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78" r:id="rId6"/>
    <p:sldId id="260" r:id="rId7"/>
    <p:sldId id="261" r:id="rId8"/>
    <p:sldId id="262" r:id="rId9"/>
    <p:sldId id="263" r:id="rId10"/>
    <p:sldId id="264" r:id="rId11"/>
    <p:sldId id="265" r:id="rId12"/>
    <p:sldId id="279" r:id="rId13"/>
    <p:sldId id="266" r:id="rId14"/>
    <p:sldId id="267" r:id="rId15"/>
    <p:sldId id="268" r:id="rId16"/>
    <p:sldId id="280" r:id="rId17"/>
    <p:sldId id="269" r:id="rId18"/>
    <p:sldId id="270" r:id="rId19"/>
    <p:sldId id="271" r:id="rId20"/>
    <p:sldId id="272" r:id="rId21"/>
    <p:sldId id="273" r:id="rId22"/>
    <p:sldId id="274" r:id="rId23"/>
    <p:sldId id="275" r:id="rId24"/>
    <p:sldId id="276" r:id="rId25"/>
    <p:sldId id="281" r:id="rId26"/>
    <p:sldId id="282" r:id="rId27"/>
    <p:sldId id="283"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D5D9BF5-BCD8-408D-9E3A-F75A1F4F385B}" type="datetimeFigureOut">
              <a:rPr lang="ru-RU" smtClean="0"/>
              <a:t>21.02.2019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3317377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D5D9BF5-BCD8-408D-9E3A-F75A1F4F385B}" type="datetimeFigureOut">
              <a:rPr lang="ru-RU" smtClean="0"/>
              <a:t>21.02.2019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1293845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D5D9BF5-BCD8-408D-9E3A-F75A1F4F385B}" type="datetimeFigureOut">
              <a:rPr lang="ru-RU" smtClean="0"/>
              <a:t>21.02.2019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341125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D5D9BF5-BCD8-408D-9E3A-F75A1F4F385B}" type="datetimeFigureOut">
              <a:rPr lang="ru-RU" smtClean="0"/>
              <a:t>21.02.2019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745633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D5D9BF5-BCD8-408D-9E3A-F75A1F4F385B}" type="datetimeFigureOut">
              <a:rPr lang="ru-RU" smtClean="0"/>
              <a:t>21.02.2019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2089888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D5D9BF5-BCD8-408D-9E3A-F75A1F4F385B}" type="datetimeFigureOut">
              <a:rPr lang="ru-RU" smtClean="0"/>
              <a:t>21.02.2019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63381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CD5D9BF5-BCD8-408D-9E3A-F75A1F4F385B}" type="datetimeFigureOut">
              <a:rPr lang="ru-RU" smtClean="0"/>
              <a:t>21.02.2019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182070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CD5D9BF5-BCD8-408D-9E3A-F75A1F4F385B}" type="datetimeFigureOut">
              <a:rPr lang="ru-RU" smtClean="0"/>
              <a:t>21.02.2019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378909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5D9BF5-BCD8-408D-9E3A-F75A1F4F385B}" type="datetimeFigureOut">
              <a:rPr lang="ru-RU" smtClean="0"/>
              <a:t>21.02.2019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D37C723-38B2-4336-86A1-E7E1D56ADDF2}" type="slidenum">
              <a:rPr lang="ru-RU" smtClean="0"/>
              <a:t>‹#›</a:t>
            </a:fld>
            <a:endParaRPr lang="ru-RU"/>
          </a:p>
        </p:txBody>
      </p:sp>
    </p:spTree>
    <p:extLst>
      <p:ext uri="{BB962C8B-B14F-4D97-AF65-F5344CB8AC3E}">
        <p14:creationId xmlns:p14="http://schemas.microsoft.com/office/powerpoint/2010/main" val="380506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D5D9BF5-BCD8-408D-9E3A-F75A1F4F385B}" type="datetimeFigureOut">
              <a:rPr lang="ru-RU" smtClean="0"/>
              <a:t>21.02.2019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D37C723-38B2-4336-86A1-E7E1D56ADDF2}" type="slidenum">
              <a:rPr lang="ru-RU" smtClean="0"/>
              <a:t>‹#›</a:t>
            </a:fld>
            <a:endParaRPr lang="ru-RU"/>
          </a:p>
        </p:txBody>
      </p:sp>
      <p:sp>
        <p:nvSpPr>
          <p:cNvPr id="9" name="Content Placeholder 8"/>
          <p:cNvSpPr>
            <a:spLocks noGrp="1"/>
          </p:cNvSpPr>
          <p:nvPr>
            <p:ph sz="quarter" idx="13"/>
          </p:nvPr>
        </p:nvSpPr>
        <p:spPr>
          <a:xfrm>
            <a:off x="406400" y="381000"/>
            <a:ext cx="103632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4120092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CD5D9BF5-BCD8-408D-9E3A-F75A1F4F385B}" type="datetimeFigureOut">
              <a:rPr lang="ru-RU" smtClean="0"/>
              <a:t>21.02.2019</a:t>
            </a:fld>
            <a:endParaRPr lang="ru-RU"/>
          </a:p>
        </p:txBody>
      </p:sp>
      <p:sp>
        <p:nvSpPr>
          <p:cNvPr id="9" name="Slide Number Placeholder 8"/>
          <p:cNvSpPr>
            <a:spLocks noGrp="1"/>
          </p:cNvSpPr>
          <p:nvPr>
            <p:ph type="sldNum" sz="quarter" idx="11"/>
          </p:nvPr>
        </p:nvSpPr>
        <p:spPr/>
        <p:txBody>
          <a:bodyPr/>
          <a:lstStyle/>
          <a:p>
            <a:fld id="{BD37C723-38B2-4336-86A1-E7E1D56ADDF2}"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extLst>
      <p:ext uri="{BB962C8B-B14F-4D97-AF65-F5344CB8AC3E}">
        <p14:creationId xmlns:p14="http://schemas.microsoft.com/office/powerpoint/2010/main" val="334389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D37C723-38B2-4336-86A1-E7E1D56ADDF2}" type="slidenum">
              <a:rPr lang="ru-RU" smtClean="0"/>
              <a:t>‹#›</a:t>
            </a:fld>
            <a:endParaRPr lang="ru-RU"/>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CD5D9BF5-BCD8-408D-9E3A-F75A1F4F385B}" type="datetimeFigureOut">
              <a:rPr lang="ru-RU" smtClean="0"/>
              <a:t>21.02.2019</a:t>
            </a:fld>
            <a:endParaRPr lang="ru-RU"/>
          </a:p>
        </p:txBody>
      </p:sp>
    </p:spTree>
    <p:extLst>
      <p:ext uri="{BB962C8B-B14F-4D97-AF65-F5344CB8AC3E}">
        <p14:creationId xmlns:p14="http://schemas.microsoft.com/office/powerpoint/2010/main" val="3174243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Основы медицинской профилактики</a:t>
            </a:r>
            <a:endParaRPr lang="ru-RU" dirty="0"/>
          </a:p>
        </p:txBody>
      </p:sp>
    </p:spTree>
    <p:extLst>
      <p:ext uri="{BB962C8B-B14F-4D97-AF65-F5344CB8AC3E}">
        <p14:creationId xmlns:p14="http://schemas.microsoft.com/office/powerpoint/2010/main" val="82759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Артериальная гипертензия</a:t>
            </a:r>
            <a:endParaRPr lang="ru-RU" dirty="0"/>
          </a:p>
        </p:txBody>
      </p:sp>
      <p:sp>
        <p:nvSpPr>
          <p:cNvPr id="5" name="Подзаголовок 4"/>
          <p:cNvSpPr>
            <a:spLocks noGrp="1"/>
          </p:cNvSpPr>
          <p:nvPr>
            <p:ph type="subTitle" idx="1"/>
          </p:nvPr>
        </p:nvSpPr>
        <p:spPr/>
        <p:txBody>
          <a:bodyPr>
            <a:normAutofit/>
          </a:bodyPr>
          <a:lstStyle/>
          <a:p>
            <a:r>
              <a:rPr lang="ru-RU" sz="2800" b="1" dirty="0" smtClean="0"/>
              <a:t>Как фактор риска</a:t>
            </a:r>
            <a:endParaRPr lang="ru-RU" sz="2800" b="1" dirty="0"/>
          </a:p>
        </p:txBody>
      </p:sp>
    </p:spTree>
    <p:extLst>
      <p:ext uri="{BB962C8B-B14F-4D97-AF65-F5344CB8AC3E}">
        <p14:creationId xmlns:p14="http://schemas.microsoft.com/office/powerpoint/2010/main" val="1245103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Артериальная гипертензия</a:t>
            </a:r>
            <a:endParaRPr lang="ru-RU" dirty="0"/>
          </a:p>
        </p:txBody>
      </p:sp>
      <p:sp>
        <p:nvSpPr>
          <p:cNvPr id="3" name="Объект 2"/>
          <p:cNvSpPr>
            <a:spLocks noGrp="1"/>
          </p:cNvSpPr>
          <p:nvPr>
            <p:ph idx="1"/>
          </p:nvPr>
        </p:nvSpPr>
        <p:spPr/>
        <p:txBody>
          <a:bodyPr/>
          <a:lstStyle/>
          <a:p>
            <a:r>
              <a:rPr lang="ru-RU" dirty="0"/>
              <a:t>Артериальное давление разделяется на систолическое, вызываемое сокращением левого желудочка сердца, и диастолическое -  во время его расслабления. Существует первичная (</a:t>
            </a:r>
            <a:r>
              <a:rPr lang="ru-RU" dirty="0" err="1"/>
              <a:t>эссенциальная</a:t>
            </a:r>
            <a:r>
              <a:rPr lang="ru-RU" dirty="0"/>
              <a:t>) гипертония, к которой относится и наследственная гипертония и симптоматическая, вызываемая заболеванием почек, сосудов обеспечивающих их кровоснабжение,  надпочечников  и эндокринной системы (сахарный диабет, заболевание щитовидной железы). Лечение </a:t>
            </a:r>
            <a:r>
              <a:rPr lang="ru-RU" dirty="0" err="1"/>
              <a:t>эссенциальной</a:t>
            </a:r>
            <a:r>
              <a:rPr lang="ru-RU" dirty="0"/>
              <a:t> гипертонии направлено на снижение  давления до целевого уровня ниже 140/90 </a:t>
            </a:r>
            <a:r>
              <a:rPr lang="ru-RU" dirty="0" err="1"/>
              <a:t>мм.рт.ст</a:t>
            </a:r>
            <a:r>
              <a:rPr lang="ru-RU" dirty="0"/>
              <a:t>. и коррекции факторов риска, к которым относятся курение, неумеренное потребление алкоголя (больше 30 гр. в сутки для мужчин и 15 гр. для женщин в пересчете на чистый этанол),  ожирение, гиподинамия,  стресс, </a:t>
            </a:r>
            <a:r>
              <a:rPr lang="ru-RU" dirty="0" err="1"/>
              <a:t>гиперхолестеринемия</a:t>
            </a:r>
            <a:r>
              <a:rPr lang="ru-RU" dirty="0"/>
              <a:t> и гипергликемия, в сочетании с гипертонией, приводящие к высокому сердечно – сосудистому риску.</a:t>
            </a:r>
          </a:p>
        </p:txBody>
      </p:sp>
    </p:spTree>
    <p:extLst>
      <p:ext uri="{BB962C8B-B14F-4D97-AF65-F5344CB8AC3E}">
        <p14:creationId xmlns:p14="http://schemas.microsoft.com/office/powerpoint/2010/main" val="895222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a:t>Чем старше возраст, тем выше риск развития артериальной гипертонии, это в первую очередь связанно с гормональными (климактерическими) нарушениями, атеросклеротическими процессами  в организме, снижением двигательной активности, нарушением обмена веществ, повышением уровня холестерина  в крови.</a:t>
            </a:r>
          </a:p>
        </p:txBody>
      </p:sp>
    </p:spTree>
    <p:extLst>
      <p:ext uri="{BB962C8B-B14F-4D97-AF65-F5344CB8AC3E}">
        <p14:creationId xmlns:p14="http://schemas.microsoft.com/office/powerpoint/2010/main" val="3330097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7"/>
            <a:ext cx="10160000" cy="1475785"/>
          </a:xfrm>
        </p:spPr>
        <p:txBody>
          <a:bodyPr/>
          <a:lstStyle/>
          <a:p>
            <a:pPr fontAlgn="base"/>
            <a:r>
              <a:rPr lang="ru-RU" dirty="0"/>
              <a:t>Классификация симптоматических артериальных гипертензий</a:t>
            </a:r>
            <a:br>
              <a:rPr lang="ru-RU" dirty="0"/>
            </a:br>
            <a:endParaRPr lang="ru-RU" dirty="0"/>
          </a:p>
        </p:txBody>
      </p:sp>
      <p:sp>
        <p:nvSpPr>
          <p:cNvPr id="3" name="Объект 2"/>
          <p:cNvSpPr>
            <a:spLocks noGrp="1"/>
          </p:cNvSpPr>
          <p:nvPr>
            <p:ph idx="1"/>
          </p:nvPr>
        </p:nvSpPr>
        <p:spPr/>
        <p:txBody>
          <a:bodyPr>
            <a:normAutofit/>
          </a:bodyPr>
          <a:lstStyle/>
          <a:p>
            <a:pPr fontAlgn="base"/>
            <a:r>
              <a:rPr lang="ru-RU" sz="2600" b="1" dirty="0" smtClean="0"/>
              <a:t>Нейрогенные;</a:t>
            </a:r>
          </a:p>
          <a:p>
            <a:pPr fontAlgn="base"/>
            <a:r>
              <a:rPr lang="ru-RU" sz="2400" b="1" dirty="0" err="1" smtClean="0"/>
              <a:t>Нефрогенные</a:t>
            </a:r>
            <a:r>
              <a:rPr lang="ru-RU" sz="2400" b="1" dirty="0" smtClean="0"/>
              <a:t> </a:t>
            </a:r>
            <a:r>
              <a:rPr lang="ru-RU" sz="2400" b="1" dirty="0"/>
              <a:t>(почечные</a:t>
            </a:r>
            <a:r>
              <a:rPr lang="ru-RU" sz="2400" b="1" dirty="0" smtClean="0"/>
              <a:t>);</a:t>
            </a:r>
            <a:endParaRPr lang="ru-RU" i="1" dirty="0" smtClean="0"/>
          </a:p>
          <a:p>
            <a:pPr fontAlgn="base"/>
            <a:r>
              <a:rPr lang="ru-RU" sz="2600" b="1" dirty="0" smtClean="0"/>
              <a:t>Эндокринные;</a:t>
            </a:r>
            <a:endParaRPr lang="ru-RU" sz="2600" b="1" dirty="0"/>
          </a:p>
          <a:p>
            <a:pPr fontAlgn="base"/>
            <a:r>
              <a:rPr lang="ru-RU" sz="2600" b="1" dirty="0"/>
              <a:t>Гемодинамические (обусловленные поражением магистральных сосудов и сердца</a:t>
            </a:r>
            <a:r>
              <a:rPr lang="ru-RU" sz="2600" b="1" dirty="0" smtClean="0"/>
              <a:t>);</a:t>
            </a:r>
          </a:p>
          <a:p>
            <a:pPr fontAlgn="base"/>
            <a:r>
              <a:rPr lang="ru-RU" sz="2600" b="1" dirty="0" smtClean="0"/>
              <a:t>Лекарственные;</a:t>
            </a:r>
            <a:endParaRPr lang="ru-RU" sz="2600" b="1" dirty="0"/>
          </a:p>
          <a:p>
            <a:pPr fontAlgn="base"/>
            <a:endParaRPr lang="ru-RU" dirty="0" smtClean="0"/>
          </a:p>
          <a:p>
            <a:pPr fontAlgn="base"/>
            <a:endParaRPr lang="ru-RU" dirty="0" smtClean="0"/>
          </a:p>
          <a:p>
            <a:pPr fontAlgn="base"/>
            <a:endParaRPr lang="ru-RU" dirty="0"/>
          </a:p>
        </p:txBody>
      </p:sp>
    </p:spTree>
    <p:extLst>
      <p:ext uri="{BB962C8B-B14F-4D97-AF65-F5344CB8AC3E}">
        <p14:creationId xmlns:p14="http://schemas.microsoft.com/office/powerpoint/2010/main" val="1048854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Снижение  риска развития артериальной гипертензии</a:t>
            </a:r>
            <a:endParaRPr lang="ru-RU" dirty="0"/>
          </a:p>
        </p:txBody>
      </p:sp>
      <p:sp>
        <p:nvSpPr>
          <p:cNvPr id="3" name="Объект 2"/>
          <p:cNvSpPr>
            <a:spLocks noGrp="1"/>
          </p:cNvSpPr>
          <p:nvPr>
            <p:ph idx="1"/>
          </p:nvPr>
        </p:nvSpPr>
        <p:spPr/>
        <p:txBody>
          <a:bodyPr>
            <a:normAutofit fontScale="92500" lnSpcReduction="20000"/>
          </a:bodyPr>
          <a:lstStyle/>
          <a:p>
            <a:r>
              <a:rPr lang="ru-RU" sz="2400" b="1" dirty="0"/>
              <a:t>1.Правильное питание</a:t>
            </a:r>
            <a:r>
              <a:rPr lang="ru-RU" dirty="0"/>
              <a:t>, которое поможет контролировать  массу  тела.  Для этого необходимо  не переедать, употреблять пищи  не более 200 грамм за один прием, питаться регулярно  до  4-5 раз в сутки в одно и тоже   время, последний  прием  пищи не позже, чем за 3 часа до сна. Соблюдать сбалансированность в повседневном рационе.  Жиры должны составлять не более 30%,  белки-15%,  углеводы-55%  от дневной калорийности</a:t>
            </a:r>
            <a:r>
              <a:rPr lang="ru-RU" dirty="0" smtClean="0"/>
              <a:t>.</a:t>
            </a:r>
          </a:p>
          <a:p>
            <a:r>
              <a:rPr lang="ru-RU" sz="2400" b="1" dirty="0"/>
              <a:t>2. Отказ от курения: </a:t>
            </a:r>
            <a:r>
              <a:rPr lang="ru-RU" dirty="0"/>
              <a:t>если вы курите, то нужно отказаться от курения, исключить все виды: сигареты, сигары, кальяны. Курение является одним из основных факторов развития сердечно - сосудистых заболеваний</a:t>
            </a:r>
            <a:r>
              <a:rPr lang="ru-RU" dirty="0" smtClean="0"/>
              <a:t>.</a:t>
            </a:r>
          </a:p>
          <a:p>
            <a:r>
              <a:rPr lang="ru-RU" sz="2400" b="1" dirty="0"/>
              <a:t>3. Физическая активность</a:t>
            </a:r>
            <a:r>
              <a:rPr lang="ru-RU" dirty="0"/>
              <a:t> помогает снизить артериальное давление  на 10-20 </a:t>
            </a:r>
            <a:r>
              <a:rPr lang="ru-RU" dirty="0" err="1"/>
              <a:t>мм.рт.ст</a:t>
            </a:r>
            <a:r>
              <a:rPr lang="ru-RU" dirty="0"/>
              <a:t>, а также  способствует удалению избыточного жира из организма.  При физической нагрузке происходит уменьшение массы тела</a:t>
            </a:r>
            <a:r>
              <a:rPr lang="ru-RU" dirty="0" smtClean="0"/>
              <a:t>.</a:t>
            </a:r>
          </a:p>
          <a:p>
            <a:r>
              <a:rPr lang="ru-RU" sz="2400" b="1" dirty="0"/>
              <a:t>4. Борьба со стрессом</a:t>
            </a:r>
            <a:r>
              <a:rPr lang="ru-RU" dirty="0"/>
              <a:t>. Бороться со стрессом нужно не алкоголем и курением, а обучению методам преодоления стресса. К этим методам относятся: релаксация, аутотренинг, занятия йогой, а также аэробные  физические упражнения</a:t>
            </a:r>
            <a:r>
              <a:rPr lang="ru-RU" dirty="0" smtClean="0"/>
              <a:t>.</a:t>
            </a:r>
          </a:p>
          <a:p>
            <a:r>
              <a:rPr lang="ru-RU" sz="2400" b="1" dirty="0"/>
              <a:t>5</a:t>
            </a:r>
            <a:r>
              <a:rPr lang="ru-RU" sz="2600" b="1" dirty="0"/>
              <a:t>. </a:t>
            </a:r>
            <a:r>
              <a:rPr lang="ru-RU" dirty="0"/>
              <a:t>Самое главное: необходимо регулярно проходить </a:t>
            </a:r>
            <a:r>
              <a:rPr lang="ru-RU" sz="2400" b="1" dirty="0"/>
              <a:t>медицинское обследование</a:t>
            </a:r>
          </a:p>
        </p:txBody>
      </p:sp>
    </p:spTree>
    <p:extLst>
      <p:ext uri="{BB962C8B-B14F-4D97-AF65-F5344CB8AC3E}">
        <p14:creationId xmlns:p14="http://schemas.microsoft.com/office/powerpoint/2010/main" val="2251656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lstStyle/>
          <a:p>
            <a:r>
              <a:rPr lang="ru-RU" dirty="0" smtClean="0"/>
              <a:t>Курение как медико-социальная проблема</a:t>
            </a:r>
            <a:endParaRPr lang="ru-RU" dirty="0"/>
          </a:p>
        </p:txBody>
      </p:sp>
    </p:spTree>
    <p:extLst>
      <p:ext uri="{BB962C8B-B14F-4D97-AF65-F5344CB8AC3E}">
        <p14:creationId xmlns:p14="http://schemas.microsoft.com/office/powerpoint/2010/main" val="2955393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Табачные изделия</a:t>
            </a:r>
            <a:endParaRPr lang="ru-RU" dirty="0"/>
          </a:p>
        </p:txBody>
      </p:sp>
      <p:sp>
        <p:nvSpPr>
          <p:cNvPr id="3" name="Объект 2"/>
          <p:cNvSpPr>
            <a:spLocks noGrp="1"/>
          </p:cNvSpPr>
          <p:nvPr>
            <p:ph idx="1"/>
          </p:nvPr>
        </p:nvSpPr>
        <p:spPr/>
        <p:txBody>
          <a:bodyPr/>
          <a:lstStyle/>
          <a:p>
            <a:r>
              <a:rPr lang="ru-RU" dirty="0"/>
              <a:t>Табачные изделия — это продукты, для изготовления которых используются в качестве сырья листья табака и которые предназначаются для курения, сосания, жевания или нюхания. В состав всех таких изделий входит никотин - психотропный компонент, вызывающий сильное привыкание. </a:t>
            </a:r>
            <a:endParaRPr lang="ru-RU" dirty="0" smtClean="0"/>
          </a:p>
          <a:p>
            <a:r>
              <a:rPr lang="ru-RU" dirty="0"/>
              <a:t>Потребление табака является одним из основных факторов риска развития целого ряда хронических болезней, включая рак, болезни легких и сердечно-сосудистые заболевания. Несмотря на это, потребление табака широко распространено во всем мире. В ряде стран приняты законы, ограничивающие рекламу табака, устанавливающие круг лиц, которые могут покупать и потреблять табачные изделия, а также регулирующие зоны для курения.</a:t>
            </a:r>
          </a:p>
        </p:txBody>
      </p:sp>
    </p:spTree>
    <p:extLst>
      <p:ext uri="{BB962C8B-B14F-4D97-AF65-F5344CB8AC3E}">
        <p14:creationId xmlns:p14="http://schemas.microsoft.com/office/powerpoint/2010/main" val="2497354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факты</a:t>
            </a:r>
            <a:endParaRPr lang="ru-RU" dirty="0"/>
          </a:p>
        </p:txBody>
      </p:sp>
      <p:sp>
        <p:nvSpPr>
          <p:cNvPr id="3" name="Объект 2"/>
          <p:cNvSpPr>
            <a:spLocks noGrp="1"/>
          </p:cNvSpPr>
          <p:nvPr>
            <p:ph idx="1"/>
          </p:nvPr>
        </p:nvSpPr>
        <p:spPr/>
        <p:txBody>
          <a:bodyPr/>
          <a:lstStyle/>
          <a:p>
            <a:r>
              <a:rPr lang="ru-RU" dirty="0"/>
              <a:t>Табак убивает до половины употребляющих его людей.</a:t>
            </a:r>
          </a:p>
          <a:p>
            <a:r>
              <a:rPr lang="ru-RU" dirty="0"/>
              <a:t>Ежегодно табак приводит почти к 7 миллионам случаев смерти, из которых более 6 миллионов случаев происходит среди потребителей и бывших потребителей табака, и более 890 000 — среди некурящих людей, подвергающихся воздействию вторичного табачного дыма. Если не будут приняты срочные меры, число ежегодных случаев смерти к 2030 году может превысить восемь миллионов.</a:t>
            </a:r>
          </a:p>
          <a:p>
            <a:r>
              <a:rPr lang="ru-RU" dirty="0" smtClean="0"/>
              <a:t>Вторичный </a:t>
            </a:r>
            <a:r>
              <a:rPr lang="ru-RU" dirty="0"/>
              <a:t>табачный дым — это дым, заполняющий рестораны, офисы или другие закрытые помещения, где люди сжигают такие табачные изделия, как сигареты, </a:t>
            </a:r>
            <a:r>
              <a:rPr lang="ru-RU" dirty="0" err="1"/>
              <a:t>биди</a:t>
            </a:r>
            <a:r>
              <a:rPr lang="ru-RU" dirty="0"/>
              <a:t> и кальяны. В табачном дыме присутствует более 4000 химических веществ, из которых, по меньшей мере, 250 известны как вредные, а более 50 как канцерогены. Безопасного уровня воздействия вторичного табачного дыма не существует.</a:t>
            </a:r>
          </a:p>
        </p:txBody>
      </p:sp>
    </p:spTree>
    <p:extLst>
      <p:ext uri="{BB962C8B-B14F-4D97-AF65-F5344CB8AC3E}">
        <p14:creationId xmlns:p14="http://schemas.microsoft.com/office/powerpoint/2010/main" val="1010184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факторы</a:t>
            </a:r>
            <a:endParaRPr lang="ru-RU" dirty="0"/>
          </a:p>
        </p:txBody>
      </p:sp>
      <p:sp>
        <p:nvSpPr>
          <p:cNvPr id="3" name="Объект 2"/>
          <p:cNvSpPr>
            <a:spLocks noGrp="1"/>
          </p:cNvSpPr>
          <p:nvPr>
            <p:ph idx="1"/>
          </p:nvPr>
        </p:nvSpPr>
        <p:spPr/>
        <p:txBody>
          <a:bodyPr>
            <a:normAutofit lnSpcReduction="10000"/>
          </a:bodyPr>
          <a:lstStyle/>
          <a:p>
            <a:r>
              <a:rPr lang="ru-RU" dirty="0"/>
              <a:t>Среди взрослых людей вторичный табачный дым вызывает серьезные сердечно-сосудистые и респираторные заболевания, включая ишемическую болезнь сердца и рак легких. Среди детей грудного возраста он вызывает внезапную смерть. У беременных женщин он приводит к рождению детей с низкой массой тела.</a:t>
            </a:r>
          </a:p>
          <a:p>
            <a:r>
              <a:rPr lang="ru-RU" dirty="0"/>
              <a:t>Почти половина детей регулярно дышат воздухом, загрязненным табачным дымом в местах общественного пользования.</a:t>
            </a:r>
          </a:p>
          <a:p>
            <a:r>
              <a:rPr lang="ru-RU" dirty="0"/>
              <a:t>Вторичный табачный дым является причиной более 890 000 случаев преждевременной смерти в год.</a:t>
            </a:r>
          </a:p>
          <a:p>
            <a:r>
              <a:rPr lang="ru-RU" dirty="0"/>
              <a:t>В 2004 году на долю детей приходилось 28% всех случаев смерти, связываемых с вторичным табачным дымом.</a:t>
            </a:r>
          </a:p>
          <a:p>
            <a:r>
              <a:rPr lang="ru-RU" dirty="0"/>
              <a:t>Более 1,3 миллиарда человек, или 18% населения мира, защищено всесторонними национальными законами по обеспечению среды, свободной от табачного дыма.</a:t>
            </a:r>
          </a:p>
          <a:p>
            <a:endParaRPr lang="ru-RU" dirty="0"/>
          </a:p>
        </p:txBody>
      </p:sp>
    </p:spTree>
    <p:extLst>
      <p:ext uri="{BB962C8B-B14F-4D97-AF65-F5344CB8AC3E}">
        <p14:creationId xmlns:p14="http://schemas.microsoft.com/office/powerpoint/2010/main" val="241344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160000" cy="1143000"/>
          </a:xfrm>
        </p:spPr>
        <p:txBody>
          <a:bodyPr/>
          <a:lstStyle/>
          <a:p>
            <a:r>
              <a:rPr lang="ru-RU" b="1" dirty="0"/>
              <a:t>Воздействие предупреждающих рисунков</a:t>
            </a:r>
            <a:br>
              <a:rPr lang="ru-RU" b="1" dirty="0"/>
            </a:br>
            <a:endParaRPr lang="ru-RU" dirty="0"/>
          </a:p>
        </p:txBody>
      </p:sp>
      <p:sp>
        <p:nvSpPr>
          <p:cNvPr id="3" name="Объект 2"/>
          <p:cNvSpPr>
            <a:spLocks noGrp="1"/>
          </p:cNvSpPr>
          <p:nvPr>
            <p:ph idx="1"/>
          </p:nvPr>
        </p:nvSpPr>
        <p:spPr/>
        <p:txBody>
          <a:bodyPr/>
          <a:lstStyle/>
          <a:p>
            <a:r>
              <a:rPr lang="ru-RU" dirty="0"/>
              <a:t>Сильнодействующая антитабачная реклама и графические предупреждения на упаковках, особенно предупреждения, содержащие рисунки, способствуют уменьшению числа начинающих курить детей и росту числа курильщиков, отказывающихся от этой привычки.</a:t>
            </a:r>
          </a:p>
          <a:p>
            <a:r>
              <a:rPr lang="ru-RU" dirty="0"/>
              <a:t>Графические предупреждения могут убедить курильщиков в необходимости защищать здоровье некурящих путем сокращения курения в доме и отказа от курения в присутствии детей. Исследования, проведенные после введения практики нанесения графических предупреждений на упаковки в Бразилии, Канаде, Сингапуре и Таиланде, последовательно свидетельствуют о том, что графические предупреждения значительно повышают осведомленность людей в отношении вредных последствий употребления табака.</a:t>
            </a:r>
          </a:p>
          <a:p>
            <a:endParaRPr lang="ru-RU" dirty="0"/>
          </a:p>
        </p:txBody>
      </p:sp>
    </p:spTree>
    <p:extLst>
      <p:ext uri="{BB962C8B-B14F-4D97-AF65-F5344CB8AC3E}">
        <p14:creationId xmlns:p14="http://schemas.microsoft.com/office/powerpoint/2010/main" val="204701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35576"/>
            <a:ext cx="10160000" cy="882061"/>
          </a:xfrm>
        </p:spPr>
        <p:txBody>
          <a:bodyPr/>
          <a:lstStyle/>
          <a:p>
            <a:r>
              <a:rPr lang="ru-RU" sz="3600" dirty="0"/>
              <a:t>Понятие о медицинской активности и здоровом образе жизни</a:t>
            </a:r>
            <a:r>
              <a:rPr lang="ru-RU" sz="4800" dirty="0"/>
              <a:t/>
            </a:r>
            <a:br>
              <a:rPr lang="ru-RU" sz="4800" dirty="0"/>
            </a:br>
            <a:endParaRPr lang="ru-RU" sz="4800" dirty="0"/>
          </a:p>
        </p:txBody>
      </p:sp>
      <p:sp>
        <p:nvSpPr>
          <p:cNvPr id="3" name="Объект 2"/>
          <p:cNvSpPr>
            <a:spLocks noGrp="1"/>
          </p:cNvSpPr>
          <p:nvPr>
            <p:ph idx="1"/>
          </p:nvPr>
        </p:nvSpPr>
        <p:spPr/>
        <p:txBody>
          <a:bodyPr/>
          <a:lstStyle/>
          <a:p>
            <a:r>
              <a:rPr lang="ru-RU" dirty="0"/>
              <a:t>Под медицинской активностью понимают деятельность людей в области охраны, улучшения индивидуального и общественного здоровья в определенных социально-экономических условиях</a:t>
            </a:r>
            <a:r>
              <a:rPr lang="ru-RU" dirty="0" smtClean="0"/>
              <a:t>.</a:t>
            </a:r>
          </a:p>
          <a:p>
            <a:r>
              <a:rPr lang="ru-RU" dirty="0"/>
              <a:t>Медицинская (медико-социальная) активность включает: наличие гигиенических навыков, выполнение медицинских рекомендаций, участие в оздоровлении образа жизни и окружающей среды, умение оказывать первую доврачебную помощь себе и родственникам, использовать средства народной, традиционной медицины и </a:t>
            </a:r>
            <a:r>
              <a:rPr lang="ru-RU" dirty="0" smtClean="0"/>
              <a:t>др.</a:t>
            </a:r>
            <a:endParaRPr lang="ru-RU" dirty="0" smtClean="0"/>
          </a:p>
          <a:p>
            <a:endParaRPr lang="ru-RU" dirty="0"/>
          </a:p>
        </p:txBody>
      </p:sp>
    </p:spTree>
    <p:extLst>
      <p:ext uri="{BB962C8B-B14F-4D97-AF65-F5344CB8AC3E}">
        <p14:creationId xmlns:p14="http://schemas.microsoft.com/office/powerpoint/2010/main" val="559362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160000" cy="1325562"/>
          </a:xfrm>
        </p:spPr>
        <p:txBody>
          <a:bodyPr/>
          <a:lstStyle/>
          <a:p>
            <a:r>
              <a:rPr lang="ru-RU" b="1" dirty="0"/>
              <a:t>Запрет рекламы способствует уменьшению потребления</a:t>
            </a:r>
            <a:br>
              <a:rPr lang="ru-RU" b="1" dirty="0"/>
            </a:br>
            <a:endParaRPr lang="ru-RU" dirty="0"/>
          </a:p>
        </p:txBody>
      </p:sp>
      <p:sp>
        <p:nvSpPr>
          <p:cNvPr id="3" name="Объект 2"/>
          <p:cNvSpPr>
            <a:spLocks noGrp="1"/>
          </p:cNvSpPr>
          <p:nvPr>
            <p:ph idx="1"/>
          </p:nvPr>
        </p:nvSpPr>
        <p:spPr/>
        <p:txBody>
          <a:bodyPr/>
          <a:lstStyle/>
          <a:p>
            <a:r>
              <a:rPr lang="ru-RU" dirty="0"/>
              <a:t>Запрет рекламы, стимулирования продажи и спонсорства табака может уменьшить потребление табака.</a:t>
            </a:r>
          </a:p>
          <a:p>
            <a:r>
              <a:rPr lang="ru-RU" dirty="0"/>
              <a:t>Всесторонний запрет всех видов рекламы, стимулирования продажи и спонсорства может способствовать уменьшению потребления табака, в среднем, примерно на 7%, а в некоторых странах — вплоть до 16%.</a:t>
            </a:r>
          </a:p>
          <a:p>
            <a:r>
              <a:rPr lang="ru-RU" dirty="0"/>
              <a:t>Лишь в 29 странах, где проживает 12% населения мира, полностью запрещены все формы табачной рекламы, стимулирования продажи и спонсорства.</a:t>
            </a:r>
          </a:p>
          <a:p>
            <a:r>
              <a:rPr lang="ru-RU" dirty="0"/>
              <a:t>Примерно в каждой третьей стране ограничения на табачную рекламу, стимулирование продажи и спонсорство являются минимальными или вообще отсутствуют.</a:t>
            </a:r>
          </a:p>
          <a:p>
            <a:endParaRPr lang="ru-RU" dirty="0"/>
          </a:p>
        </p:txBody>
      </p:sp>
    </p:spTree>
    <p:extLst>
      <p:ext uri="{BB962C8B-B14F-4D97-AF65-F5344CB8AC3E}">
        <p14:creationId xmlns:p14="http://schemas.microsoft.com/office/powerpoint/2010/main" val="1259047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160000" cy="1325562"/>
          </a:xfrm>
        </p:spPr>
        <p:txBody>
          <a:bodyPr/>
          <a:lstStyle/>
          <a:p>
            <a:r>
              <a:rPr lang="ru-RU" b="1" dirty="0"/>
              <a:t>Налоги препятствуют употреблению табака</a:t>
            </a:r>
            <a:br>
              <a:rPr lang="ru-RU" b="1" dirty="0"/>
            </a:br>
            <a:endParaRPr lang="ru-RU" dirty="0"/>
          </a:p>
        </p:txBody>
      </p:sp>
      <p:sp>
        <p:nvSpPr>
          <p:cNvPr id="3" name="Объект 2"/>
          <p:cNvSpPr>
            <a:spLocks noGrp="1"/>
          </p:cNvSpPr>
          <p:nvPr>
            <p:ph idx="1"/>
          </p:nvPr>
        </p:nvSpPr>
        <p:spPr/>
        <p:txBody>
          <a:bodyPr/>
          <a:lstStyle/>
          <a:p>
            <a:r>
              <a:rPr lang="ru-RU" dirty="0"/>
              <a:t>Налоги на табачные изделия являются самым эффективным способом сокращения употребления табака, особенного среди молодых людей и неимущих слоев населения. Повышение налогов, вызывающее рост цен на табачные изделия на 10%, приводит к уменьшению потребления примерно на 4% в странах с высоким уровнем доходов и до 5% в странах с низким и средним уровнями доходов.</a:t>
            </a:r>
          </a:p>
          <a:p>
            <a:r>
              <a:rPr lang="ru-RU" dirty="0"/>
              <a:t>Несмотря на это, высокие налоги на табак являются редко используемой мерой. Лишь в 33 странах, где проживает менее 8% населения мира, налоги на табак превышают 75% от розничной цены. По существующим данным, доходы от налогов на табак, в среднем, в 269 раз превышают расходы на борьбу против табака.</a:t>
            </a:r>
          </a:p>
          <a:p>
            <a:endParaRPr lang="ru-RU" dirty="0"/>
          </a:p>
        </p:txBody>
      </p:sp>
    </p:spTree>
    <p:extLst>
      <p:ext uri="{BB962C8B-B14F-4D97-AF65-F5344CB8AC3E}">
        <p14:creationId xmlns:p14="http://schemas.microsoft.com/office/powerpoint/2010/main" val="3408460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Деятельность ВОЗ</a:t>
            </a:r>
            <a:br>
              <a:rPr lang="ru-RU" b="1" dirty="0"/>
            </a:br>
            <a:endParaRPr lang="ru-RU" dirty="0"/>
          </a:p>
        </p:txBody>
      </p:sp>
      <p:sp>
        <p:nvSpPr>
          <p:cNvPr id="3" name="Объект 2"/>
          <p:cNvSpPr>
            <a:spLocks noGrp="1"/>
          </p:cNvSpPr>
          <p:nvPr>
            <p:ph idx="1"/>
          </p:nvPr>
        </p:nvSpPr>
        <p:spPr/>
        <p:txBody>
          <a:bodyPr/>
          <a:lstStyle/>
          <a:p>
            <a:r>
              <a:rPr lang="ru-RU" dirty="0" smtClean="0"/>
              <a:t>ВОЗ </a:t>
            </a:r>
            <a:r>
              <a:rPr lang="ru-RU" dirty="0"/>
              <a:t>привержена делу борьбы против табака во всем мире. Рамочная конвенция по борьбе против табака ВОЗ (РКБТ ВОЗ) вступила в силу в феврале 2005 года. С тех пор она стала одним из самых широко признанных договоров в истории Организации Объединенных Наций, охватывающим 180 Сторон, где проживают 90% населения мира. Рамочная конвенция ВОЗ является важнейшим инструментом ВОЗ для борьбы против табака и важной вехой на пути к укреплению здоровья людей.</a:t>
            </a:r>
          </a:p>
          <a:p>
            <a:r>
              <a:rPr lang="ru-RU" dirty="0"/>
              <a:t>Этот основанный на фактических данных договор подтверждает право людей на самый высокий уровень здоровья, обеспечивает юридические основы для международного сотрудничества в области здравоохранения и устанавливает высокие стандарты для соблюдения этого договора.</a:t>
            </a:r>
          </a:p>
          <a:p>
            <a:endParaRPr lang="ru-RU" dirty="0"/>
          </a:p>
        </p:txBody>
      </p:sp>
    </p:spTree>
    <p:extLst>
      <p:ext uri="{BB962C8B-B14F-4D97-AF65-F5344CB8AC3E}">
        <p14:creationId xmlns:p14="http://schemas.microsoft.com/office/powerpoint/2010/main" val="505290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35131"/>
            <a:ext cx="10160000" cy="6165669"/>
          </a:xfrm>
        </p:spPr>
        <p:txBody>
          <a:bodyPr>
            <a:normAutofit/>
          </a:bodyPr>
          <a:lstStyle/>
          <a:p>
            <a:r>
              <a:rPr lang="ru-RU" dirty="0"/>
              <a:t>В 2008 году ВОЗ ввела комплекс практических и не требующих больших затрат мер для расширения масштабов осуществления положений Рамочной конвенции ВОЗ на местах. Эти наиболее эффективные и выгодные меры по сокращению употребления табака известны как комплекс мер MPOWER. Каждая мера MPOWER соответствует, по меньшей мере, одному положению Рамочной конвенции ВОЗ по борьбе против табака.</a:t>
            </a:r>
          </a:p>
          <a:p>
            <a:r>
              <a:rPr lang="ru-RU" dirty="0"/>
              <a:t>6 мерами MPOWER являются следующие:</a:t>
            </a:r>
          </a:p>
          <a:p>
            <a:r>
              <a:rPr lang="ru-RU" dirty="0"/>
              <a:t>мониторинг употребления табака и мер профилактики;</a:t>
            </a:r>
          </a:p>
          <a:p>
            <a:r>
              <a:rPr lang="ru-RU" dirty="0"/>
              <a:t>защита людей от употребления табака;</a:t>
            </a:r>
          </a:p>
          <a:p>
            <a:r>
              <a:rPr lang="ru-RU" dirty="0"/>
              <a:t>предложение помощи в целях прекращения употребления табака;</a:t>
            </a:r>
          </a:p>
          <a:p>
            <a:r>
              <a:rPr lang="ru-RU" dirty="0"/>
              <a:t>предупреждения об опасностях, связанных с табаком;</a:t>
            </a:r>
          </a:p>
          <a:p>
            <a:r>
              <a:rPr lang="ru-RU" dirty="0"/>
              <a:t>обеспечение соблюдения запретов на рекламу, стимулирование продажи и спонсорство табака;</a:t>
            </a:r>
          </a:p>
          <a:p>
            <a:r>
              <a:rPr lang="ru-RU" dirty="0"/>
              <a:t>повышение налогов на табачные изделия.</a:t>
            </a:r>
          </a:p>
          <a:p>
            <a:endParaRPr lang="ru-RU" dirty="0"/>
          </a:p>
        </p:txBody>
      </p:sp>
    </p:spTree>
    <p:extLst>
      <p:ext uri="{BB962C8B-B14F-4D97-AF65-F5344CB8AC3E}">
        <p14:creationId xmlns:p14="http://schemas.microsoft.com/office/powerpoint/2010/main" val="3972740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Федеральное законодательство</a:t>
            </a:r>
            <a:endParaRPr lang="ru-RU" dirty="0"/>
          </a:p>
        </p:txBody>
      </p:sp>
      <p:sp>
        <p:nvSpPr>
          <p:cNvPr id="3" name="Объект 2"/>
          <p:cNvSpPr>
            <a:spLocks noGrp="1"/>
          </p:cNvSpPr>
          <p:nvPr>
            <p:ph idx="1"/>
          </p:nvPr>
        </p:nvSpPr>
        <p:spPr/>
        <p:txBody>
          <a:bodyPr/>
          <a:lstStyle/>
          <a:p>
            <a:r>
              <a:rPr lang="ru-RU" sz="2400" b="1" dirty="0"/>
              <a:t>Федеральный закон "Об охране здоровья граждан от воздействия окружающего табачного дыма и последствий потребления табака" от 23.02.2013 N 15-ФЗ</a:t>
            </a:r>
          </a:p>
          <a:p>
            <a:r>
              <a:rPr lang="ru-RU" sz="2400" b="1" dirty="0"/>
              <a:t>Федеральный закон "Об основах охраны здоровья граждан в Российской Федерации" от 21.11.2011 N 323-ФЗ</a:t>
            </a:r>
          </a:p>
          <a:p>
            <a:endParaRPr lang="ru-RU" dirty="0"/>
          </a:p>
        </p:txBody>
      </p:sp>
    </p:spTree>
    <p:extLst>
      <p:ext uri="{BB962C8B-B14F-4D97-AF65-F5344CB8AC3E}">
        <p14:creationId xmlns:p14="http://schemas.microsoft.com/office/powerpoint/2010/main" val="951152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87828" y="1528354"/>
            <a:ext cx="10058400" cy="4480560"/>
          </a:xfrm>
        </p:spPr>
        <p:txBody>
          <a:bodyPr/>
          <a:lstStyle/>
          <a:p>
            <a:pPr algn="ctr"/>
            <a:r>
              <a:rPr lang="ru-RU" dirty="0"/>
              <a:t>Алиментарно-зависимые заболевания и их профилактика</a:t>
            </a:r>
            <a:br>
              <a:rPr lang="ru-RU" dirty="0"/>
            </a:br>
            <a:endParaRPr lang="ru-RU" dirty="0"/>
          </a:p>
        </p:txBody>
      </p:sp>
    </p:spTree>
    <p:extLst>
      <p:ext uri="{BB962C8B-B14F-4D97-AF65-F5344CB8AC3E}">
        <p14:creationId xmlns:p14="http://schemas.microsoft.com/office/powerpoint/2010/main" val="1030576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75084"/>
            <a:ext cx="10160000" cy="1143000"/>
          </a:xfrm>
        </p:spPr>
        <p:txBody>
          <a:bodyPr/>
          <a:lstStyle/>
          <a:p>
            <a:r>
              <a:rPr lang="ru-RU" b="1" cap="all" dirty="0"/>
              <a:t>алиментарно-зависимые заболевания</a:t>
            </a:r>
            <a:br>
              <a:rPr lang="ru-RU" b="1" cap="all" dirty="0"/>
            </a:br>
            <a:endParaRPr lang="ru-RU" dirty="0"/>
          </a:p>
        </p:txBody>
      </p:sp>
      <p:sp>
        <p:nvSpPr>
          <p:cNvPr id="3" name="Объект 2"/>
          <p:cNvSpPr>
            <a:spLocks noGrp="1"/>
          </p:cNvSpPr>
          <p:nvPr>
            <p:ph idx="1"/>
          </p:nvPr>
        </p:nvSpPr>
        <p:spPr/>
        <p:txBody>
          <a:bodyPr/>
          <a:lstStyle/>
          <a:p>
            <a:r>
              <a:rPr lang="ru-RU" dirty="0"/>
              <a:t>Известно, что полноценное и безопасное питание является важнейшим условием поддержания здоровья, высокой работоспособности и выносливости человека, сохранения генофонда нации. Рациональное питание снижает также риск возникновения различных заболеваний</a:t>
            </a:r>
            <a:r>
              <a:rPr lang="ru-RU" dirty="0" smtClean="0"/>
              <a:t>.</a:t>
            </a:r>
            <a:endParaRPr lang="en-US" dirty="0" smtClean="0"/>
          </a:p>
          <a:p>
            <a:r>
              <a:rPr lang="ru-RU" dirty="0"/>
              <a:t>Среди важнейших нарушений пищевого статуса населения России дефицит полиненасыщенных жирных кислот, дефицит полноценных (животных) белков, дефицит витаминов, избыточное потребление животных жиров, дефицит макроэлементов и пищевых волокон. Алиментарно-зависимые заболевания обусловлены недостатком или избытком поступления пищевых веществ (нутриентов) в организм человека</a:t>
            </a:r>
          </a:p>
          <a:p>
            <a:endParaRPr lang="ru-RU" dirty="0"/>
          </a:p>
        </p:txBody>
      </p:sp>
    </p:spTree>
    <p:extLst>
      <p:ext uri="{BB962C8B-B14F-4D97-AF65-F5344CB8AC3E}">
        <p14:creationId xmlns:p14="http://schemas.microsoft.com/office/powerpoint/2010/main" val="22955021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74320"/>
            <a:ext cx="10160000" cy="6126480"/>
          </a:xfrm>
        </p:spPr>
        <p:txBody>
          <a:bodyPr/>
          <a:lstStyle/>
          <a:p>
            <a:r>
              <a:rPr lang="ru-RU" dirty="0"/>
              <a:t>Среди заболеваний, основную роль, в происхождении которых играет фактор питания, 61 % составляют </a:t>
            </a:r>
            <a:r>
              <a:rPr lang="ru-RU" dirty="0" err="1"/>
              <a:t>сердечнососудистые</a:t>
            </a:r>
            <a:r>
              <a:rPr lang="ru-RU" dirty="0"/>
              <a:t> расстройства, 32 % — новообразования, 5 %</a:t>
            </a:r>
            <a:r>
              <a:rPr lang="ru-RU" i="1" dirty="0"/>
              <a:t>— </a:t>
            </a:r>
            <a:r>
              <a:rPr lang="ru-RU" dirty="0"/>
              <a:t>сахарный диабет </a:t>
            </a:r>
            <a:r>
              <a:rPr lang="ru-RU" dirty="0" err="1"/>
              <a:t>IIтипа</a:t>
            </a:r>
            <a:r>
              <a:rPr lang="ru-RU" dirty="0"/>
              <a:t> (инсулиннезависимый), 2 % — алиментарные дефициты (</a:t>
            </a:r>
            <a:r>
              <a:rPr lang="ru-RU" dirty="0" err="1"/>
              <a:t>йододефицит</a:t>
            </a:r>
            <a:r>
              <a:rPr lang="ru-RU" dirty="0"/>
              <a:t>, </a:t>
            </a:r>
            <a:r>
              <a:rPr lang="ru-RU" dirty="0" err="1"/>
              <a:t>железодефицит</a:t>
            </a:r>
            <a:r>
              <a:rPr lang="ru-RU" dirty="0"/>
              <a:t> и т.д.). Питание имеет существен­ное значение в возникновении и развитии заболеваний желудоч­но-кишечного тракта, печени и желчевыводящих путей, эндокринных патологий, заболева­ний опорно-двигательного аппарата, кариеса</a:t>
            </a:r>
            <a:endParaRPr lang="en-US" dirty="0"/>
          </a:p>
          <a:p>
            <a:r>
              <a:rPr lang="ru-RU" dirty="0"/>
              <a:t>Болезни, связанные с приемом пищи, называются </a:t>
            </a:r>
            <a:r>
              <a:rPr lang="ru-RU" i="1" dirty="0"/>
              <a:t>алиментарно-зависимыми заболевани­ями. </a:t>
            </a:r>
            <a:r>
              <a:rPr lang="ru-RU" dirty="0"/>
              <a:t>Сюда же относятся и так называемые, массовые неинфекционные заболевания, час­то именуемые также «болезнями цивилизации», которые непосредственно связанные с пищевыми дисбалансами.</a:t>
            </a:r>
          </a:p>
          <a:p>
            <a:r>
              <a:rPr lang="ru-RU" dirty="0"/>
              <a:t>За последние годы во многом более точно установлена роль питания в профилактике и возникновении большой группы хро­нических неинфекционных заболеваний у населения развитых стран.</a:t>
            </a:r>
          </a:p>
        </p:txBody>
      </p:sp>
    </p:spTree>
    <p:extLst>
      <p:ext uri="{BB962C8B-B14F-4D97-AF65-F5344CB8AC3E}">
        <p14:creationId xmlns:p14="http://schemas.microsoft.com/office/powerpoint/2010/main" val="3046606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Факторы</a:t>
            </a:r>
            <a:endParaRPr lang="ru-RU" dirty="0"/>
          </a:p>
        </p:txBody>
      </p:sp>
      <p:sp>
        <p:nvSpPr>
          <p:cNvPr id="3" name="Объект 2"/>
          <p:cNvSpPr>
            <a:spLocks noGrp="1"/>
          </p:cNvSpPr>
          <p:nvPr>
            <p:ph idx="1"/>
          </p:nvPr>
        </p:nvSpPr>
        <p:spPr/>
        <p:txBody>
          <a:bodyPr>
            <a:normAutofit lnSpcReduction="10000"/>
          </a:bodyPr>
          <a:lstStyle/>
          <a:p>
            <a:r>
              <a:rPr lang="ru-RU" dirty="0"/>
              <a:t>1) нарушение соотношения  содержания в пище основных групп нутриентов (так называют биологически значимые химические элементы, необходимые организму человека для обеспечения нормальной жизнедеятельности. Нутриенты классифицируют на макроэлементы (содержание которых в живых организмах составляет больше 0,001 %) и микроэлементы (содержание менее 0,001 %));</a:t>
            </a:r>
          </a:p>
          <a:p>
            <a:r>
              <a:rPr lang="ru-RU" dirty="0"/>
              <a:t>2) изменение образа жизни современного человека (снижение физической активности и усиление стресса).</a:t>
            </a:r>
          </a:p>
          <a:p>
            <a:r>
              <a:rPr lang="ru-RU" dirty="0"/>
              <a:t>Основополагающими причинами таких изменений признаются индустриализация, урбанизация и глобализация рынка питания и услуг, изменившие не только пищевое производство, но и стереотип пищевого выбора. Ниже речь пойдет об осложнениях, свойственных конкретно операционной подтяжке лица. В среднем через день после операции под кожей может образоваться скопление крови. Показателем возникновения этого осложнения является односторонняя боль.</a:t>
            </a:r>
          </a:p>
          <a:p>
            <a:endParaRPr lang="ru-RU" dirty="0"/>
          </a:p>
        </p:txBody>
      </p:sp>
    </p:spTree>
    <p:extLst>
      <p:ext uri="{BB962C8B-B14F-4D97-AF65-F5344CB8AC3E}">
        <p14:creationId xmlns:p14="http://schemas.microsoft.com/office/powerpoint/2010/main" val="2698681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Питание и профилактика сахарного диабета II типа</a:t>
            </a:r>
            <a:endParaRPr lang="ru-RU" dirty="0"/>
          </a:p>
        </p:txBody>
      </p:sp>
      <p:sp>
        <p:nvSpPr>
          <p:cNvPr id="3" name="Объект 2"/>
          <p:cNvSpPr>
            <a:spLocks noGrp="1"/>
          </p:cNvSpPr>
          <p:nvPr>
            <p:ph idx="1"/>
          </p:nvPr>
        </p:nvSpPr>
        <p:spPr/>
        <p:txBody>
          <a:bodyPr/>
          <a:lstStyle/>
          <a:p>
            <a:r>
              <a:rPr lang="ru-RU" dirty="0"/>
              <a:t>Инсулиннезависимый сахарный диабет относится к чрезвычайно распространенным и растущим заболеваниям населения как развитых, так и развивающихся стран. На фоне диабета могут развиваться такие тяжелые осложнения, как заболевание сетчатки глаз, патология почек, атеросклероз и </a:t>
            </a:r>
            <a:r>
              <a:rPr lang="ru-RU" dirty="0" smtClean="0"/>
              <a:t>сердечно-сосудистая </a:t>
            </a:r>
            <a:r>
              <a:rPr lang="ru-RU" dirty="0"/>
              <a:t>патология.</a:t>
            </a:r>
          </a:p>
          <a:p>
            <a:r>
              <a:rPr lang="ru-RU" dirty="0"/>
              <a:t>К алиментарным факторам риска развития сахарного диабета относится избыточное употребление жиров.</a:t>
            </a:r>
          </a:p>
          <a:p>
            <a:r>
              <a:rPr lang="ru-RU" dirty="0"/>
              <a:t>Алиментарная профилактика развития сахарного диабета основана на контроле массы тела и употребления жиров, а также обеспечении сбалансированности рациона по нутриентам, начиная с детского возраста.</a:t>
            </a:r>
          </a:p>
          <a:p>
            <a:endParaRPr lang="ru-RU" dirty="0"/>
          </a:p>
        </p:txBody>
      </p:sp>
    </p:spTree>
    <p:extLst>
      <p:ext uri="{BB962C8B-B14F-4D97-AF65-F5344CB8AC3E}">
        <p14:creationId xmlns:p14="http://schemas.microsoft.com/office/powerpoint/2010/main" val="104731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Факторы риска</a:t>
            </a:r>
            <a:endParaRPr lang="ru-RU" dirty="0"/>
          </a:p>
        </p:txBody>
      </p:sp>
      <p:sp>
        <p:nvSpPr>
          <p:cNvPr id="3" name="Объект 2"/>
          <p:cNvSpPr>
            <a:spLocks noGrp="1"/>
          </p:cNvSpPr>
          <p:nvPr>
            <p:ph idx="1"/>
          </p:nvPr>
        </p:nvSpPr>
        <p:spPr/>
        <p:txBody>
          <a:bodyPr/>
          <a:lstStyle/>
          <a:p>
            <a:r>
              <a:rPr lang="ru-RU" b="1" dirty="0"/>
              <a:t>Факторы риска</a:t>
            </a:r>
            <a:r>
              <a:rPr lang="ru-RU" dirty="0"/>
              <a:t> – это потенциально опасные для здоровья факторы, повышающие вероятность возникновения заболеваний, их развития и неблагоприятного исхода. Понятие «фактор риска» применяют к любому явлению, влияние которого повышает вероятность возникновения заболеваний.</a:t>
            </a:r>
          </a:p>
          <a:p>
            <a:r>
              <a:rPr lang="ru-RU" dirty="0"/>
              <a:t>По уровню и длительности воздействия факторов риска можно распределять население по территориям риска (экологического, гигиенического, эпидемиологического, природно-климатического и др.) и по группам риска (благополучия, относительного и абсолютного риска).</a:t>
            </a:r>
          </a:p>
          <a:p>
            <a:endParaRPr lang="ru-RU" dirty="0"/>
          </a:p>
        </p:txBody>
      </p:sp>
    </p:spTree>
    <p:extLst>
      <p:ext uri="{BB962C8B-B14F-4D97-AF65-F5344CB8AC3E}">
        <p14:creationId xmlns:p14="http://schemas.microsoft.com/office/powerpoint/2010/main" val="1537829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Питание и профилактика </a:t>
            </a:r>
            <a:r>
              <a:rPr lang="ru-RU" b="1" dirty="0" smtClean="0"/>
              <a:t>сердечно-сосудистых </a:t>
            </a:r>
            <a:r>
              <a:rPr lang="ru-RU" b="1" dirty="0"/>
              <a:t>заболеваний</a:t>
            </a:r>
            <a:endParaRPr lang="ru-RU" dirty="0"/>
          </a:p>
        </p:txBody>
      </p:sp>
      <p:sp>
        <p:nvSpPr>
          <p:cNvPr id="3" name="Объект 2"/>
          <p:cNvSpPr>
            <a:spLocks noGrp="1"/>
          </p:cNvSpPr>
          <p:nvPr>
            <p:ph idx="1"/>
          </p:nvPr>
        </p:nvSpPr>
        <p:spPr/>
        <p:txBody>
          <a:bodyPr>
            <a:normAutofit lnSpcReduction="10000"/>
          </a:bodyPr>
          <a:lstStyle/>
          <a:p>
            <a:r>
              <a:rPr lang="ru-RU" dirty="0" smtClean="0"/>
              <a:t>Сердечно-сосудистая </a:t>
            </a:r>
            <a:r>
              <a:rPr lang="ru-RU" dirty="0"/>
              <a:t>патология остается ведущей причиной преждевременных смертей в развитых странах, а заболеваемость в этой группе имеет наибольшие показатели и тенденции к росту в мире.</a:t>
            </a:r>
          </a:p>
          <a:p>
            <a:r>
              <a:rPr lang="ru-RU" dirty="0"/>
              <a:t>Развитию </a:t>
            </a:r>
            <a:r>
              <a:rPr lang="ru-RU" dirty="0" smtClean="0"/>
              <a:t>сердечно-сосудистой </a:t>
            </a:r>
            <a:r>
              <a:rPr lang="ru-RU" dirty="0"/>
              <a:t>патологии способствуют несбалансированное питание, неадекватная физическая нагрузка (гиподинамия), курение. Риск развития </a:t>
            </a:r>
            <a:r>
              <a:rPr lang="ru-RU" dirty="0" smtClean="0"/>
              <a:t>сердечно-сосудистой </a:t>
            </a:r>
            <a:r>
              <a:rPr lang="ru-RU" dirty="0"/>
              <a:t>патологии особенно повышается у лиц с избыточной массой тела, артериальной гипертензией, нарушениями белкового обмена и диабетом. Критическим дисбалансом в питании, как правило, становится избыток продуктов, богатых НЖК (насыщенные жирные кислоты), поваренной солью и моно- и дисахаридами, при одновременном низком употреблении растительных продуктов (овощей, фруктов, зерновых).</a:t>
            </a:r>
          </a:p>
          <a:p>
            <a:r>
              <a:rPr lang="ru-RU" dirty="0"/>
              <a:t>Одним из главных факторов риска развития </a:t>
            </a:r>
            <a:r>
              <a:rPr lang="ru-RU" dirty="0" smtClean="0"/>
              <a:t>сердечно-сосудистой </a:t>
            </a:r>
            <a:r>
              <a:rPr lang="ru-RU" dirty="0"/>
              <a:t>патологии является артериальная гипертензия. Ее развитие связывают, в том числе с избыточным поступлением с рационом поваренной соли при одновременном низком уровне калия.</a:t>
            </a:r>
          </a:p>
          <a:p>
            <a:endParaRPr lang="ru-RU" dirty="0"/>
          </a:p>
        </p:txBody>
      </p:sp>
    </p:spTree>
    <p:extLst>
      <p:ext uri="{BB962C8B-B14F-4D97-AF65-F5344CB8AC3E}">
        <p14:creationId xmlns:p14="http://schemas.microsoft.com/office/powerpoint/2010/main" val="865840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326571"/>
            <a:ext cx="10160000" cy="6074229"/>
          </a:xfrm>
        </p:spPr>
        <p:txBody>
          <a:bodyPr>
            <a:normAutofit/>
          </a:bodyPr>
          <a:lstStyle/>
          <a:p>
            <a:r>
              <a:rPr lang="ru-RU" dirty="0"/>
              <a:t>Общие пути алиментарной профилактики </a:t>
            </a:r>
            <a:r>
              <a:rPr lang="ru-RU" dirty="0" smtClean="0"/>
              <a:t>сердечно-сосудистой </a:t>
            </a:r>
            <a:r>
              <a:rPr lang="ru-RU" dirty="0"/>
              <a:t>патологии включает в себя несколько основных направлений:</a:t>
            </a:r>
          </a:p>
          <a:p>
            <a:r>
              <a:rPr lang="ru-RU" dirty="0"/>
              <a:t>1) снижение содержания в рационе общего количества жира до 30 % по калорийности, за счет ограниче­ния жирных мясных и молочных продуктов, а также гидрогенизированных жиров;</a:t>
            </a:r>
          </a:p>
          <a:p>
            <a:r>
              <a:rPr lang="ru-RU" dirty="0"/>
              <a:t>2) поддержание поступления с рационом ПНЖК и витамина Е, за счет ежедневного использования в питании растительных масел, орехов и два-три раза в неделю рыбы;</a:t>
            </a:r>
          </a:p>
          <a:p>
            <a:r>
              <a:rPr lang="ru-RU" dirty="0"/>
              <a:t>3) поддержание на оптимальном уровне поступления пищевых волокон, витаминов, антиоксидантов, кальция, за счет ежедневного использования достаточного количества фруктов, ягод, овощей, бобовых, нежирных молочных продуктов;</a:t>
            </a:r>
          </a:p>
          <a:p>
            <a:r>
              <a:rPr lang="ru-RU" dirty="0"/>
              <a:t>4) снижение употребления поваренной соли до 6 г/</a:t>
            </a:r>
            <a:r>
              <a:rPr lang="ru-RU" dirty="0" err="1"/>
              <a:t>сут</a:t>
            </a:r>
            <a:r>
              <a:rPr lang="ru-RU" dirty="0"/>
              <a:t> и, по возможности, меньше.</a:t>
            </a:r>
          </a:p>
          <a:p>
            <a:endParaRPr lang="ru-RU" dirty="0"/>
          </a:p>
        </p:txBody>
      </p:sp>
    </p:spTree>
    <p:extLst>
      <p:ext uri="{BB962C8B-B14F-4D97-AF65-F5344CB8AC3E}">
        <p14:creationId xmlns:p14="http://schemas.microsoft.com/office/powerpoint/2010/main" val="12334031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Питание и профилактика онкологических заболеваний</a:t>
            </a:r>
            <a:endParaRPr lang="ru-RU" dirty="0"/>
          </a:p>
        </p:txBody>
      </p:sp>
      <p:sp>
        <p:nvSpPr>
          <p:cNvPr id="3" name="Объект 2"/>
          <p:cNvSpPr>
            <a:spLocks noGrp="1"/>
          </p:cNvSpPr>
          <p:nvPr>
            <p:ph idx="1"/>
          </p:nvPr>
        </p:nvSpPr>
        <p:spPr/>
        <p:txBody>
          <a:bodyPr>
            <a:normAutofit fontScale="92500"/>
          </a:bodyPr>
          <a:lstStyle/>
          <a:p>
            <a:r>
              <a:rPr lang="ru-RU" dirty="0" smtClean="0"/>
              <a:t>Онкологические </a:t>
            </a:r>
            <a:r>
              <a:rPr lang="ru-RU" dirty="0"/>
              <a:t>заболевания занимают второе место среди причин смертности в современном мире. К известным факторам, способствующим возникновению рака, относятся курение, алкоголизм, инфекции, радиация и дисбалансы в питании, определяющие избыточную массу тела и ожирение.</a:t>
            </a:r>
          </a:p>
          <a:p>
            <a:r>
              <a:rPr lang="ru-RU" dirty="0"/>
              <a:t>Алиментарный фактор определяет в среднем около 30 % случаев онкологической заболеваемости в развитых странах, уступая только курению, а для некоторых видов рака вклад питания </a:t>
            </a:r>
            <a:r>
              <a:rPr lang="ru-RU" dirty="0" smtClean="0"/>
              <a:t>еще больше</a:t>
            </a:r>
            <a:r>
              <a:rPr lang="ru-RU" dirty="0"/>
              <a:t>. В развивающихся странах в качестве канцерогенного фактора особое место занимают также </a:t>
            </a:r>
            <a:r>
              <a:rPr lang="ru-RU" dirty="0" err="1"/>
              <a:t>афлатоксины</a:t>
            </a:r>
            <a:r>
              <a:rPr lang="ru-RU" dirty="0"/>
              <a:t> (</a:t>
            </a:r>
            <a:r>
              <a:rPr lang="ru-RU" dirty="0" err="1"/>
              <a:t>афлатоксины</a:t>
            </a:r>
            <a:r>
              <a:rPr lang="ru-RU" dirty="0"/>
              <a:t> — смертельно опасные токсины (</a:t>
            </a:r>
            <a:r>
              <a:rPr lang="ru-RU" dirty="0" err="1"/>
              <a:t>микотоксины</a:t>
            </a:r>
            <a:r>
              <a:rPr lang="ru-RU" dirty="0"/>
              <a:t>), которые производят грибы нескольких видов рода аспергилл(главным образом </a:t>
            </a:r>
            <a:r>
              <a:rPr lang="ru-RU" i="1" dirty="0"/>
              <a:t>A. </a:t>
            </a:r>
            <a:r>
              <a:rPr lang="ru-RU" i="1" dirty="0" err="1"/>
              <a:t>flavus</a:t>
            </a:r>
            <a:r>
              <a:rPr lang="ru-RU" dirty="0"/>
              <a:t> и </a:t>
            </a:r>
            <a:r>
              <a:rPr lang="ru-RU" i="1" dirty="0"/>
              <a:t>A. </a:t>
            </a:r>
            <a:r>
              <a:rPr lang="ru-RU" i="1" dirty="0" err="1"/>
              <a:t>parasiticus</a:t>
            </a:r>
            <a:r>
              <a:rPr lang="ru-RU" dirty="0"/>
              <a:t>) — растут на зёрнах, семенах и плодах растений с высоким содержанием масла (например, на семенах арахиса) и других субстратах. Сильнее обычно заражены грибами продукты, хранящиеся в жарком и влажном климате. Из всех биологически производимых ядов </a:t>
            </a:r>
            <a:r>
              <a:rPr lang="ru-RU" dirty="0" err="1"/>
              <a:t>афлатоксины</a:t>
            </a:r>
            <a:r>
              <a:rPr lang="ru-RU" dirty="0"/>
              <a:t> являются самыми сильными, при попадании в организм высокой дозы яда смерть наступает в течение нескольких суток из-за необратимых поражений печени.</a:t>
            </a:r>
          </a:p>
          <a:p>
            <a:endParaRPr lang="ru-RU" dirty="0"/>
          </a:p>
        </p:txBody>
      </p:sp>
    </p:spTree>
    <p:extLst>
      <p:ext uri="{BB962C8B-B14F-4D97-AF65-F5344CB8AC3E}">
        <p14:creationId xmlns:p14="http://schemas.microsoft.com/office/powerpoint/2010/main" val="3591986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Питание и профилактика остеопороза</a:t>
            </a:r>
            <a:endParaRPr lang="ru-RU" dirty="0"/>
          </a:p>
        </p:txBody>
      </p:sp>
      <p:sp>
        <p:nvSpPr>
          <p:cNvPr id="3" name="Объект 2"/>
          <p:cNvSpPr>
            <a:spLocks noGrp="1"/>
          </p:cNvSpPr>
          <p:nvPr>
            <p:ph idx="1"/>
          </p:nvPr>
        </p:nvSpPr>
        <p:spPr/>
        <p:txBody>
          <a:bodyPr/>
          <a:lstStyle/>
          <a:p>
            <a:r>
              <a:rPr lang="ru-RU" dirty="0"/>
              <a:t>Остеопороз относится к широко распространенным патологиям в развитых странах и характеризуется потерей массы и ухудше­нием микроструктуры костной ткани, ведущими к уменьшению ее плотности. При этом значительно возрастает риск возникновения переломов. Риск развития остеопороза особенно возрастает при длительно текущем алиментарном дефиците кальция и недостаточности витамина D. Комплексная профилактика остеопороза предполагает обеспечение требуемого уровня кальция и витамина </a:t>
            </a:r>
            <a:r>
              <a:rPr lang="ru-RU" dirty="0" err="1"/>
              <a:t>Dв</a:t>
            </a:r>
            <a:r>
              <a:rPr lang="ru-RU" dirty="0"/>
              <a:t> рационе за счет молока и молочных продуктов. При невозможности их употребления по разным причинам необходимо включать в рацион другие источники кальция, обогащенные продукты и добавки.</a:t>
            </a:r>
          </a:p>
        </p:txBody>
      </p:sp>
    </p:spTree>
    <p:extLst>
      <p:ext uri="{BB962C8B-B14F-4D97-AF65-F5344CB8AC3E}">
        <p14:creationId xmlns:p14="http://schemas.microsoft.com/office/powerpoint/2010/main" val="1095906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Питание и профилактика кариеса</a:t>
            </a:r>
            <a:endParaRPr lang="ru-RU" dirty="0"/>
          </a:p>
        </p:txBody>
      </p:sp>
      <p:sp>
        <p:nvSpPr>
          <p:cNvPr id="3" name="Объект 2"/>
          <p:cNvSpPr>
            <a:spLocks noGrp="1"/>
          </p:cNvSpPr>
          <p:nvPr>
            <p:ph idx="1"/>
          </p:nvPr>
        </p:nvSpPr>
        <p:spPr/>
        <p:txBody>
          <a:bodyPr>
            <a:normAutofit fontScale="92500"/>
          </a:bodyPr>
          <a:lstStyle/>
          <a:p>
            <a:r>
              <a:rPr lang="ru-RU" dirty="0" smtClean="0"/>
              <a:t>Кариес </a:t>
            </a:r>
            <a:r>
              <a:rPr lang="ru-RU" dirty="0"/>
              <a:t>— одно из наиболее распространенных стоматологических заболеваний, характерных для населения развитых стран, он не представляет угрозу жизни, но существенно снижает ее качество.</a:t>
            </a:r>
          </a:p>
          <a:p>
            <a:r>
              <a:rPr lang="ru-RU" dirty="0"/>
              <a:t>Наименьший уровень кариеса отмечается там, где употребление сахара не превышает 20 кг в год на 1 чел., что эквивалентно 6... 10 % сахара от общей калорийности рациона.</a:t>
            </a:r>
          </a:p>
          <a:p>
            <a:r>
              <a:rPr lang="ru-RU" dirty="0"/>
              <a:t>При контроле над употреблением сахара особое внимание следует уделять наличию в рационе прохладительных напитков и сладких соков, которые оказывают наиболее выраженный отрицательный эффект на физико-химические характеристики в полости рта.</a:t>
            </a:r>
          </a:p>
          <a:p>
            <a:r>
              <a:rPr lang="ru-RU" dirty="0"/>
              <a:t>Большую роль в профилактике кариеса играет фтор, оптимальное поступление которого за счет обогащения (фторирования) воды, соли или молока значительно снижает частоту кариеса. По имеющимся данным, использование обогащенной фтором поваренной соли, приводит к снижению случаев кариеса на 50%.</a:t>
            </a:r>
          </a:p>
          <a:p>
            <a:endParaRPr lang="ru-RU" dirty="0"/>
          </a:p>
        </p:txBody>
      </p:sp>
    </p:spTree>
    <p:extLst>
      <p:ext uri="{BB962C8B-B14F-4D97-AF65-F5344CB8AC3E}">
        <p14:creationId xmlns:p14="http://schemas.microsoft.com/office/powerpoint/2010/main" val="1848625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378823"/>
            <a:ext cx="10160000" cy="6021977"/>
          </a:xfrm>
        </p:spPr>
        <p:txBody>
          <a:bodyPr>
            <a:normAutofit/>
          </a:bodyPr>
          <a:lstStyle/>
          <a:p>
            <a:r>
              <a:rPr lang="ru-RU" dirty="0"/>
              <a:t>Исходя из вышеперечисленного можно сделать вывод, что важнейшими факторами профилактики алиментарно-зависимых состояний и заболеваний являются:</a:t>
            </a:r>
          </a:p>
          <a:p>
            <a:r>
              <a:rPr lang="ru-RU" dirty="0"/>
              <a:t>ликвидация существующего дефицита витаминов, макро- и микроэлементов (железа, кальция, йода, фтора, селена и др.) и в первую очередь в экологически неблагополучных регионах;</a:t>
            </a:r>
          </a:p>
          <a:p>
            <a:r>
              <a:rPr lang="ru-RU" dirty="0"/>
              <a:t>профилактика распространенных неинфекционных заболева­ний (</a:t>
            </a:r>
            <a:r>
              <a:rPr lang="ru-RU" dirty="0" err="1"/>
              <a:t>сердечнососудистых</a:t>
            </a:r>
            <a:r>
              <a:rPr lang="ru-RU" dirty="0"/>
              <a:t>, онкологических, гипертонической болезни, нарушения обмена веществ и др.);</a:t>
            </a:r>
          </a:p>
          <a:p>
            <a:r>
              <a:rPr lang="ru-RU" dirty="0"/>
              <a:t>повышение уровня образования специалистов в области на­уки о питании, а также населения в вопросах здорового питания, с широким привлечением средств массовой информации;</a:t>
            </a:r>
          </a:p>
          <a:p>
            <a:r>
              <a:rPr lang="ru-RU" dirty="0"/>
              <a:t>расширение производства обогащенных и функциональных продуктов и биологически активных добавок к пище.</a:t>
            </a:r>
          </a:p>
          <a:p>
            <a:endParaRPr lang="ru-RU" dirty="0"/>
          </a:p>
        </p:txBody>
      </p:sp>
    </p:spTree>
    <p:extLst>
      <p:ext uri="{BB962C8B-B14F-4D97-AF65-F5344CB8AC3E}">
        <p14:creationId xmlns:p14="http://schemas.microsoft.com/office/powerpoint/2010/main" val="2567456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Алкоголь и Здоровье</a:t>
            </a:r>
            <a:endParaRPr lang="ru-RU" dirty="0"/>
          </a:p>
        </p:txBody>
      </p:sp>
      <p:sp>
        <p:nvSpPr>
          <p:cNvPr id="5" name="Подзаголовок 4"/>
          <p:cNvSpPr>
            <a:spLocks noGrp="1"/>
          </p:cNvSpPr>
          <p:nvPr>
            <p:ph type="subTitle" idx="1"/>
          </p:nvPr>
        </p:nvSpPr>
        <p:spPr/>
        <p:txBody>
          <a:bodyPr/>
          <a:lstStyle/>
          <a:p>
            <a:endParaRPr lang="ru-RU"/>
          </a:p>
        </p:txBody>
      </p:sp>
    </p:spTree>
    <p:extLst>
      <p:ext uri="{BB962C8B-B14F-4D97-AF65-F5344CB8AC3E}">
        <p14:creationId xmlns:p14="http://schemas.microsoft.com/office/powerpoint/2010/main" val="21048516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Алкоголизм</a:t>
            </a:r>
            <a:endParaRPr lang="ru-RU" dirty="0"/>
          </a:p>
        </p:txBody>
      </p:sp>
      <p:sp>
        <p:nvSpPr>
          <p:cNvPr id="3" name="Объект 2"/>
          <p:cNvSpPr>
            <a:spLocks noGrp="1"/>
          </p:cNvSpPr>
          <p:nvPr>
            <p:ph idx="1"/>
          </p:nvPr>
        </p:nvSpPr>
        <p:spPr/>
        <p:txBody>
          <a:bodyPr/>
          <a:lstStyle/>
          <a:p>
            <a:r>
              <a:rPr lang="ru-RU" b="1" dirty="0"/>
              <a:t>Алкоголизм</a:t>
            </a:r>
            <a:r>
              <a:rPr lang="ru-RU" dirty="0"/>
              <a:t> – заболевание, при котором наблюдается физическая и психическая зависимость от алкоголя. Сопровождается повышенной тягой к спиртному, неспособностью регулировать количество выпитого, склонностью к запоям, возникновением ярко выраженного абстинентного синдрома, снижением контроля над собственным поведением и мотивациями, прогрессирующей психической деградацией и токсическим поражением внутренних органов. Алкоголизм – необратимое состояние, пациент может только полностью прекратить прием спиртного. Употребление малейших доз алкоголя даже после длительного периода воздержания вызывает срыв и дальнейшее прогрессирование болезни</a:t>
            </a:r>
            <a:br>
              <a:rPr lang="ru-RU" dirty="0"/>
            </a:br>
            <a:r>
              <a:rPr lang="ru-RU" dirty="0"/>
              <a:t/>
            </a:r>
            <a:br>
              <a:rPr lang="ru-RU" dirty="0"/>
            </a:br>
            <a:endParaRPr lang="ru-RU" dirty="0"/>
          </a:p>
        </p:txBody>
      </p:sp>
    </p:spTree>
    <p:extLst>
      <p:ext uri="{BB962C8B-B14F-4D97-AF65-F5344CB8AC3E}">
        <p14:creationId xmlns:p14="http://schemas.microsoft.com/office/powerpoint/2010/main" val="8442567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160000" cy="1143000"/>
          </a:xfrm>
        </p:spPr>
        <p:txBody>
          <a:bodyPr/>
          <a:lstStyle/>
          <a:p>
            <a:r>
              <a:rPr lang="ru-RU" dirty="0"/>
              <a:t>Метаболизм этанола и развитие зависимости</a:t>
            </a:r>
            <a:br>
              <a:rPr lang="ru-RU" dirty="0"/>
            </a:br>
            <a:endParaRPr lang="ru-RU" dirty="0"/>
          </a:p>
        </p:txBody>
      </p:sp>
      <p:sp>
        <p:nvSpPr>
          <p:cNvPr id="3" name="Объект 2"/>
          <p:cNvSpPr>
            <a:spLocks noGrp="1"/>
          </p:cNvSpPr>
          <p:nvPr>
            <p:ph idx="1"/>
          </p:nvPr>
        </p:nvSpPr>
        <p:spPr/>
        <p:txBody>
          <a:bodyPr>
            <a:normAutofit lnSpcReduction="10000"/>
          </a:bodyPr>
          <a:lstStyle/>
          <a:p>
            <a:pPr fontAlgn="base"/>
            <a:r>
              <a:rPr lang="ru-RU" dirty="0"/>
              <a:t>Основной компонент алкогольных напитков – этанол. Малые количества этого химического соединения являются частью естественных метаболических процессов в организме человека. В норме содержание этанола составляет не более 0,18 промилле. Экзогенный (внешний) этанол быстро всасывается в пищеварительном тракте, поступает в кровь и оказывает влияние на нервные клетки. Максимум опьянения наступает через 1,5-3 часа после приема спиртного. При приеме слишком большой дозы алкоголя возникает рвотный рефлекс. По мере развития алкоголизма этот рефлекс ослабевает.</a:t>
            </a:r>
          </a:p>
          <a:p>
            <a:pPr fontAlgn="base"/>
            <a:r>
              <a:rPr lang="ru-RU" dirty="0"/>
              <a:t>Около 90% принятого алкоголя окисляется в клетках, расщепляется в печени и выводится из организма в виде конечных продуктов метаболизма. Оставшиеся 10% выделяются в </a:t>
            </a:r>
            <a:r>
              <a:rPr lang="ru-RU" dirty="0" smtClean="0"/>
              <a:t>не переработанном </a:t>
            </a:r>
            <a:r>
              <a:rPr lang="ru-RU" dirty="0"/>
              <a:t>виде через почки и легкие. Этанол выводится из организма примерно в течение суток. При хроническом алкоголизме промежуточные продукты расщепления этанола остаются в организме и оказывают негативное влияние на деятельность всех органов.</a:t>
            </a:r>
          </a:p>
          <a:p>
            <a:pPr marL="114300" indent="0" fontAlgn="base">
              <a:buNone/>
            </a:pPr>
            <a:endParaRPr lang="ru-RU" dirty="0"/>
          </a:p>
          <a:p>
            <a:endParaRPr lang="ru-RU" dirty="0"/>
          </a:p>
        </p:txBody>
      </p:sp>
    </p:spTree>
    <p:extLst>
      <p:ext uri="{BB962C8B-B14F-4D97-AF65-F5344CB8AC3E}">
        <p14:creationId xmlns:p14="http://schemas.microsoft.com/office/powerpoint/2010/main" val="31125570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Последствия употребления алкоголя</a:t>
            </a:r>
            <a:br>
              <a:rPr lang="ru-RU" dirty="0"/>
            </a:br>
            <a:endParaRPr lang="ru-RU" dirty="0"/>
          </a:p>
        </p:txBody>
      </p:sp>
      <p:sp>
        <p:nvSpPr>
          <p:cNvPr id="3" name="Объект 2"/>
          <p:cNvSpPr>
            <a:spLocks noGrp="1"/>
          </p:cNvSpPr>
          <p:nvPr>
            <p:ph idx="1"/>
          </p:nvPr>
        </p:nvSpPr>
        <p:spPr/>
        <p:txBody>
          <a:bodyPr>
            <a:normAutofit lnSpcReduction="10000"/>
          </a:bodyPr>
          <a:lstStyle/>
          <a:p>
            <a:pPr fontAlgn="base"/>
            <a:r>
              <a:rPr lang="ru-RU" dirty="0"/>
              <a:t>Алкоголь оказывает угнетающее действие на нервную систему. Вначале возникает эйфория, сопровождающаяся некоторым возбуждением, снижением критики к собственному поведению и происходящим событиям, а также ухудшением координации движений и замедлением реакции. В последующем возбуждение сменяется сонливостью. При приеме больших доз спиртного контакт с окружающим миром все больше утрачивается. Отмечается прогрессирующая рассеянность внимания в сочетании со снижением температурной и болевой чувствительности.</a:t>
            </a:r>
          </a:p>
          <a:p>
            <a:pPr fontAlgn="base"/>
            <a:r>
              <a:rPr lang="ru-RU" dirty="0"/>
              <a:t>Выраженность двигательных нарушений зависит от степени опьянения. При тяжелом опьянении наблюдается грубая статическая и динамическая атаксия – человек не может сохранять вертикальное положение тела, его движения сильно </a:t>
            </a:r>
            <a:r>
              <a:rPr lang="ru-RU" dirty="0" smtClean="0"/>
              <a:t>нескоординированные. </a:t>
            </a:r>
            <a:r>
              <a:rPr lang="ru-RU" dirty="0"/>
              <a:t>Нарушается контроль над деятельностью тазовых органов. При приеме чрезмерных доз алкоголя может возникать ослабление дыхания, нарушения сердечной деятельности, сопор и кома. Возможен смертельный исход</a:t>
            </a:r>
            <a:r>
              <a:rPr lang="ru-RU" dirty="0" smtClean="0"/>
              <a:t>.</a:t>
            </a:r>
            <a:endParaRPr lang="ru-RU" dirty="0"/>
          </a:p>
        </p:txBody>
      </p:sp>
    </p:spTree>
    <p:extLst>
      <p:ext uri="{BB962C8B-B14F-4D97-AF65-F5344CB8AC3E}">
        <p14:creationId xmlns:p14="http://schemas.microsoft.com/office/powerpoint/2010/main" val="350020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Воздействие факторов риска</a:t>
            </a:r>
            <a:endParaRPr lang="ru-RU" dirty="0"/>
          </a:p>
        </p:txBody>
      </p:sp>
      <p:sp>
        <p:nvSpPr>
          <p:cNvPr id="3" name="Объект 2"/>
          <p:cNvSpPr>
            <a:spLocks noGrp="1"/>
          </p:cNvSpPr>
          <p:nvPr>
            <p:ph idx="1"/>
          </p:nvPr>
        </p:nvSpPr>
        <p:spPr/>
        <p:txBody>
          <a:bodyPr>
            <a:normAutofit lnSpcReduction="10000"/>
          </a:bodyPr>
          <a:lstStyle/>
          <a:p>
            <a:r>
              <a:rPr lang="ru-RU" dirty="0"/>
              <a:t>Воздействие факторов риска (общих и специфических для конкретной патологии) может (при высоких уровнях или длительном действии) приводить к возникновению заболевания, его обострению или осложнений. Выраженность воздействия фактора риска зависит от адаптационных возможностей человека, наличия и эффективности использования общих и индивидуальных средств защиты, уровня коллективной (общественной) и индивидуальной профилактики.</a:t>
            </a:r>
          </a:p>
          <a:p>
            <a:r>
              <a:rPr lang="ru-RU" dirty="0"/>
              <a:t>Профилактические (</a:t>
            </a:r>
            <a:r>
              <a:rPr lang="ru-RU" dirty="0" err="1"/>
              <a:t>гигиено</a:t>
            </a:r>
            <a:r>
              <a:rPr lang="ru-RU" dirty="0"/>
              <a:t>-эпидемиологические и лечебно-оздоровительные) мероприятия составляют основное направление медицинской профилактики, которая может обеспечиваться на индивидуальном, коллективном (групповом, в том числе семейном, производственном и др.), административно-территориальном и популяционном уровнях. Коррекция факторов риска (устранение влияния или обеспечение защиты) может проводиться индивидуально или для групп населения (больных) с одинаковыми условиями и факторами риска.</a:t>
            </a:r>
          </a:p>
          <a:p>
            <a:endParaRPr lang="ru-RU" dirty="0"/>
          </a:p>
        </p:txBody>
      </p:sp>
    </p:spTree>
    <p:extLst>
      <p:ext uri="{BB962C8B-B14F-4D97-AF65-F5344CB8AC3E}">
        <p14:creationId xmlns:p14="http://schemas.microsoft.com/office/powerpoint/2010/main" val="2701621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Симптомы и стадии алкоголизма</a:t>
            </a:r>
            <a:br>
              <a:rPr lang="ru-RU" dirty="0"/>
            </a:br>
            <a:endParaRPr lang="ru-RU" dirty="0"/>
          </a:p>
        </p:txBody>
      </p:sp>
      <p:sp>
        <p:nvSpPr>
          <p:cNvPr id="3" name="Объект 2"/>
          <p:cNvSpPr>
            <a:spLocks noGrp="1"/>
          </p:cNvSpPr>
          <p:nvPr>
            <p:ph idx="1"/>
          </p:nvPr>
        </p:nvSpPr>
        <p:spPr/>
        <p:txBody>
          <a:bodyPr/>
          <a:lstStyle/>
          <a:p>
            <a:r>
              <a:rPr lang="ru-RU" b="1" dirty="0"/>
              <a:t>Первая стадия алкоголизма</a:t>
            </a:r>
            <a:r>
              <a:rPr lang="ru-RU" dirty="0"/>
              <a:t> сопровождается усилением влечения к спиртному. Потребность в приеме алкоголя напоминает голод или жажду и обостряется в неблагоприятных обстоятельствах: при ссорах с близкими, проблемах на работе, повышении общего уровня стресса, усталости и т. д. Если пациенту, страдающему алкоголизмом, не удается выпить, он отвлекается и тяга к спиртному временно снижается до следующей неблагоприятной ситуации. Если спиртное доступно, больной алкоголизмом выпивает больше, чем человек на стадии продрома. Он пытается достичь состояния выраженного опьянения, выпивая в компании или принимая алкоголь в одиночестве. Ему труднее остановиться, он стремится к продолжению «праздника» и продолжает пить даже после окончания события.</a:t>
            </a:r>
            <a:br>
              <a:rPr lang="ru-RU" dirty="0"/>
            </a:br>
            <a:endParaRPr lang="ru-RU" dirty="0"/>
          </a:p>
        </p:txBody>
      </p:sp>
    </p:spTree>
    <p:extLst>
      <p:ext uri="{BB962C8B-B14F-4D97-AF65-F5344CB8AC3E}">
        <p14:creationId xmlns:p14="http://schemas.microsoft.com/office/powerpoint/2010/main" val="4003324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431074"/>
            <a:ext cx="10160000" cy="5969726"/>
          </a:xfrm>
        </p:spPr>
        <p:txBody>
          <a:bodyPr>
            <a:normAutofit lnSpcReduction="10000"/>
          </a:bodyPr>
          <a:lstStyle/>
          <a:p>
            <a:pPr fontAlgn="base"/>
            <a:r>
              <a:rPr lang="ru-RU" b="1" dirty="0"/>
              <a:t>Вторая стадия алкоголизма</a:t>
            </a:r>
            <a:r>
              <a:rPr lang="ru-RU" dirty="0"/>
              <a:t> проявляется увеличением количества выпитого спиртного. Человек принимает больше алкоголя, чем раньше, при этом способность контролировать прием </a:t>
            </a:r>
            <a:r>
              <a:rPr lang="ru-RU" dirty="0" err="1"/>
              <a:t>этанолсодержащих</a:t>
            </a:r>
            <a:r>
              <a:rPr lang="ru-RU" dirty="0"/>
              <a:t> напитков исчезает уже после первой дозы. На фоне резкого отказа от спиртного возникает абстинентный синдром: тахикардия, повышение АД, нарушения сна, дрожание пальцев, рвота при приеме жидкости и пищи. Возможно развитие белой горячки, сопровождающейся повышением температуры, ознобами и галлюцинациями.</a:t>
            </a:r>
          </a:p>
          <a:p>
            <a:pPr fontAlgn="base"/>
            <a:r>
              <a:rPr lang="ru-RU" b="1" dirty="0"/>
              <a:t>Третья стадия алкоголизма</a:t>
            </a:r>
            <a:r>
              <a:rPr lang="ru-RU" dirty="0"/>
              <a:t> проявляется снижением толерантности к алкоголю. Для достижения опьянения пациенту, страдающему алкоголизмом, достаточно принять совсем небольшую дозу спиртного (порядка одной рюмки). При приеме последующих доз состояние больного алкоголизмом практически не меняется, несмотря на увеличение концентрации алкоголя в крови. Возникает неконтролируемая тяга к алкоголю. Употребление спиртного становится постоянным, продолжительность запоев увеличивается. При отказе от приема </a:t>
            </a:r>
            <a:r>
              <a:rPr lang="ru-RU" dirty="0" err="1"/>
              <a:t>этанолсодержащих</a:t>
            </a:r>
            <a:r>
              <a:rPr lang="ru-RU" dirty="0"/>
              <a:t> напитков часто развивается алкогольный делирий. Отмечается психическая деградация в сочетании с выраженными изменениями внутренних органов</a:t>
            </a:r>
            <a:r>
              <a:rPr lang="ru-RU" dirty="0" smtClean="0"/>
              <a:t>.</a:t>
            </a:r>
            <a:endParaRPr lang="ru-RU" dirty="0"/>
          </a:p>
        </p:txBody>
      </p:sp>
    </p:spTree>
    <p:extLst>
      <p:ext uri="{BB962C8B-B14F-4D97-AF65-F5344CB8AC3E}">
        <p14:creationId xmlns:p14="http://schemas.microsoft.com/office/powerpoint/2010/main" val="36075892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Профилактика алкоголизма складывается из двух стратегий</a:t>
            </a:r>
            <a:r>
              <a:rPr lang="ru-RU" dirty="0"/>
              <a:t>:</a:t>
            </a:r>
          </a:p>
        </p:txBody>
      </p:sp>
      <p:sp>
        <p:nvSpPr>
          <p:cNvPr id="3" name="Объект 2"/>
          <p:cNvSpPr>
            <a:spLocks noGrp="1"/>
          </p:cNvSpPr>
          <p:nvPr>
            <p:ph idx="1"/>
          </p:nvPr>
        </p:nvSpPr>
        <p:spPr/>
        <p:txBody>
          <a:bodyPr>
            <a:normAutofit/>
          </a:bodyPr>
          <a:lstStyle/>
          <a:p>
            <a:r>
              <a:rPr lang="ru-RU" sz="3600" dirty="0"/>
              <a:t>Снижение факторов риска приводящих к алкоголизму;</a:t>
            </a:r>
          </a:p>
          <a:p>
            <a:r>
              <a:rPr lang="ru-RU" sz="3600" dirty="0"/>
              <a:t>Усиление факторов, которые понижают восприимчивость к алкоголизму.</a:t>
            </a:r>
          </a:p>
          <a:p>
            <a:endParaRPr lang="ru-RU" sz="3600" dirty="0"/>
          </a:p>
        </p:txBody>
      </p:sp>
    </p:spTree>
    <p:extLst>
      <p:ext uri="{BB962C8B-B14F-4D97-AF65-F5344CB8AC3E}">
        <p14:creationId xmlns:p14="http://schemas.microsoft.com/office/powerpoint/2010/main" val="15032897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Факторы риска:</a:t>
            </a:r>
            <a:endParaRPr lang="ru-RU" dirty="0"/>
          </a:p>
        </p:txBody>
      </p:sp>
      <p:sp>
        <p:nvSpPr>
          <p:cNvPr id="3" name="Объект 2"/>
          <p:cNvSpPr>
            <a:spLocks noGrp="1"/>
          </p:cNvSpPr>
          <p:nvPr>
            <p:ph idx="1"/>
          </p:nvPr>
        </p:nvSpPr>
        <p:spPr/>
        <p:txBody>
          <a:bodyPr/>
          <a:lstStyle/>
          <a:p>
            <a:r>
              <a:rPr lang="ru-RU" dirty="0"/>
              <a:t>Проблемы с психическим или физическим здоровьем индивида;</a:t>
            </a:r>
          </a:p>
          <a:p>
            <a:r>
              <a:rPr lang="ru-RU" dirty="0"/>
              <a:t>Дети, рожденные и воспитанные родителями алкоголиками;</a:t>
            </a:r>
          </a:p>
          <a:p>
            <a:r>
              <a:rPr lang="ru-RU" dirty="0"/>
              <a:t>Общение с людьми, регулярно употребляющими алкоголь и отсутствие устойчивости к давлению сверстников;</a:t>
            </a:r>
          </a:p>
          <a:p>
            <a:r>
              <a:rPr lang="ru-RU" dirty="0"/>
              <a:t>Личностные качества (низкий интеллект, низкая самооценка, переменчивость настроения, неуверенность в себе, нежелание придерживаться социальных норм, ценностей и поведения и т.д.);</a:t>
            </a:r>
          </a:p>
          <a:p>
            <a:r>
              <a:rPr lang="ru-RU" dirty="0"/>
              <a:t>Раннее начало половой жизни;</a:t>
            </a:r>
          </a:p>
          <a:p>
            <a:r>
              <a:rPr lang="ru-RU" dirty="0"/>
              <a:t>Частые конфликты в семье, низкий уровень доходов в семье;</a:t>
            </a:r>
          </a:p>
          <a:p>
            <a:r>
              <a:rPr lang="ru-RU" dirty="0"/>
              <a:t>Плохая успеваемость в школе, нежелание учиться;</a:t>
            </a:r>
          </a:p>
          <a:p>
            <a:r>
              <a:rPr lang="ru-RU" dirty="0"/>
              <a:t>Проблемы при общении с родственниками, сверстниками</a:t>
            </a:r>
            <a:r>
              <a:rPr lang="ru-RU" dirty="0" smtClean="0"/>
              <a:t>.</a:t>
            </a:r>
            <a:endParaRPr lang="ru-RU" dirty="0"/>
          </a:p>
        </p:txBody>
      </p:sp>
    </p:spTree>
    <p:extLst>
      <p:ext uri="{BB962C8B-B14F-4D97-AF65-F5344CB8AC3E}">
        <p14:creationId xmlns:p14="http://schemas.microsoft.com/office/powerpoint/2010/main" val="16863127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Факторы защиты:</a:t>
            </a:r>
            <a:endParaRPr lang="ru-RU" dirty="0"/>
          </a:p>
        </p:txBody>
      </p:sp>
      <p:sp>
        <p:nvSpPr>
          <p:cNvPr id="3" name="Объект 2"/>
          <p:cNvSpPr>
            <a:spLocks noGrp="1"/>
          </p:cNvSpPr>
          <p:nvPr>
            <p:ph idx="1"/>
          </p:nvPr>
        </p:nvSpPr>
        <p:spPr/>
        <p:txBody>
          <a:bodyPr/>
          <a:lstStyle/>
          <a:p>
            <a:r>
              <a:rPr lang="ru-RU" dirty="0" smtClean="0"/>
              <a:t>Благополучие </a:t>
            </a:r>
            <a:r>
              <a:rPr lang="ru-RU" dirty="0"/>
              <a:t>в семье, сплоченность членов семьи, хорошее воспитание, отсутствие конфликтов в семье;</a:t>
            </a:r>
          </a:p>
          <a:p>
            <a:r>
              <a:rPr lang="ru-RU" dirty="0"/>
              <a:t>Высокий уровень интеллекта, физическое и психическое здоровье, устойчивость к стрессам;</a:t>
            </a:r>
          </a:p>
          <a:p>
            <a:r>
              <a:rPr lang="ru-RU" dirty="0"/>
              <a:t>Хороший уровень достатка, обеспеченность жильем;</a:t>
            </a:r>
          </a:p>
          <a:p>
            <a:r>
              <a:rPr lang="ru-RU" dirty="0"/>
              <a:t>Регулярное медицинское наблюдение;</a:t>
            </a:r>
          </a:p>
          <a:p>
            <a:r>
              <a:rPr lang="ru-RU" dirty="0"/>
              <a:t>Низкий уровень криминализации в населенном пункте;</a:t>
            </a:r>
          </a:p>
          <a:p>
            <a:r>
              <a:rPr lang="ru-RU" dirty="0"/>
              <a:t>Высокая самооценка, способность эффективно решать возникшие проблемы, устойчивость к давлению, умение контролировать эмоции и свое поведение;</a:t>
            </a:r>
          </a:p>
          <a:p>
            <a:r>
              <a:rPr lang="ru-RU" dirty="0"/>
              <a:t>Соблюдение общественных норм.</a:t>
            </a:r>
          </a:p>
          <a:p>
            <a:pPr marL="114300" indent="0">
              <a:buNone/>
            </a:pPr>
            <a:endParaRPr lang="ru-RU" dirty="0"/>
          </a:p>
        </p:txBody>
      </p:sp>
    </p:spTree>
    <p:extLst>
      <p:ext uri="{BB962C8B-B14F-4D97-AF65-F5344CB8AC3E}">
        <p14:creationId xmlns:p14="http://schemas.microsoft.com/office/powerpoint/2010/main" val="13290473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313509"/>
            <a:ext cx="10160000" cy="6361611"/>
          </a:xfrm>
        </p:spPr>
        <p:txBody>
          <a:bodyPr>
            <a:normAutofit/>
          </a:bodyPr>
          <a:lstStyle/>
          <a:p>
            <a:r>
              <a:rPr lang="ru-RU" dirty="0"/>
              <a:t>Первичная профилактика алкоголизма имеет своей целью предупредить начало употребления алкоголя лицами, ранее его не употреблявшими. Первичная профилактика алкоголизма нацелена, прежде всего, на детей, подростков, молодежь. Первичная профилактика алкоголизма способствует уменьшению количества людей, у которых может возникнуть алкоголизм, а её усилия направлены не столько на предупреждение алкоголизма, сколько на сохранение или укрепление здоровья.</a:t>
            </a:r>
          </a:p>
          <a:p>
            <a:r>
              <a:rPr lang="ru-RU" dirty="0"/>
              <a:t>Вторичная профилактика алкоголизма является избирательной. Она направлена на людей, которые уже попробовали алкоголь или на людей, у которых уже формируются признаки алкогольной зависимости.</a:t>
            </a:r>
          </a:p>
          <a:p>
            <a:r>
              <a:rPr lang="ru-RU" dirty="0"/>
              <a:t>Третичная профилактика алкоголизма направлена на людей зависимых от алкоголя и является преимущественно медицинской. Третичная профилактика алкоголизма имеет два направления:</a:t>
            </a:r>
            <a:br>
              <a:rPr lang="ru-RU" dirty="0"/>
            </a:br>
            <a:r>
              <a:rPr lang="ru-RU" dirty="0"/>
              <a:t>1.         направлено на предупреждение дальнейшего злоупотребления алкоголем либо на уменьшение будущего вреда от его употребления, на оказание помощи в преодолении алкогольной зависимости;</a:t>
            </a:r>
            <a:br>
              <a:rPr lang="ru-RU" dirty="0"/>
            </a:br>
            <a:r>
              <a:rPr lang="ru-RU" dirty="0"/>
              <a:t>2.         направлено на предупреждение рецидива у людей прекративших употреблять алкоголь</a:t>
            </a:r>
            <a:r>
              <a:rPr lang="ru-RU" dirty="0" smtClean="0"/>
              <a:t>.</a:t>
            </a:r>
            <a:endParaRPr lang="ru-RU" dirty="0"/>
          </a:p>
        </p:txBody>
      </p:sp>
    </p:spTree>
    <p:extLst>
      <p:ext uri="{BB962C8B-B14F-4D97-AF65-F5344CB8AC3E}">
        <p14:creationId xmlns:p14="http://schemas.microsoft.com/office/powerpoint/2010/main" val="31645708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a:t>Диспансеризация</a:t>
            </a:r>
          </a:p>
        </p:txBody>
      </p:sp>
    </p:spTree>
    <p:extLst>
      <p:ext uri="{BB962C8B-B14F-4D97-AF65-F5344CB8AC3E}">
        <p14:creationId xmlns:p14="http://schemas.microsoft.com/office/powerpoint/2010/main" val="5704757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Диспансеризация</a:t>
            </a:r>
            <a:endParaRPr lang="ru-RU" dirty="0"/>
          </a:p>
        </p:txBody>
      </p:sp>
      <p:sp>
        <p:nvSpPr>
          <p:cNvPr id="3" name="Объект 2"/>
          <p:cNvSpPr>
            <a:spLocks noGrp="1"/>
          </p:cNvSpPr>
          <p:nvPr>
            <p:ph idx="1"/>
          </p:nvPr>
        </p:nvSpPr>
        <p:spPr/>
        <p:txBody>
          <a:bodyPr/>
          <a:lstStyle/>
          <a:p>
            <a:r>
              <a:rPr lang="ru-RU" dirty="0"/>
              <a:t>Диспансеризация представляет собой комплекс мероприятий, в том числе медицинский осмотр врачами нескольких специальностей и применение необходимых методов обследования, осуществляемых в целях раннего выявления хронических неинфекционных заболеваний (состояний), являющихся основной причиной инвалидности и преждевременной смертности населения России и факторов риска их развития, а также в целях формирования групп состояния здоровья и выработки рекомендаций для пациентов. </a:t>
            </a:r>
          </a:p>
        </p:txBody>
      </p:sp>
    </p:spTree>
    <p:extLst>
      <p:ext uri="{BB962C8B-B14F-4D97-AF65-F5344CB8AC3E}">
        <p14:creationId xmlns:p14="http://schemas.microsoft.com/office/powerpoint/2010/main" val="30923152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Основные особенности </a:t>
            </a:r>
            <a:r>
              <a:rPr lang="ru-RU" dirty="0"/>
              <a:t>п</a:t>
            </a:r>
            <a:r>
              <a:rPr lang="ru-RU" dirty="0" smtClean="0"/>
              <a:t>орядка диспансеризации:</a:t>
            </a:r>
            <a:endParaRPr lang="ru-RU" dirty="0"/>
          </a:p>
        </p:txBody>
      </p:sp>
      <p:sp>
        <p:nvSpPr>
          <p:cNvPr id="3" name="Объект 2"/>
          <p:cNvSpPr>
            <a:spLocks noGrp="1"/>
          </p:cNvSpPr>
          <p:nvPr>
            <p:ph idx="1"/>
          </p:nvPr>
        </p:nvSpPr>
        <p:spPr/>
        <p:txBody>
          <a:bodyPr>
            <a:normAutofit fontScale="92500" lnSpcReduction="10000"/>
          </a:bodyPr>
          <a:lstStyle/>
          <a:p>
            <a:r>
              <a:rPr lang="ru-RU" dirty="0"/>
              <a:t>- участковый принцип ее организации (правда следует иметь в виду, что в соответствии с Порядком выбора гражданином медицинской организации при оказании ему медицинской помощи в рамках программы государственных гарантий бесплатного оказания гражданам медицинской помощи, утвержденным </a:t>
            </a:r>
            <a:r>
              <a:rPr lang="ru-RU" u="sng" dirty="0"/>
              <a:t>приказом Минздрава России от 26 апреля 2012 года N 406н</a:t>
            </a:r>
            <a:r>
              <a:rPr lang="ru-RU" dirty="0"/>
              <a:t>, гражданин может проходить диспансеризацию в медицинской организации, выбранной им для получения первичной врачебной или доврачебной медико-санитарной помощи, что в определенной мере может нарушать стройную систему территориального принципа организации врачебных участков</a:t>
            </a:r>
            <a:r>
              <a:rPr lang="ru-RU" dirty="0" smtClean="0"/>
              <a:t>);</a:t>
            </a:r>
          </a:p>
          <a:p>
            <a:r>
              <a:rPr lang="ru-RU" dirty="0"/>
              <a:t>- возложение ответственности за организацию и проведение диспансеризации </a:t>
            </a:r>
            <a:r>
              <a:rPr lang="ru-RU" i="1" dirty="0"/>
              <a:t>населения, находящегося на медицинском обслуживании в медицинской организации</a:t>
            </a:r>
            <a:r>
              <a:rPr lang="ru-RU" dirty="0"/>
              <a:t>, на ее руководителя и на отделение (кабинет) медицинской профилактики (в том числе входящий в состав центра здоровья), а ответственности за организацию и проведение диспансеризации </a:t>
            </a:r>
            <a:r>
              <a:rPr lang="ru-RU" i="1" dirty="0"/>
              <a:t>населения терапевтического, в том числе цехового, участка</a:t>
            </a:r>
            <a:r>
              <a:rPr lang="ru-RU" dirty="0"/>
              <a:t> - на врача-терапевта участкового, врача-терапевта цехового врачебного участка, врача общей практики (семейного врача) (далее - участковый врач-терапевт);</a:t>
            </a:r>
          </a:p>
        </p:txBody>
      </p:sp>
    </p:spTree>
    <p:extLst>
      <p:ext uri="{BB962C8B-B14F-4D97-AF65-F5344CB8AC3E}">
        <p14:creationId xmlns:p14="http://schemas.microsoft.com/office/powerpoint/2010/main" val="32241203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Основные особенности порядка диспансеризации:</a:t>
            </a:r>
          </a:p>
        </p:txBody>
      </p:sp>
      <p:sp>
        <p:nvSpPr>
          <p:cNvPr id="3" name="Объект 2"/>
          <p:cNvSpPr>
            <a:spLocks noGrp="1"/>
          </p:cNvSpPr>
          <p:nvPr>
            <p:ph idx="1"/>
          </p:nvPr>
        </p:nvSpPr>
        <p:spPr/>
        <p:txBody>
          <a:bodyPr>
            <a:normAutofit fontScale="92500" lnSpcReduction="20000"/>
          </a:bodyPr>
          <a:lstStyle/>
          <a:p>
            <a:r>
              <a:rPr lang="ru-RU" dirty="0"/>
              <a:t>- двухэтапный принцип проведения диспансеризации; первый этап диспансеризации (скрининг) проводится с целью выявления у граждан признаков хронических неинфекционных заболеваний, факторов риска их развития, потребления наркотических средств и психотропных веществ без назначения врача, а также определения медицинских показаний к выполнению дополнительных обследований и осмотров врачами-специалистами для уточнения диагноза на втором этапе диспансеризации; первый этап заканчивается приемом (осмотром) врача-терапевта, включающим определение группы состояния здоровья, группы диспансерного наблюдения и проведение краткого профилактического консультирования; второй этап диспансеризации проводится с целью дополнительного обследования и уточнения диагноза заболевания (состояния), проведения углубленного профилактического консультирования и включает в себя проведение по определенным на первом этапе показаниям целого ряда инструментально-лабораторных методов исследования и осмотров специалистов</a:t>
            </a:r>
            <a:r>
              <a:rPr lang="ru-RU" dirty="0" smtClean="0"/>
              <a:t>;</a:t>
            </a:r>
          </a:p>
          <a:p>
            <a:r>
              <a:rPr lang="ru-RU" dirty="0"/>
              <a:t>  - конкретизация понятия "факторы риска", к которым относятся повышенный уровень артериального давления, </a:t>
            </a:r>
            <a:r>
              <a:rPr lang="ru-RU" dirty="0" err="1"/>
              <a:t>дислипидемия</a:t>
            </a:r>
            <a:r>
              <a:rPr lang="ru-RU" dirty="0"/>
              <a:t>, гипергликемия, курение табака, пагубное потребления алкоголя, нерациональное питание, низкая физическая активность, избыточная масса тела и ожирение;</a:t>
            </a:r>
          </a:p>
        </p:txBody>
      </p:sp>
    </p:spTree>
    <p:extLst>
      <p:ext uri="{BB962C8B-B14F-4D97-AF65-F5344CB8AC3E}">
        <p14:creationId xmlns:p14="http://schemas.microsoft.com/office/powerpoint/2010/main" val="3484664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Шкалы риска</a:t>
            </a:r>
            <a:endParaRPr lang="ru-RU" dirty="0"/>
          </a:p>
        </p:txBody>
      </p:sp>
      <p:sp>
        <p:nvSpPr>
          <p:cNvPr id="3" name="Объект 2"/>
          <p:cNvSpPr>
            <a:spLocks noGrp="1"/>
          </p:cNvSpPr>
          <p:nvPr>
            <p:ph idx="1"/>
          </p:nvPr>
        </p:nvSpPr>
        <p:spPr/>
        <p:txBody>
          <a:bodyPr/>
          <a:lstStyle/>
          <a:p>
            <a:r>
              <a:rPr lang="ru-RU" dirty="0" smtClean="0"/>
              <a:t>Шкала риска- это прогностическая система позволяющая оценить возможность возникновения того или иного неблагоприятного исхода или заболевания.</a:t>
            </a:r>
          </a:p>
          <a:p>
            <a:r>
              <a:rPr lang="ru-RU" dirty="0" smtClean="0"/>
              <a:t>Шкала </a:t>
            </a:r>
            <a:r>
              <a:rPr lang="en-US" dirty="0" smtClean="0"/>
              <a:t>SCORE</a:t>
            </a:r>
            <a:r>
              <a:rPr lang="ru-RU" dirty="0" smtClean="0"/>
              <a:t>, </a:t>
            </a:r>
          </a:p>
          <a:p>
            <a:r>
              <a:rPr lang="ru-RU" dirty="0" smtClean="0"/>
              <a:t>шкала </a:t>
            </a:r>
            <a:r>
              <a:rPr lang="en-US" dirty="0"/>
              <a:t>CHA2DS2VASc</a:t>
            </a:r>
            <a:r>
              <a:rPr lang="en-US" dirty="0" smtClean="0"/>
              <a:t>,</a:t>
            </a:r>
            <a:endParaRPr lang="ru-RU" dirty="0" smtClean="0"/>
          </a:p>
          <a:p>
            <a:r>
              <a:rPr lang="ru-RU" dirty="0" smtClean="0"/>
              <a:t>шкала </a:t>
            </a:r>
            <a:r>
              <a:rPr lang="en-US" dirty="0"/>
              <a:t>HAS-BLAD, </a:t>
            </a:r>
            <a:endParaRPr lang="ru-RU" dirty="0" smtClean="0"/>
          </a:p>
          <a:p>
            <a:r>
              <a:rPr lang="ru-RU" dirty="0" smtClean="0"/>
              <a:t>шкала </a:t>
            </a:r>
            <a:r>
              <a:rPr lang="en-US" dirty="0"/>
              <a:t>CHADS2, </a:t>
            </a:r>
            <a:endParaRPr lang="ru-RU" dirty="0" smtClean="0"/>
          </a:p>
          <a:p>
            <a:r>
              <a:rPr lang="ru-RU" dirty="0" smtClean="0"/>
              <a:t>шкала </a:t>
            </a:r>
            <a:r>
              <a:rPr lang="en-US" dirty="0"/>
              <a:t>TIMI, </a:t>
            </a:r>
            <a:endParaRPr lang="ru-RU" dirty="0" smtClean="0"/>
          </a:p>
          <a:p>
            <a:r>
              <a:rPr lang="ru-RU" dirty="0" smtClean="0"/>
              <a:t>шкала </a:t>
            </a:r>
            <a:r>
              <a:rPr lang="en-US" dirty="0"/>
              <a:t>GRACE, </a:t>
            </a:r>
            <a:endParaRPr lang="ru-RU" dirty="0" smtClean="0"/>
          </a:p>
          <a:p>
            <a:r>
              <a:rPr lang="ru-RU" dirty="0" smtClean="0"/>
              <a:t>шкала </a:t>
            </a:r>
            <a:r>
              <a:rPr lang="ru-RU" dirty="0"/>
              <a:t>Ханта </a:t>
            </a:r>
            <a:r>
              <a:rPr lang="ru-RU" dirty="0" err="1"/>
              <a:t>Хесса</a:t>
            </a:r>
            <a:r>
              <a:rPr lang="ru-RU" dirty="0"/>
              <a:t>, </a:t>
            </a:r>
            <a:endParaRPr lang="ru-RU" dirty="0" smtClean="0"/>
          </a:p>
          <a:p>
            <a:r>
              <a:rPr lang="ru-RU" dirty="0" smtClean="0"/>
              <a:t>шкала </a:t>
            </a:r>
            <a:r>
              <a:rPr lang="ru-RU" dirty="0"/>
              <a:t>комы </a:t>
            </a:r>
            <a:r>
              <a:rPr lang="ru-RU" dirty="0" smtClean="0"/>
              <a:t>Глазго,</a:t>
            </a:r>
            <a:r>
              <a:rPr lang="ru-RU" dirty="0"/>
              <a:t> </a:t>
            </a:r>
            <a:endParaRPr lang="ru-RU" dirty="0" smtClean="0"/>
          </a:p>
          <a:p>
            <a:r>
              <a:rPr lang="ru-RU" dirty="0" smtClean="0"/>
              <a:t>шкала </a:t>
            </a:r>
            <a:r>
              <a:rPr lang="en-US" dirty="0"/>
              <a:t>SOFA</a:t>
            </a:r>
            <a:endParaRPr lang="ru-RU" dirty="0"/>
          </a:p>
        </p:txBody>
      </p:sp>
    </p:spTree>
    <p:extLst>
      <p:ext uri="{BB962C8B-B14F-4D97-AF65-F5344CB8AC3E}">
        <p14:creationId xmlns:p14="http://schemas.microsoft.com/office/powerpoint/2010/main" val="38715595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Продолжение</a:t>
            </a:r>
            <a:endParaRPr lang="ru-RU" dirty="0"/>
          </a:p>
        </p:txBody>
      </p:sp>
      <p:sp>
        <p:nvSpPr>
          <p:cNvPr id="3" name="Объект 2"/>
          <p:cNvSpPr>
            <a:spLocks noGrp="1"/>
          </p:cNvSpPr>
          <p:nvPr>
            <p:ph idx="1"/>
          </p:nvPr>
        </p:nvSpPr>
        <p:spPr/>
        <p:txBody>
          <a:bodyPr/>
          <a:lstStyle/>
          <a:p>
            <a:r>
              <a:rPr lang="ru-RU" dirty="0"/>
              <a:t>- дифференцированный набор инструментально-лабораторных методов исследования в целях повышения вероятности раннего выявления наиболее часто встречающихся для данного пола и возраста хронических неинфекционных заболеваний</a:t>
            </a:r>
            <a:r>
              <a:rPr lang="ru-RU" dirty="0" smtClean="0"/>
              <a:t>;</a:t>
            </a:r>
          </a:p>
          <a:p>
            <a:r>
              <a:rPr lang="ru-RU" dirty="0" smtClean="0"/>
              <a:t>- </a:t>
            </a:r>
            <a:r>
              <a:rPr lang="ru-RU" dirty="0"/>
              <a:t>уменьшения числа групп здоровья с шести до трех и новый принцип их определения, позволяющий четко обозначить порядок действий в отношении каждого гражданина</a:t>
            </a:r>
            <a:r>
              <a:rPr lang="ru-RU" dirty="0" smtClean="0"/>
              <a:t>;</a:t>
            </a:r>
          </a:p>
          <a:p>
            <a:r>
              <a:rPr lang="ru-RU" dirty="0"/>
              <a:t> - обязательное проведение профилактического консультирования в целях коррекции факторов риска уже в процессе диспансеризации.</a:t>
            </a:r>
          </a:p>
        </p:txBody>
      </p:sp>
    </p:spTree>
    <p:extLst>
      <p:ext uri="{BB962C8B-B14F-4D97-AF65-F5344CB8AC3E}">
        <p14:creationId xmlns:p14="http://schemas.microsoft.com/office/powerpoint/2010/main" val="26267099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Цели диспансеризации:</a:t>
            </a:r>
            <a:endParaRPr lang="ru-RU" dirty="0"/>
          </a:p>
        </p:txBody>
      </p:sp>
      <p:sp>
        <p:nvSpPr>
          <p:cNvPr id="3" name="Объект 2"/>
          <p:cNvSpPr>
            <a:spLocks noGrp="1"/>
          </p:cNvSpPr>
          <p:nvPr>
            <p:ph idx="1"/>
          </p:nvPr>
        </p:nvSpPr>
        <p:spPr/>
        <p:txBody>
          <a:bodyPr>
            <a:normAutofit fontScale="92500" lnSpcReduction="20000"/>
          </a:bodyPr>
          <a:lstStyle/>
          <a:p>
            <a:r>
              <a:rPr lang="ru-RU" b="1" i="1" dirty="0"/>
              <a:t>-  </a:t>
            </a:r>
            <a:r>
              <a:rPr lang="ru-RU" i="1" dirty="0"/>
              <a:t>выявление на ранних стадиях хронических неинфекционных заболеваний (далее- ХНИЗ), являющиеся основной причиной инвалидности и преждевременной смертности населения Российской Федерации ( в частности, сердечно-сосудистых, онкологических заболеваний, сахарного диабета) и (или) факторов риска их развития;                                   </a:t>
            </a:r>
            <a:endParaRPr lang="ru-RU" dirty="0"/>
          </a:p>
          <a:p>
            <a:r>
              <a:rPr lang="ru-RU" i="1" dirty="0"/>
              <a:t>- определение группы состояния здоровья и необходимых лечебно-профилактических мероприятий для граждан с выявленными ХНИЗ и (или) факторами риска их развития;       </a:t>
            </a:r>
            <a:endParaRPr lang="ru-RU" dirty="0"/>
          </a:p>
          <a:p>
            <a:r>
              <a:rPr lang="ru-RU" i="1" dirty="0"/>
              <a:t>- проведение   профилактического консультирования гражданам с выявленными ХНИЗ и (или) факторами риска их развития и здоровых граждан;                                                         </a:t>
            </a:r>
            <a:endParaRPr lang="ru-RU" dirty="0"/>
          </a:p>
          <a:p>
            <a:r>
              <a:rPr lang="ru-RU" i="1" dirty="0"/>
              <a:t>- определение группы диспансерного наблюдения  граждан с выявленными ХНИЗ и иными заболеваниями (состояниями) с высоким и очень высоким суммарным сердечно- сосудистым риском.</a:t>
            </a:r>
            <a:endParaRPr lang="ru-RU" dirty="0"/>
          </a:p>
          <a:p>
            <a:r>
              <a:rPr lang="ru-RU" i="1" dirty="0"/>
              <a:t>     Важной особенностью диспансеризации является усиление её профилактической направленности- проведение профилактического консультирования всем гражданам, дифференцированно в зависимости от результатов обследования.</a:t>
            </a:r>
            <a:endParaRPr lang="ru-RU" dirty="0"/>
          </a:p>
          <a:p>
            <a:endParaRPr lang="ru-RU" dirty="0"/>
          </a:p>
        </p:txBody>
      </p:sp>
    </p:spTree>
    <p:extLst>
      <p:ext uri="{BB962C8B-B14F-4D97-AF65-F5344CB8AC3E}">
        <p14:creationId xmlns:p14="http://schemas.microsoft.com/office/powerpoint/2010/main" val="1468573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Диспансеризация проводится в два этапа.</a:t>
            </a:r>
            <a:endParaRPr lang="ru-RU" dirty="0"/>
          </a:p>
        </p:txBody>
      </p:sp>
      <p:sp>
        <p:nvSpPr>
          <p:cNvPr id="3" name="Объект 2"/>
          <p:cNvSpPr>
            <a:spLocks noGrp="1"/>
          </p:cNvSpPr>
          <p:nvPr>
            <p:ph idx="1"/>
          </p:nvPr>
        </p:nvSpPr>
        <p:spPr/>
        <p:txBody>
          <a:bodyPr>
            <a:normAutofit fontScale="92500"/>
          </a:bodyPr>
          <a:lstStyle/>
          <a:p>
            <a:r>
              <a:rPr lang="ru-RU" b="1" i="1" u="sng" dirty="0"/>
              <a:t>Первый этап (скрининг) </a:t>
            </a:r>
            <a:r>
              <a:rPr lang="ru-RU" i="1" dirty="0"/>
              <a:t> включает в себя заполнение пациентом анкеты, ряд антропометрических, лабораторных, инструментальных, рентгенологических и функциональных методов исследования (по возрасту), консультацию (по возрасту) врача-невролога и заключительный осмотр участкового врача-терапевта. Этот объём обследования позволяет выявить на  ранних стадиях отклонения в состоянии здоровья и определить риск угрожающих жизни осложнений, таких, как острый инфаркт миокарда или острое нарушение мозгового кровообращения (инсульт). По итогам первого этапа проводится индивидуальное краткое профилактическое консультирование каждого пациента.</a:t>
            </a:r>
            <a:endParaRPr lang="ru-RU" dirty="0"/>
          </a:p>
          <a:p>
            <a:r>
              <a:rPr lang="ru-RU" i="1" dirty="0"/>
              <a:t>  </a:t>
            </a:r>
            <a:r>
              <a:rPr lang="ru-RU" b="1" i="1" dirty="0"/>
              <a:t>   </a:t>
            </a:r>
            <a:r>
              <a:rPr lang="ru-RU" b="1" i="1" u="sng" dirty="0"/>
              <a:t>Второй этап  </a:t>
            </a:r>
            <a:r>
              <a:rPr lang="ru-RU" i="1" dirty="0"/>
              <a:t>проводится с целью дополнительного обследования (по показаниям) для уточнения диагноза заболевания  и своевременного начала лечения и коррекции факторов риска. По итогам  второго этапа проводится углублённое индивидуальное или групповое (школа пациента) профилактическое консультирование пациентов в Центре здоровья или на отделении медицинской профилактики.</a:t>
            </a:r>
            <a:endParaRPr lang="ru-RU" dirty="0"/>
          </a:p>
          <a:p>
            <a:endParaRPr lang="ru-RU" dirty="0"/>
          </a:p>
        </p:txBody>
      </p:sp>
    </p:spTree>
    <p:extLst>
      <p:ext uri="{BB962C8B-B14F-4D97-AF65-F5344CB8AC3E}">
        <p14:creationId xmlns:p14="http://schemas.microsoft.com/office/powerpoint/2010/main" val="4242154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Сколько времени занимает прохождение диспансеризации?</a:t>
            </a:r>
            <a:endParaRPr lang="ru-RU" dirty="0"/>
          </a:p>
        </p:txBody>
      </p:sp>
      <p:sp>
        <p:nvSpPr>
          <p:cNvPr id="3" name="Объект 2"/>
          <p:cNvSpPr>
            <a:spLocks noGrp="1"/>
          </p:cNvSpPr>
          <p:nvPr>
            <p:ph idx="1"/>
          </p:nvPr>
        </p:nvSpPr>
        <p:spPr/>
        <p:txBody>
          <a:bodyPr/>
          <a:lstStyle/>
          <a:p>
            <a:r>
              <a:rPr lang="ru-RU" i="1" dirty="0"/>
              <a:t>Прохождение обследования первого этапа диспансеризации, как  правило, требует два визита. Первый визит занимает около 1-3 часов (объём обследования значительно меняется в зависимости от Вашего возраста). Второй визит проводится обычно через 1-6 дней (зависит от длительности времени, необходимого для получения результатов исследований) к участковому врачу-терапевту для заключительного осмотра и подведения итогов диспансеризации.</a:t>
            </a:r>
            <a:endParaRPr lang="ru-RU" dirty="0"/>
          </a:p>
          <a:p>
            <a:r>
              <a:rPr lang="ru-RU" i="1" dirty="0"/>
              <a:t>     Если по результатам первого этапа диспансеризации у Вас выявлено подозрение на наличие ХНИЗ или высокий и очень высокий суммарный сердечно-сосудистый риск, участковый врач-терапевт сообщает Вам об этом и направляет на второй этап диспансеризации, длительность прохождения которого зависит от объёма необходимого Вам дополнительного обследования.</a:t>
            </a:r>
            <a:endParaRPr lang="ru-RU" dirty="0"/>
          </a:p>
          <a:p>
            <a:endParaRPr lang="ru-RU" dirty="0"/>
          </a:p>
        </p:txBody>
      </p:sp>
    </p:spTree>
    <p:extLst>
      <p:ext uri="{BB962C8B-B14F-4D97-AF65-F5344CB8AC3E}">
        <p14:creationId xmlns:p14="http://schemas.microsoft.com/office/powerpoint/2010/main" val="18091115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Приказы</a:t>
            </a:r>
            <a:endParaRPr lang="ru-RU" dirty="0"/>
          </a:p>
        </p:txBody>
      </p:sp>
      <p:sp>
        <p:nvSpPr>
          <p:cNvPr id="3" name="Объект 2"/>
          <p:cNvSpPr>
            <a:spLocks noGrp="1"/>
          </p:cNvSpPr>
          <p:nvPr>
            <p:ph idx="1"/>
          </p:nvPr>
        </p:nvSpPr>
        <p:spPr/>
        <p:txBody>
          <a:bodyPr/>
          <a:lstStyle/>
          <a:p>
            <a:r>
              <a:rPr lang="ru-RU" dirty="0"/>
              <a:t>М</a:t>
            </a:r>
            <a:r>
              <a:rPr lang="ru-RU" dirty="0" smtClean="0"/>
              <a:t>инистерство </a:t>
            </a:r>
            <a:r>
              <a:rPr lang="ru-RU" dirty="0"/>
              <a:t>З</a:t>
            </a:r>
            <a:r>
              <a:rPr lang="ru-RU" dirty="0" smtClean="0"/>
              <a:t>дравоохранения </a:t>
            </a:r>
            <a:r>
              <a:rPr lang="ru-RU" dirty="0"/>
              <a:t>Р</a:t>
            </a:r>
            <a:r>
              <a:rPr lang="ru-RU" dirty="0" smtClean="0"/>
              <a:t>оссийской </a:t>
            </a:r>
            <a:r>
              <a:rPr lang="ru-RU" dirty="0"/>
              <a:t>Ф</a:t>
            </a:r>
            <a:r>
              <a:rPr lang="ru-RU" dirty="0" smtClean="0"/>
              <a:t>едерации, приказ от 26 октября 2017 г. n 869н «Об утверждении порядка проведения диспансеризации определенных групп взрослого населения»</a:t>
            </a:r>
          </a:p>
          <a:p>
            <a:r>
              <a:rPr lang="ru-RU" dirty="0" smtClean="0"/>
              <a:t>Приказ </a:t>
            </a:r>
            <a:r>
              <a:rPr lang="ru-RU" dirty="0"/>
              <a:t>Минздрава России от 26 апреля 2012 года N 406н</a:t>
            </a:r>
          </a:p>
          <a:p>
            <a:endParaRPr lang="ru-RU" dirty="0"/>
          </a:p>
          <a:p>
            <a:endParaRPr lang="ru-RU" dirty="0"/>
          </a:p>
        </p:txBody>
      </p:sp>
    </p:spTree>
    <p:extLst>
      <p:ext uri="{BB962C8B-B14F-4D97-AF65-F5344CB8AC3E}">
        <p14:creationId xmlns:p14="http://schemas.microsoft.com/office/powerpoint/2010/main" val="11347446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Заполнение анкет и другой отчетной документации</a:t>
            </a:r>
            <a:endParaRPr lang="ru-RU" dirty="0"/>
          </a:p>
        </p:txBody>
      </p:sp>
      <p:sp>
        <p:nvSpPr>
          <p:cNvPr id="3" name="Объект 2"/>
          <p:cNvSpPr>
            <a:spLocks noGrp="1"/>
          </p:cNvSpPr>
          <p:nvPr>
            <p:ph idx="1"/>
          </p:nvPr>
        </p:nvSpPr>
        <p:spPr>
          <a:xfrm>
            <a:off x="609600" y="1600200"/>
            <a:ext cx="10160000" cy="5166360"/>
          </a:xfrm>
        </p:spPr>
        <p:txBody>
          <a:bodyPr>
            <a:normAutofit fontScale="77500" lnSpcReduction="20000"/>
          </a:bodyPr>
          <a:lstStyle/>
          <a:p>
            <a:r>
              <a:rPr lang="ru-RU" dirty="0"/>
              <a:t>Основными задачами фельдшера фельдшерского здравпункта или фельдшерско-акушерского пункта при проведении диспансеризации являются</a:t>
            </a:r>
            <a:r>
              <a:rPr lang="ru-RU" dirty="0" smtClean="0"/>
              <a:t>:*</a:t>
            </a:r>
            <a:endParaRPr lang="ru-RU" dirty="0"/>
          </a:p>
          <a:p>
            <a:r>
              <a:rPr lang="ru-RU" dirty="0"/>
              <a:t>1) составление списков граждан, подлежащих диспансеризации в текущем календарном году, и плана проведения диспансеризации на текущий календарный год с учетом возрастной категории граждан и проводимых обследований</a:t>
            </a:r>
            <a:r>
              <a:rPr lang="ru-RU" dirty="0" smtClean="0"/>
              <a:t>;*</a:t>
            </a:r>
            <a:endParaRPr lang="ru-RU" dirty="0"/>
          </a:p>
          <a:p>
            <a:r>
              <a:rPr lang="ru-RU" dirty="0"/>
              <a:t>2) привлечение населения, прикрепленного к фельдшерскому участку, к прохождению диспансеризации, информирование о ее целях и задачах, объеме проводимого обследования и графике работы подразделений медицинской организации, участвующих в проведении диспансеризации, необходимых подготовительных мероприятиях, а также повышение мотивации граждан к прохождению диспансеризации, в том числе путем проведения разъяснительных бесед на уровне семьи</a:t>
            </a:r>
            <a:r>
              <a:rPr lang="ru-RU" dirty="0" smtClean="0"/>
              <a:t>;*</a:t>
            </a:r>
            <a:endParaRPr lang="ru-RU" dirty="0"/>
          </a:p>
          <a:p>
            <a:r>
              <a:rPr lang="ru-RU" dirty="0"/>
              <a:t>3) инструктаж граждан, прибывших на диспансеризацию, о порядке ее прохождения, объеме и последовательности проведения обследования</a:t>
            </a:r>
            <a:r>
              <a:rPr lang="ru-RU" dirty="0" smtClean="0"/>
              <a:t>;*</a:t>
            </a:r>
            <a:endParaRPr lang="ru-RU" dirty="0"/>
          </a:p>
          <a:p>
            <a:r>
              <a:rPr lang="ru-RU" dirty="0"/>
              <a:t>4) выполнение доврачебных медицинских исследований первого этапа диспансеризации (опрос (анкетирование), направленное на выявление хронических неинфекционных заболеваний, факторов риска их развития, потребления наркотических средств и психотропных веществ без назначения врача, антропометрия, расчет индекса массы тела, измерение артериального давления, а также определение уровня общего холестерина в крови и уровня глюкозы в крови экспресс-методом, измерение внутриглазного давления бесконтактным методом, осмотр фельдшером, включая взятие мазка (соскоба) с поверхности шейки матки (наружного маточного зева) и цервикального канала на цитологическое исследование</a:t>
            </a:r>
            <a:r>
              <a:rPr lang="ru-RU" dirty="0" smtClean="0"/>
              <a:t>);*</a:t>
            </a:r>
            <a:endParaRPr lang="ru-RU" dirty="0"/>
          </a:p>
          <a:p>
            <a:r>
              <a:rPr lang="ru-RU" sz="1700" dirty="0" smtClean="0"/>
              <a:t>*Министерство </a:t>
            </a:r>
            <a:r>
              <a:rPr lang="ru-RU" sz="1700" dirty="0"/>
              <a:t>Здравоохранения Российской Федерации, приказ от 26 октября 2017 г. n 869н «Об утверждении порядка проведения диспансеризации определенных групп взрослого населения</a:t>
            </a:r>
            <a:r>
              <a:rPr lang="ru-RU" sz="1700" dirty="0" smtClean="0"/>
              <a:t>» пункт 10.</a:t>
            </a:r>
            <a:endParaRPr lang="ru-RU" sz="1700" dirty="0"/>
          </a:p>
          <a:p>
            <a:pPr marL="114300" indent="0">
              <a:buNone/>
            </a:pPr>
            <a:endParaRPr lang="ru-RU" dirty="0"/>
          </a:p>
        </p:txBody>
      </p:sp>
    </p:spTree>
    <p:extLst>
      <p:ext uri="{BB962C8B-B14F-4D97-AF65-F5344CB8AC3E}">
        <p14:creationId xmlns:p14="http://schemas.microsoft.com/office/powerpoint/2010/main" val="6498159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a:bodyPr>
          <a:lstStyle/>
          <a:p>
            <a:r>
              <a:rPr lang="ru-RU" dirty="0" smtClean="0"/>
              <a:t>1. </a:t>
            </a:r>
            <a:r>
              <a:rPr lang="ru-RU" dirty="0"/>
              <a:t>опрос (анкетирование) 1 раз в 3 года, в целях выявления жалоб, характерных для неинфекционных заболеваний, личного анамнеза, курения, потребления алкоголя, риска потребления наркотических средств и психотропных веществ, характера питания, физической активности, а также в целях выявления у граждан в возрасте 75 лет и старше риска падений, жалоб, характерных для остеопороза, депрессии, сердечной недостаточности, </a:t>
            </a:r>
            <a:r>
              <a:rPr lang="ru-RU" dirty="0" err="1"/>
              <a:t>некоррегированных</a:t>
            </a:r>
            <a:r>
              <a:rPr lang="ru-RU" dirty="0"/>
              <a:t> нарушений слуха и зрения (далее </a:t>
            </a:r>
            <a:r>
              <a:rPr lang="ru-RU" dirty="0" smtClean="0"/>
              <a:t>– анкетирование)*</a:t>
            </a:r>
          </a:p>
          <a:p>
            <a:endParaRPr lang="ru-RU" dirty="0"/>
          </a:p>
          <a:p>
            <a:endParaRPr lang="ru-RU" dirty="0" smtClean="0"/>
          </a:p>
          <a:p>
            <a:endParaRPr lang="ru-RU" dirty="0"/>
          </a:p>
          <a:p>
            <a:endParaRPr lang="ru-RU" dirty="0" smtClean="0"/>
          </a:p>
          <a:p>
            <a:r>
              <a:rPr lang="ru-RU" sz="1200" dirty="0"/>
              <a:t>*Министерство Здравоохранения Российской Федерации, приказ от 26 октября 2017 г. n 869н «Об утверждении порядка проведения диспансеризации определенных групп взрослого населения» пункт </a:t>
            </a:r>
            <a:r>
              <a:rPr lang="ru-RU" sz="1200" dirty="0" smtClean="0"/>
              <a:t>13.</a:t>
            </a:r>
            <a:endParaRPr lang="ru-RU" sz="1200" dirty="0"/>
          </a:p>
          <a:p>
            <a:endParaRPr lang="ru-RU" dirty="0"/>
          </a:p>
        </p:txBody>
      </p:sp>
    </p:spTree>
    <p:extLst>
      <p:ext uri="{BB962C8B-B14F-4D97-AF65-F5344CB8AC3E}">
        <p14:creationId xmlns:p14="http://schemas.microsoft.com/office/powerpoint/2010/main" val="18425296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a:t>Антропометрия </a:t>
            </a:r>
          </a:p>
        </p:txBody>
      </p:sp>
      <p:sp>
        <p:nvSpPr>
          <p:cNvPr id="5" name="Подзаголовок 4"/>
          <p:cNvSpPr>
            <a:spLocks noGrp="1"/>
          </p:cNvSpPr>
          <p:nvPr>
            <p:ph type="subTitle" idx="1"/>
          </p:nvPr>
        </p:nvSpPr>
        <p:spPr/>
        <p:txBody>
          <a:bodyPr/>
          <a:lstStyle/>
          <a:p>
            <a:endParaRPr lang="ru-RU"/>
          </a:p>
        </p:txBody>
      </p:sp>
    </p:spTree>
    <p:extLst>
      <p:ext uri="{BB962C8B-B14F-4D97-AF65-F5344CB8AC3E}">
        <p14:creationId xmlns:p14="http://schemas.microsoft.com/office/powerpoint/2010/main" val="7883695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Антропометрия </a:t>
            </a:r>
          </a:p>
        </p:txBody>
      </p:sp>
      <p:sp>
        <p:nvSpPr>
          <p:cNvPr id="3" name="Объект 2"/>
          <p:cNvSpPr>
            <a:spLocks noGrp="1"/>
          </p:cNvSpPr>
          <p:nvPr>
            <p:ph idx="1"/>
          </p:nvPr>
        </p:nvSpPr>
        <p:spPr/>
        <p:txBody>
          <a:bodyPr/>
          <a:lstStyle/>
          <a:p>
            <a:r>
              <a:rPr lang="ru-RU" dirty="0"/>
              <a:t>Антропометрия — это один из основных методов изучения морфологических (индивидуальных и групповых) особенностей человека. При этом пользуются измерительными и описательными признаками. Измерительными называют признаки, которые могут быть выражены в числах; описательными — получаемые осмотром, путем сличения с различными эталонами (таблицами и моделями). Антропометрия широко применяется в медицине, главным образом при изучении физического развития человека, являющегося показателем влияния социально-экономических, гигиенических и других факторов.</a:t>
            </a:r>
          </a:p>
        </p:txBody>
      </p:sp>
    </p:spTree>
    <p:extLst>
      <p:ext uri="{BB962C8B-B14F-4D97-AF65-F5344CB8AC3E}">
        <p14:creationId xmlns:p14="http://schemas.microsoft.com/office/powerpoint/2010/main" val="11324911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69816" y="0"/>
            <a:ext cx="12244252"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Помимо определения роста и длины туловища, нередко измеряются окружность грудной</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клетки, живота, шеи, головы, размеры нижних конечностей, таза, а также отдельных органов</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(определяется методом перкуссии).</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Установлено, что между ростом, массой тела и окружностью грудной клетки человека </a:t>
            </a: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име</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ются</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определенные соотношения, которые позволяют лучше оценить пропорциональность его те-</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лосложения</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Некоторое практическое значение имеют следующие показатели, или индексы:</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1. </a:t>
            </a: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Ростовесовой</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показатель, отражающий пропорциональность роста и массы тела. </a:t>
            </a: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Опреде</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ляется</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по формуле:   </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sz="1600"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dirty="0" smtClean="0">
              <a:ln>
                <a:noFill/>
              </a:ln>
              <a:solidFill>
                <a:srgbClr val="000000"/>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где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M</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—масса тела, кг;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P</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—рост, см. Нормальное соотношение роста и массы выражается</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индексом 37-40; более низкий показатель свидетельствует о пониженной упитанности больного,</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более высокий — о повышенной.</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2. Индекс пропорциональности между ростом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(Р) </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и окружностью грудной клетки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(Ок).</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Определяется по формуле:   </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sz="1600" dirty="0">
              <a:solidFill>
                <a:srgbClr val="000000"/>
              </a:solidFill>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в норме равен 50—55; более низкий индекс указывает на </a:t>
            </a: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узкогрудость</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более высокий—</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широкогрудость</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3. Индекс </a:t>
            </a:r>
            <a:r>
              <a:rPr kumimoji="0" lang="ru-RU" altLang="ru-RU" b="0" i="0" u="none" strike="noStrike" cap="none" normalizeH="0" baseline="0" dirty="0" err="1" smtClean="0">
                <a:ln>
                  <a:noFill/>
                </a:ln>
                <a:solidFill>
                  <a:srgbClr val="000000"/>
                </a:solidFill>
                <a:effectLst/>
                <a:latin typeface="Arial" panose="020B0604020202020204" pitchFamily="34" charset="0"/>
                <a:cs typeface="Arial" panose="020B0604020202020204" pitchFamily="34" charset="0"/>
              </a:rPr>
              <a:t>Пинье</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определяющий пропорциональное соотношение между этими тремя пара-</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метрами: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Р</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(Ок </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 </a:t>
            </a:r>
            <a:r>
              <a:rPr kumimoji="0" lang="ru-RU" altLang="ru-RU" b="0" i="1"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М). </a:t>
            </a: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В норме он примерно равен 20, а при недостаточной пропорциональности</a:t>
            </a:r>
            <a:endParaRPr kumimoji="0" lang="ru-RU" altLang="ru-RU"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rPr>
              <a:t>сложения бывает значительно больше или меньше этой цифры.</a:t>
            </a:r>
            <a:endParaRPr kumimoji="0" lang="ru-RU" altLang="ru-RU" sz="5400" b="0" i="0" u="none" strike="noStrike" cap="none" normalizeH="0" baseline="0" dirty="0" smtClean="0">
              <a:ln>
                <a:noFill/>
              </a:ln>
              <a:solidFill>
                <a:srgbClr val="000000"/>
              </a:solidFill>
              <a:effectLst/>
              <a:latin typeface="Arial" panose="020B0604020202020204" pitchFamily="34" charset="0"/>
              <a:cs typeface="Arial" panose="020B0604020202020204" pitchFamily="34" charset="0"/>
            </a:endParaRPr>
          </a:p>
        </p:txBody>
      </p:sp>
      <p:pic>
        <p:nvPicPr>
          <p:cNvPr id="1029" name="Picture 5" descr="https://studfiles.net/html/2706/18/html_FhMR_7KFNV.8_BL/img-JpqJD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3417" y="2504988"/>
            <a:ext cx="942975" cy="600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tudfiles.net/html/2706/18/html_FhMR_7KFNV.8_BL/img-B4n6j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3417" y="4521890"/>
            <a:ext cx="942975" cy="647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732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509452" y="1"/>
            <a:ext cx="10058400" cy="6714308"/>
          </a:xfrm>
        </p:spPr>
        <p:txBody>
          <a:bodyPr/>
          <a:lstStyle/>
          <a:p>
            <a:pPr algn="ctr"/>
            <a:r>
              <a:rPr lang="ru-RU" sz="4800" dirty="0"/>
              <a:t>В зависимости от состояния здоровья, наличия факторов риска заболевания или выраженной патологии у человека рассматривают </a:t>
            </a:r>
            <a:r>
              <a:rPr lang="ru-RU" sz="4800" b="1" dirty="0"/>
              <a:t>3 вида </a:t>
            </a:r>
            <a:r>
              <a:rPr lang="ru-RU" sz="4800" b="1" dirty="0" smtClean="0"/>
              <a:t>профилактики</a:t>
            </a:r>
            <a:r>
              <a:rPr lang="ru-RU" sz="4800" b="1" dirty="0"/>
              <a:t/>
            </a:r>
            <a:br>
              <a:rPr lang="ru-RU" sz="4800" b="1" dirty="0"/>
            </a:br>
            <a:r>
              <a:rPr lang="ru-RU" sz="5400" dirty="0"/>
              <a:t/>
            </a:r>
            <a:br>
              <a:rPr lang="ru-RU" sz="5400" dirty="0"/>
            </a:br>
            <a:endParaRPr lang="ru-RU" sz="5400" dirty="0"/>
          </a:p>
        </p:txBody>
      </p:sp>
    </p:spTree>
    <p:extLst>
      <p:ext uri="{BB962C8B-B14F-4D97-AF65-F5344CB8AC3E}">
        <p14:creationId xmlns:p14="http://schemas.microsoft.com/office/powerpoint/2010/main" val="36202822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Артериальное давление</a:t>
            </a:r>
            <a:endParaRPr lang="ru-RU" dirty="0"/>
          </a:p>
        </p:txBody>
      </p:sp>
      <p:sp>
        <p:nvSpPr>
          <p:cNvPr id="5" name="Подзаголовок 4"/>
          <p:cNvSpPr>
            <a:spLocks noGrp="1"/>
          </p:cNvSpPr>
          <p:nvPr>
            <p:ph type="subTitle" idx="1"/>
          </p:nvPr>
        </p:nvSpPr>
        <p:spPr/>
        <p:txBody>
          <a:bodyPr>
            <a:normAutofit/>
          </a:bodyPr>
          <a:lstStyle/>
          <a:p>
            <a:r>
              <a:rPr lang="ru-RU" sz="2800" b="1" i="1" dirty="0" smtClean="0"/>
              <a:t>тонометрия</a:t>
            </a:r>
            <a:endParaRPr lang="ru-RU" sz="2800" b="1" i="1" dirty="0"/>
          </a:p>
        </p:txBody>
      </p:sp>
    </p:spTree>
    <p:extLst>
      <p:ext uri="{BB962C8B-B14F-4D97-AF65-F5344CB8AC3E}">
        <p14:creationId xmlns:p14="http://schemas.microsoft.com/office/powerpoint/2010/main" val="13038457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Что такое артериальное давление?</a:t>
            </a:r>
            <a:endParaRPr lang="ru-RU" dirty="0"/>
          </a:p>
        </p:txBody>
      </p:sp>
      <p:sp>
        <p:nvSpPr>
          <p:cNvPr id="3" name="Объект 2"/>
          <p:cNvSpPr>
            <a:spLocks noGrp="1"/>
          </p:cNvSpPr>
          <p:nvPr>
            <p:ph idx="1"/>
          </p:nvPr>
        </p:nvSpPr>
        <p:spPr/>
        <p:txBody>
          <a:bodyPr>
            <a:normAutofit fontScale="92500"/>
          </a:bodyPr>
          <a:lstStyle/>
          <a:p>
            <a:r>
              <a:rPr lang="ru-RU" dirty="0" smtClean="0"/>
              <a:t>Артериальное </a:t>
            </a:r>
            <a:r>
              <a:rPr lang="ru-RU" dirty="0"/>
              <a:t>давление (АД) – давление, которое оказывает кровь на стенки </a:t>
            </a:r>
            <a:r>
              <a:rPr lang="ru-RU" dirty="0" smtClean="0"/>
              <a:t>артерий.</a:t>
            </a:r>
          </a:p>
          <a:p>
            <a:r>
              <a:rPr lang="ru-RU" dirty="0"/>
              <a:t>Оно неравномерно и колеблется в зависимости от фазы работы сердца. В систолу, когда сердце сокращается и выбрасывает в сосуды очередную порцию крови, давление увеличивается. А в диастолу, когда сердце расслабляется и наполняется кровью, давление в артериях уменьшается. Давление крови на стенки артерий в систолу называют «верхним» или систолическим, а в диастолу – «нижним» или диастолическим. Значение АД принято записывать через дробь: первым – верхнее, вторым – нижнее</a:t>
            </a:r>
            <a:r>
              <a:rPr lang="ru-RU" dirty="0" smtClean="0"/>
              <a:t>.</a:t>
            </a:r>
          </a:p>
          <a:p>
            <a:r>
              <a:rPr lang="ru-RU" dirty="0"/>
              <a:t>АД – один из важнейших показателей работы сердечно-сосудистой системы. У большинства здоровых людей он относительно постоянен. Но под воздействием стрессов, физических нагрузок, переутомления, употребления большого количества жидкости и под влиянием других факторов его величина может меняться. Обычно подобные изменения либо не слишком часты, либо не слишком сильны, и в течение суток не превышают 20 мм. рт. ст. – для систолического, 10 мм. рт. ст. – для диастолического.</a:t>
            </a:r>
          </a:p>
        </p:txBody>
      </p:sp>
    </p:spTree>
    <p:extLst>
      <p:ext uri="{BB962C8B-B14F-4D97-AF65-F5344CB8AC3E}">
        <p14:creationId xmlns:p14="http://schemas.microsoft.com/office/powerpoint/2010/main" val="405946047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Нормы артериального давления по классификации ВОЗ</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93160537"/>
              </p:ext>
            </p:extLst>
          </p:nvPr>
        </p:nvGraphicFramePr>
        <p:xfrm>
          <a:off x="609600" y="1600196"/>
          <a:ext cx="10160001" cy="5114112"/>
        </p:xfrm>
        <a:graphic>
          <a:graphicData uri="http://schemas.openxmlformats.org/drawingml/2006/table">
            <a:tbl>
              <a:tblPr>
                <a:tableStyleId>{3C2FFA5D-87B4-456A-9821-1D502468CF0F}</a:tableStyleId>
              </a:tblPr>
              <a:tblGrid>
                <a:gridCol w="3386667">
                  <a:extLst>
                    <a:ext uri="{9D8B030D-6E8A-4147-A177-3AD203B41FA5}">
                      <a16:colId xmlns:a16="http://schemas.microsoft.com/office/drawing/2014/main" val="3370140008"/>
                    </a:ext>
                  </a:extLst>
                </a:gridCol>
                <a:gridCol w="3386667">
                  <a:extLst>
                    <a:ext uri="{9D8B030D-6E8A-4147-A177-3AD203B41FA5}">
                      <a16:colId xmlns:a16="http://schemas.microsoft.com/office/drawing/2014/main" val="800109341"/>
                    </a:ext>
                  </a:extLst>
                </a:gridCol>
                <a:gridCol w="3386667">
                  <a:extLst>
                    <a:ext uri="{9D8B030D-6E8A-4147-A177-3AD203B41FA5}">
                      <a16:colId xmlns:a16="http://schemas.microsoft.com/office/drawing/2014/main" val="716886133"/>
                    </a:ext>
                  </a:extLst>
                </a:gridCol>
              </a:tblGrid>
              <a:tr h="639264">
                <a:tc>
                  <a:txBody>
                    <a:bodyPr/>
                    <a:lstStyle/>
                    <a:p>
                      <a:pPr algn="ctr"/>
                      <a:r>
                        <a:rPr lang="ru-RU" sz="1600" b="1" dirty="0">
                          <a:effectLst/>
                        </a:rPr>
                        <a:t>Артериальное давление (категория)</a:t>
                      </a:r>
                    </a:p>
                  </a:txBody>
                  <a:tcPr marL="3572" marR="3572" marT="3572" marB="3572" anchor="ctr"/>
                </a:tc>
                <a:tc>
                  <a:txBody>
                    <a:bodyPr/>
                    <a:lstStyle/>
                    <a:p>
                      <a:pPr algn="ctr"/>
                      <a:r>
                        <a:rPr lang="ru-RU" sz="1600" b="1" dirty="0">
                          <a:effectLst/>
                        </a:rPr>
                        <a:t>Верхнее артериальное давление (мм. рт. ст.)</a:t>
                      </a:r>
                    </a:p>
                  </a:txBody>
                  <a:tcPr marL="3572" marR="3572" marT="3572" marB="3572" anchor="ctr"/>
                </a:tc>
                <a:tc>
                  <a:txBody>
                    <a:bodyPr/>
                    <a:lstStyle/>
                    <a:p>
                      <a:pPr algn="ctr"/>
                      <a:r>
                        <a:rPr lang="ru-RU" sz="1600" b="1" dirty="0">
                          <a:effectLst/>
                        </a:rPr>
                        <a:t>Нижнее артериальное давление (мм. рт. ст.)</a:t>
                      </a:r>
                    </a:p>
                  </a:txBody>
                  <a:tcPr marL="3572" marR="3572" marT="3572" marB="3572" anchor="ctr"/>
                </a:tc>
                <a:extLst>
                  <a:ext uri="{0D108BD9-81ED-4DB2-BD59-A6C34878D82A}">
                    <a16:rowId xmlns:a16="http://schemas.microsoft.com/office/drawing/2014/main" val="1556495202"/>
                  </a:ext>
                </a:extLst>
              </a:tr>
              <a:tr h="639264">
                <a:tc>
                  <a:txBody>
                    <a:bodyPr/>
                    <a:lstStyle/>
                    <a:p>
                      <a:r>
                        <a:rPr lang="ru-RU" sz="1600" dirty="0">
                          <a:effectLst/>
                        </a:rPr>
                        <a:t>Гипотония (пониженное)</a:t>
                      </a:r>
                    </a:p>
                  </a:txBody>
                  <a:tcPr marL="3572" marR="3572" marT="3572" marB="3572" anchor="ctr"/>
                </a:tc>
                <a:tc>
                  <a:txBody>
                    <a:bodyPr/>
                    <a:lstStyle/>
                    <a:p>
                      <a:pPr algn="ctr"/>
                      <a:r>
                        <a:rPr lang="ru-RU" sz="1600" dirty="0">
                          <a:effectLst/>
                        </a:rPr>
                        <a:t>ниже 100</a:t>
                      </a:r>
                    </a:p>
                  </a:txBody>
                  <a:tcPr marL="3572" marR="3572" marT="3572" marB="3572" anchor="ctr"/>
                </a:tc>
                <a:tc>
                  <a:txBody>
                    <a:bodyPr/>
                    <a:lstStyle/>
                    <a:p>
                      <a:pPr algn="ctr"/>
                      <a:r>
                        <a:rPr lang="ru-RU" sz="1600" dirty="0">
                          <a:effectLst/>
                        </a:rPr>
                        <a:t>ниже 60</a:t>
                      </a:r>
                    </a:p>
                  </a:txBody>
                  <a:tcPr marL="3572" marR="3572" marT="3572" marB="3572" anchor="ctr"/>
                </a:tc>
                <a:extLst>
                  <a:ext uri="{0D108BD9-81ED-4DB2-BD59-A6C34878D82A}">
                    <a16:rowId xmlns:a16="http://schemas.microsoft.com/office/drawing/2014/main" val="788820754"/>
                  </a:ext>
                </a:extLst>
              </a:tr>
              <a:tr h="639264">
                <a:tc>
                  <a:txBody>
                    <a:bodyPr/>
                    <a:lstStyle/>
                    <a:p>
                      <a:r>
                        <a:rPr lang="ru-RU" sz="1600" dirty="0">
                          <a:effectLst/>
                        </a:rPr>
                        <a:t>Оптимальное давление</a:t>
                      </a:r>
                    </a:p>
                  </a:txBody>
                  <a:tcPr marL="3572" marR="3572" marT="3572" marB="3572" anchor="ctr"/>
                </a:tc>
                <a:tc>
                  <a:txBody>
                    <a:bodyPr/>
                    <a:lstStyle/>
                    <a:p>
                      <a:pPr algn="ctr"/>
                      <a:r>
                        <a:rPr lang="ru-RU" sz="1600">
                          <a:effectLst/>
                        </a:rPr>
                        <a:t>100–119</a:t>
                      </a:r>
                    </a:p>
                  </a:txBody>
                  <a:tcPr marL="3572" marR="3572" marT="3572" marB="3572" anchor="ctr"/>
                </a:tc>
                <a:tc>
                  <a:txBody>
                    <a:bodyPr/>
                    <a:lstStyle/>
                    <a:p>
                      <a:pPr algn="ctr"/>
                      <a:r>
                        <a:rPr lang="ru-RU" sz="1600" dirty="0">
                          <a:effectLst/>
                        </a:rPr>
                        <a:t>60–79</a:t>
                      </a:r>
                    </a:p>
                  </a:txBody>
                  <a:tcPr marL="3572" marR="3572" marT="3572" marB="3572" anchor="ctr"/>
                </a:tc>
                <a:extLst>
                  <a:ext uri="{0D108BD9-81ED-4DB2-BD59-A6C34878D82A}">
                    <a16:rowId xmlns:a16="http://schemas.microsoft.com/office/drawing/2014/main" val="451491463"/>
                  </a:ext>
                </a:extLst>
              </a:tr>
              <a:tr h="639264">
                <a:tc>
                  <a:txBody>
                    <a:bodyPr/>
                    <a:lstStyle/>
                    <a:p>
                      <a:r>
                        <a:rPr lang="ru-RU" sz="1600" dirty="0">
                          <a:effectLst/>
                        </a:rPr>
                        <a:t>Нормальное давление</a:t>
                      </a:r>
                    </a:p>
                  </a:txBody>
                  <a:tcPr marL="3572" marR="3572" marT="3572" marB="3572" anchor="ctr"/>
                </a:tc>
                <a:tc>
                  <a:txBody>
                    <a:bodyPr/>
                    <a:lstStyle/>
                    <a:p>
                      <a:pPr algn="ctr"/>
                      <a:r>
                        <a:rPr lang="ru-RU" sz="1600" dirty="0">
                          <a:effectLst/>
                        </a:rPr>
                        <a:t>120–129</a:t>
                      </a:r>
                    </a:p>
                  </a:txBody>
                  <a:tcPr marL="3572" marR="3572" marT="3572" marB="3572" anchor="ctr"/>
                </a:tc>
                <a:tc>
                  <a:txBody>
                    <a:bodyPr/>
                    <a:lstStyle/>
                    <a:p>
                      <a:pPr algn="ctr"/>
                      <a:r>
                        <a:rPr lang="ru-RU" sz="1600" dirty="0">
                          <a:effectLst/>
                        </a:rPr>
                        <a:t>80–84</a:t>
                      </a:r>
                    </a:p>
                  </a:txBody>
                  <a:tcPr marL="3572" marR="3572" marT="3572" marB="3572" anchor="ctr"/>
                </a:tc>
                <a:extLst>
                  <a:ext uri="{0D108BD9-81ED-4DB2-BD59-A6C34878D82A}">
                    <a16:rowId xmlns:a16="http://schemas.microsoft.com/office/drawing/2014/main" val="1421798687"/>
                  </a:ext>
                </a:extLst>
              </a:tr>
              <a:tr h="639264">
                <a:tc>
                  <a:txBody>
                    <a:bodyPr/>
                    <a:lstStyle/>
                    <a:p>
                      <a:r>
                        <a:rPr lang="ru-RU" sz="1600" dirty="0">
                          <a:effectLst/>
                        </a:rPr>
                        <a:t>Высокое нормальное давление</a:t>
                      </a:r>
                    </a:p>
                  </a:txBody>
                  <a:tcPr marL="3572" marR="3572" marT="3572" marB="3572" anchor="ctr"/>
                </a:tc>
                <a:tc>
                  <a:txBody>
                    <a:bodyPr/>
                    <a:lstStyle/>
                    <a:p>
                      <a:pPr algn="ctr"/>
                      <a:r>
                        <a:rPr lang="ru-RU" sz="1600" dirty="0">
                          <a:effectLst/>
                        </a:rPr>
                        <a:t>130–139</a:t>
                      </a:r>
                    </a:p>
                  </a:txBody>
                  <a:tcPr marL="3572" marR="3572" marT="3572" marB="3572" anchor="ctr"/>
                </a:tc>
                <a:tc>
                  <a:txBody>
                    <a:bodyPr/>
                    <a:lstStyle/>
                    <a:p>
                      <a:pPr algn="ctr"/>
                      <a:r>
                        <a:rPr lang="ru-RU" sz="1600" dirty="0">
                          <a:effectLst/>
                        </a:rPr>
                        <a:t>85–89</a:t>
                      </a:r>
                    </a:p>
                  </a:txBody>
                  <a:tcPr marL="3572" marR="3572" marT="3572" marB="3572" anchor="ctr"/>
                </a:tc>
                <a:extLst>
                  <a:ext uri="{0D108BD9-81ED-4DB2-BD59-A6C34878D82A}">
                    <a16:rowId xmlns:a16="http://schemas.microsoft.com/office/drawing/2014/main" val="168136295"/>
                  </a:ext>
                </a:extLst>
              </a:tr>
              <a:tr h="639264">
                <a:tc>
                  <a:txBody>
                    <a:bodyPr/>
                    <a:lstStyle/>
                    <a:p>
                      <a:r>
                        <a:rPr lang="ru-RU" sz="1600" dirty="0">
                          <a:effectLst/>
                        </a:rPr>
                        <a:t>Умеренная гипертония (повышенное)</a:t>
                      </a:r>
                    </a:p>
                  </a:txBody>
                  <a:tcPr marL="3572" marR="3572" marT="3572" marB="3572" anchor="ctr"/>
                </a:tc>
                <a:tc>
                  <a:txBody>
                    <a:bodyPr/>
                    <a:lstStyle/>
                    <a:p>
                      <a:pPr algn="ctr"/>
                      <a:r>
                        <a:rPr lang="ru-RU" sz="1600">
                          <a:effectLst/>
                        </a:rPr>
                        <a:t/>
                      </a:r>
                      <a:br>
                        <a:rPr lang="ru-RU" sz="1600">
                          <a:effectLst/>
                        </a:rPr>
                      </a:br>
                      <a:r>
                        <a:rPr lang="ru-RU" sz="1600">
                          <a:effectLst/>
                        </a:rPr>
                        <a:t>140–159</a:t>
                      </a:r>
                    </a:p>
                  </a:txBody>
                  <a:tcPr marL="3572" marR="3572" marT="3572" marB="3572" anchor="ctr"/>
                </a:tc>
                <a:tc>
                  <a:txBody>
                    <a:bodyPr/>
                    <a:lstStyle/>
                    <a:p>
                      <a:pPr algn="ctr"/>
                      <a:r>
                        <a:rPr lang="ru-RU" sz="1600" dirty="0">
                          <a:effectLst/>
                        </a:rPr>
                        <a:t>90–99</a:t>
                      </a:r>
                    </a:p>
                  </a:txBody>
                  <a:tcPr marL="3572" marR="3572" marT="3572" marB="3572" anchor="ctr"/>
                </a:tc>
                <a:extLst>
                  <a:ext uri="{0D108BD9-81ED-4DB2-BD59-A6C34878D82A}">
                    <a16:rowId xmlns:a16="http://schemas.microsoft.com/office/drawing/2014/main" val="3757668341"/>
                  </a:ext>
                </a:extLst>
              </a:tr>
              <a:tr h="639264">
                <a:tc>
                  <a:txBody>
                    <a:bodyPr/>
                    <a:lstStyle/>
                    <a:p>
                      <a:r>
                        <a:rPr lang="ru-RU" sz="1600">
                          <a:effectLst/>
                        </a:rPr>
                        <a:t>Гипертония средней тяжести</a:t>
                      </a:r>
                    </a:p>
                  </a:txBody>
                  <a:tcPr marL="3572" marR="3572" marT="3572" marB="3572" anchor="ctr"/>
                </a:tc>
                <a:tc>
                  <a:txBody>
                    <a:bodyPr/>
                    <a:lstStyle/>
                    <a:p>
                      <a:pPr algn="ctr"/>
                      <a:r>
                        <a:rPr lang="ru-RU" sz="1600" dirty="0">
                          <a:effectLst/>
                        </a:rPr>
                        <a:t>160–179</a:t>
                      </a:r>
                    </a:p>
                  </a:txBody>
                  <a:tcPr marL="3572" marR="3572" marT="3572" marB="3572" anchor="ctr"/>
                </a:tc>
                <a:tc>
                  <a:txBody>
                    <a:bodyPr/>
                    <a:lstStyle/>
                    <a:p>
                      <a:pPr algn="ctr"/>
                      <a:r>
                        <a:rPr lang="ru-RU" sz="1600" dirty="0">
                          <a:effectLst/>
                        </a:rPr>
                        <a:t>100–109</a:t>
                      </a:r>
                    </a:p>
                  </a:txBody>
                  <a:tcPr marL="3572" marR="3572" marT="3572" marB="3572" anchor="ctr"/>
                </a:tc>
                <a:extLst>
                  <a:ext uri="{0D108BD9-81ED-4DB2-BD59-A6C34878D82A}">
                    <a16:rowId xmlns:a16="http://schemas.microsoft.com/office/drawing/2014/main" val="2065324849"/>
                  </a:ext>
                </a:extLst>
              </a:tr>
              <a:tr h="639264">
                <a:tc>
                  <a:txBody>
                    <a:bodyPr/>
                    <a:lstStyle/>
                    <a:p>
                      <a:r>
                        <a:rPr lang="ru-RU" sz="1600">
                          <a:effectLst/>
                        </a:rPr>
                        <a:t>Тяжелая гипертония</a:t>
                      </a:r>
                    </a:p>
                  </a:txBody>
                  <a:tcPr marL="3572" marR="3572" marT="3572" marB="3572" anchor="ctr"/>
                </a:tc>
                <a:tc>
                  <a:txBody>
                    <a:bodyPr/>
                    <a:lstStyle/>
                    <a:p>
                      <a:pPr algn="ctr"/>
                      <a:r>
                        <a:rPr lang="ru-RU" sz="1600">
                          <a:effectLst/>
                        </a:rPr>
                        <a:t>более 180</a:t>
                      </a:r>
                    </a:p>
                  </a:txBody>
                  <a:tcPr marL="3572" marR="3572" marT="3572" marB="3572" anchor="ctr"/>
                </a:tc>
                <a:tc>
                  <a:txBody>
                    <a:bodyPr/>
                    <a:lstStyle/>
                    <a:p>
                      <a:pPr algn="ctr"/>
                      <a:r>
                        <a:rPr lang="ru-RU" sz="1600" dirty="0">
                          <a:effectLst/>
                        </a:rPr>
                        <a:t>более 110</a:t>
                      </a:r>
                    </a:p>
                  </a:txBody>
                  <a:tcPr marL="3572" marR="3572" marT="3572" marB="3572" anchor="ctr"/>
                </a:tc>
                <a:extLst>
                  <a:ext uri="{0D108BD9-81ED-4DB2-BD59-A6C34878D82A}">
                    <a16:rowId xmlns:a16="http://schemas.microsoft.com/office/drawing/2014/main" val="1123502953"/>
                  </a:ext>
                </a:extLst>
              </a:tr>
            </a:tbl>
          </a:graphicData>
        </a:graphic>
      </p:graphicFrame>
    </p:spTree>
    <p:extLst>
      <p:ext uri="{BB962C8B-B14F-4D97-AF65-F5344CB8AC3E}">
        <p14:creationId xmlns:p14="http://schemas.microsoft.com/office/powerpoint/2010/main" val="136010975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Кому и как необходимо следить за уровнем артериального давления?</a:t>
            </a:r>
            <a:endParaRPr lang="ru-RU" dirty="0"/>
          </a:p>
        </p:txBody>
      </p:sp>
      <p:sp>
        <p:nvSpPr>
          <p:cNvPr id="3" name="Объект 2"/>
          <p:cNvSpPr>
            <a:spLocks noGrp="1"/>
          </p:cNvSpPr>
          <p:nvPr>
            <p:ph idx="1"/>
          </p:nvPr>
        </p:nvSpPr>
        <p:spPr/>
        <p:txBody>
          <a:bodyPr/>
          <a:lstStyle/>
          <a:p>
            <a:r>
              <a:rPr lang="ru-RU" dirty="0" smtClean="0"/>
              <a:t>Одно </a:t>
            </a:r>
            <a:r>
              <a:rPr lang="ru-RU" dirty="0"/>
              <a:t>из самых распространенных нарушений регуляции АД – гипертония. Нередко за ней кроется гипертоническая болезнь, приводящая к инфаркту миокарда, инсульту и другим тяжелым осложнениям. К сожалению, часто артериальная гипертензия протекает бессимптомно, поэтому следить за давлением необходимо всем. Людям, склонным к его повышению, подверженным факторам риска развития гипертонической болезни и испытывающим ее симптомы, стоит быть особенно внимательными и время от времени измерять АД. Остальным же вполне достаточно ежегодного контроля в период диспансеризации. А вот тем, у кого диагноз артериальной гипертензии подтвержден, хорошо бы подружится с тонометром и проверять уровень давления как минимум два раза в день – утром и вечером.</a:t>
            </a:r>
          </a:p>
          <a:p>
            <a:endParaRPr lang="ru-RU" dirty="0"/>
          </a:p>
        </p:txBody>
      </p:sp>
    </p:spTree>
    <p:extLst>
      <p:ext uri="{BB962C8B-B14F-4D97-AF65-F5344CB8AC3E}">
        <p14:creationId xmlns:p14="http://schemas.microsoft.com/office/powerpoint/2010/main" val="410634733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160000" cy="1143000"/>
          </a:xfrm>
        </p:spPr>
        <p:txBody>
          <a:bodyPr/>
          <a:lstStyle/>
          <a:p>
            <a:r>
              <a:rPr lang="ru-RU" b="1" dirty="0"/>
              <a:t>Методы измерения артериального давления</a:t>
            </a:r>
            <a:br>
              <a:rPr lang="ru-RU" b="1" dirty="0"/>
            </a:br>
            <a:endParaRPr lang="ru-RU" dirty="0"/>
          </a:p>
        </p:txBody>
      </p:sp>
      <p:sp>
        <p:nvSpPr>
          <p:cNvPr id="3" name="Объект 2"/>
          <p:cNvSpPr>
            <a:spLocks noGrp="1"/>
          </p:cNvSpPr>
          <p:nvPr>
            <p:ph idx="1"/>
          </p:nvPr>
        </p:nvSpPr>
        <p:spPr/>
        <p:txBody>
          <a:bodyPr/>
          <a:lstStyle/>
          <a:p>
            <a:r>
              <a:rPr lang="ru-RU" dirty="0"/>
              <a:t>Определить уровень АД можно прямым и непрямым способом</a:t>
            </a:r>
            <a:r>
              <a:rPr lang="ru-RU" dirty="0" smtClean="0"/>
              <a:t>.</a:t>
            </a:r>
          </a:p>
          <a:p>
            <a:pPr fontAlgn="base"/>
            <a:r>
              <a:rPr lang="ru-RU" b="1" dirty="0" smtClean="0"/>
              <a:t>Прямой - </a:t>
            </a:r>
            <a:r>
              <a:rPr lang="ru-RU" dirty="0"/>
              <a:t>э</a:t>
            </a:r>
            <a:r>
              <a:rPr lang="ru-RU" dirty="0" smtClean="0"/>
              <a:t>тот </a:t>
            </a:r>
            <a:r>
              <a:rPr lang="ru-RU" dirty="0"/>
              <a:t>инвазивный метод отличается высокой точностью, но он </a:t>
            </a:r>
            <a:r>
              <a:rPr lang="ru-RU" dirty="0" err="1"/>
              <a:t>травматичен</a:t>
            </a:r>
            <a:r>
              <a:rPr lang="ru-RU" dirty="0"/>
              <a:t>, поскольку заключается в непосредственном введении иглы в сосуд или полость сердца. Игла соединена с манометром трубкой, внутри которой находится </a:t>
            </a:r>
            <a:r>
              <a:rPr lang="ru-RU" dirty="0" err="1"/>
              <a:t>противосвертывающее</a:t>
            </a:r>
            <a:r>
              <a:rPr lang="ru-RU" dirty="0"/>
              <a:t> вещество. Результат – кривая колебания АД, записанная </a:t>
            </a:r>
            <a:r>
              <a:rPr lang="ru-RU" dirty="0" err="1"/>
              <a:t>писчиком</a:t>
            </a:r>
            <a:r>
              <a:rPr lang="ru-RU" dirty="0"/>
              <a:t>. Этот метод применяется чаще всего в кардиохирургии.</a:t>
            </a:r>
          </a:p>
          <a:p>
            <a:endParaRPr lang="ru-RU" dirty="0"/>
          </a:p>
        </p:txBody>
      </p:sp>
    </p:spTree>
    <p:extLst>
      <p:ext uri="{BB962C8B-B14F-4D97-AF65-F5344CB8AC3E}">
        <p14:creationId xmlns:p14="http://schemas.microsoft.com/office/powerpoint/2010/main" val="188163892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35131"/>
            <a:ext cx="10160000" cy="6165669"/>
          </a:xfrm>
        </p:spPr>
        <p:txBody>
          <a:bodyPr>
            <a:normAutofit fontScale="92500" lnSpcReduction="20000"/>
          </a:bodyPr>
          <a:lstStyle/>
          <a:p>
            <a:pPr fontAlgn="base"/>
            <a:r>
              <a:rPr lang="ru-RU" b="1" dirty="0"/>
              <a:t>Непрямые </a:t>
            </a:r>
            <a:r>
              <a:rPr lang="ru-RU" b="1" dirty="0" smtClean="0"/>
              <a:t>способы:</a:t>
            </a:r>
            <a:endParaRPr lang="ru-RU" b="1" dirty="0"/>
          </a:p>
          <a:p>
            <a:pPr fontAlgn="base"/>
            <a:r>
              <a:rPr lang="ru-RU" dirty="0"/>
              <a:t>Обычно давление измеряют на периферических сосудах верхних конечностей, а именно на локтевом сгибе руки.</a:t>
            </a:r>
          </a:p>
          <a:p>
            <a:pPr fontAlgn="base"/>
            <a:r>
              <a:rPr lang="ru-RU" dirty="0"/>
              <a:t>В наше время широко применяются два </a:t>
            </a:r>
            <a:r>
              <a:rPr lang="ru-RU" dirty="0" smtClean="0"/>
              <a:t>не инвазивных </a:t>
            </a:r>
            <a:r>
              <a:rPr lang="ru-RU" dirty="0"/>
              <a:t>метода: </a:t>
            </a:r>
            <a:r>
              <a:rPr lang="ru-RU" dirty="0" err="1"/>
              <a:t>аускультативный</a:t>
            </a:r>
            <a:r>
              <a:rPr lang="ru-RU" dirty="0"/>
              <a:t> и осциллометрический.</a:t>
            </a:r>
          </a:p>
          <a:p>
            <a:pPr fontAlgn="base"/>
            <a:r>
              <a:rPr lang="ru-RU" dirty="0"/>
              <a:t>Первый (</a:t>
            </a:r>
            <a:r>
              <a:rPr lang="ru-RU" dirty="0" err="1"/>
              <a:t>аускультативный</a:t>
            </a:r>
            <a:r>
              <a:rPr lang="ru-RU" dirty="0"/>
              <a:t>), предложенный русским хирургом Коротковым Н. С. в начале 20-го века, основан на пережатии артерии плеча манжетой и выслушивании тонов, которые появляются при медленном выпускании воздуха из манжеты. Верхнее и нижнее давление определяются по появлению и исчезновению звуков, которые характерны для турбулентного потока крови. Измерение артериального давления по этой методике осуществляется с помощью очень простого прибора, состоящего из манометра, фонендоскопа и манжеты с грушевидным баллоном</a:t>
            </a:r>
            <a:r>
              <a:rPr lang="ru-RU" dirty="0" smtClean="0"/>
              <a:t>.</a:t>
            </a:r>
          </a:p>
          <a:p>
            <a:pPr fontAlgn="base"/>
            <a:r>
              <a:rPr lang="ru-RU" dirty="0"/>
              <a:t>При измерении АД таким способом на область плеча накладывают манжету, в которую нагнетают воздух, пока давление в ней не превысит систолическое. Артерия в этот момент полностью пережимается, кровоток в ней прекращается, тоны не выслушиваются. Когда из манжеты начинают выпускать воздух, давление уменьшается. Когда внешнее давление сравнивается с систолическим, кровь начинает проходить через сдавленный участок, появляются шумы, которые сопровождают турбулентное течение крови. Они получили название тонов Короткова, и их можно выслушать фонендоскопом. В тот момент, когда они возникают, значение на манометре равно систолическому АД. Когда внешнее давление сравнивается с артериальным, тоны исчезают, и в этот момент по манометру определяют диастолическое давление.</a:t>
            </a:r>
          </a:p>
          <a:p>
            <a:endParaRPr lang="ru-RU" dirty="0"/>
          </a:p>
        </p:txBody>
      </p:sp>
    </p:spTree>
    <p:extLst>
      <p:ext uri="{BB962C8B-B14F-4D97-AF65-F5344CB8AC3E}">
        <p14:creationId xmlns:p14="http://schemas.microsoft.com/office/powerpoint/2010/main" val="39403546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130629"/>
            <a:ext cx="10160000" cy="6270171"/>
          </a:xfrm>
        </p:spPr>
        <p:txBody>
          <a:bodyPr/>
          <a:lstStyle/>
          <a:p>
            <a:pPr fontAlgn="base"/>
            <a:r>
              <a:rPr lang="ru-RU" b="1" dirty="0" smtClean="0"/>
              <a:t>Осциллометрический:</a:t>
            </a:r>
            <a:r>
              <a:rPr lang="ru-RU" dirty="0"/>
              <a:t/>
            </a:r>
            <a:br>
              <a:rPr lang="ru-RU" dirty="0"/>
            </a:br>
            <a:r>
              <a:rPr lang="ru-RU" dirty="0"/>
              <a:t>При этом способе артериальное давление измеряют электронным тонометром. Принцип этого метода заключается в том, что прибор регистрирует пульсации в манжете, которые появляются, когда кровь проходит через сдавленный участок сосуда. Главный недостаток этого способа в том, что рука при измерении должна быть неподвижной. Преимуществ достаточно много:</a:t>
            </a:r>
          </a:p>
          <a:p>
            <a:pPr fontAlgn="base"/>
            <a:r>
              <a:rPr lang="ru-RU" dirty="0"/>
              <a:t>Для проведения специальной подготовки не требуется.</a:t>
            </a:r>
          </a:p>
          <a:p>
            <a:pPr fontAlgn="base"/>
            <a:r>
              <a:rPr lang="ru-RU" dirty="0"/>
              <a:t>Индивидуальные качества измеряющего (зрение, руки, слух) значения не имеют.</a:t>
            </a:r>
          </a:p>
          <a:p>
            <a:pPr fontAlgn="base"/>
            <a:r>
              <a:rPr lang="ru-RU" dirty="0"/>
              <a:t>Устойчив к присутствующему в помещении шуму.</a:t>
            </a:r>
          </a:p>
          <a:p>
            <a:pPr fontAlgn="base"/>
            <a:r>
              <a:rPr lang="ru-RU" dirty="0"/>
              <a:t>Определяет АД при слабых тонах Короткова.</a:t>
            </a:r>
          </a:p>
          <a:p>
            <a:pPr fontAlgn="base"/>
            <a:r>
              <a:rPr lang="ru-RU" dirty="0"/>
              <a:t>Манжету можно надевать на тонкую кофту, при этом на точность результата это не влияет.</a:t>
            </a:r>
          </a:p>
          <a:p>
            <a:endParaRPr lang="ru-RU" dirty="0"/>
          </a:p>
        </p:txBody>
      </p:sp>
    </p:spTree>
    <p:extLst>
      <p:ext uri="{BB962C8B-B14F-4D97-AF65-F5344CB8AC3E}">
        <p14:creationId xmlns:p14="http://schemas.microsoft.com/office/powerpoint/2010/main" val="22348580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160000" cy="1143000"/>
          </a:xfrm>
        </p:spPr>
        <p:txBody>
          <a:bodyPr/>
          <a:lstStyle/>
          <a:p>
            <a:r>
              <a:rPr lang="ru-RU" b="1" dirty="0"/>
              <a:t>Общие правила измерения артериального давления</a:t>
            </a:r>
            <a:br>
              <a:rPr lang="ru-RU" b="1" dirty="0"/>
            </a:br>
            <a:endParaRPr lang="ru-RU" dirty="0"/>
          </a:p>
        </p:txBody>
      </p:sp>
      <p:sp>
        <p:nvSpPr>
          <p:cNvPr id="3" name="Объект 2"/>
          <p:cNvSpPr>
            <a:spLocks noGrp="1"/>
          </p:cNvSpPr>
          <p:nvPr>
            <p:ph idx="1"/>
          </p:nvPr>
        </p:nvSpPr>
        <p:spPr/>
        <p:txBody>
          <a:bodyPr/>
          <a:lstStyle/>
          <a:p>
            <a:pPr fontAlgn="base"/>
            <a:r>
              <a:rPr lang="ru-RU" dirty="0"/>
              <a:t>Давление чаще всего измеряют в положении сидя, но иногда делают это в положении стоя и лежа.</a:t>
            </a:r>
          </a:p>
          <a:p>
            <a:pPr fontAlgn="base"/>
            <a:r>
              <a:rPr lang="ru-RU" dirty="0"/>
              <a:t>Поскольку давление зависит от состояния человека, важно обеспечить пациенту комфортную обстановку. Самому больному нужно за полчаса до процедуры не есть, не заниматься физическим трудом, не курить, не пить алкогольных напитков, не подвергаться воздействию холода.</a:t>
            </a:r>
          </a:p>
          <a:p>
            <a:pPr fontAlgn="base"/>
            <a:r>
              <a:rPr lang="ru-RU" dirty="0"/>
              <a:t>Во время процедуры нельзя делать резких движений и разговаривать.</a:t>
            </a:r>
          </a:p>
          <a:p>
            <a:pPr fontAlgn="base"/>
            <a:r>
              <a:rPr lang="ru-RU" dirty="0"/>
              <a:t>Рекомендуется проводить измерения не один раз. Если делается серия замеров, между каждым подходом нужен перерыв около одной минуты (не менее 15 сек.) и смена положения. В перерыве рекомендуется ослаблять манжету.</a:t>
            </a:r>
          </a:p>
          <a:p>
            <a:pPr fontAlgn="base"/>
            <a:r>
              <a:rPr lang="ru-RU" dirty="0"/>
              <a:t>Давление на разных руках может значительно отличаться, в связи с этим измерения лучше проводить на той, где уровень обычно более высокий.</a:t>
            </a:r>
          </a:p>
          <a:p>
            <a:endParaRPr lang="ru-RU" dirty="0"/>
          </a:p>
        </p:txBody>
      </p:sp>
    </p:spTree>
    <p:extLst>
      <p:ext uri="{BB962C8B-B14F-4D97-AF65-F5344CB8AC3E}">
        <p14:creationId xmlns:p14="http://schemas.microsoft.com/office/powerpoint/2010/main" val="109126952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smtClean="0"/>
              <a:t>Уровень глюкозы и холестерина в крови</a:t>
            </a:r>
            <a:endParaRPr lang="ru-RU" dirty="0"/>
          </a:p>
        </p:txBody>
      </p:sp>
      <p:sp>
        <p:nvSpPr>
          <p:cNvPr id="5" name="Подзаголовок 4"/>
          <p:cNvSpPr>
            <a:spLocks noGrp="1"/>
          </p:cNvSpPr>
          <p:nvPr>
            <p:ph type="subTitle" idx="1"/>
          </p:nvPr>
        </p:nvSpPr>
        <p:spPr/>
        <p:txBody>
          <a:bodyPr>
            <a:normAutofit/>
          </a:bodyPr>
          <a:lstStyle/>
          <a:p>
            <a:r>
              <a:rPr lang="ru-RU" sz="2800" i="1" dirty="0" smtClean="0"/>
              <a:t>Экспресс анализ глюкозы и холестерина</a:t>
            </a:r>
            <a:endParaRPr lang="ru-RU" sz="2800" i="1" dirty="0"/>
          </a:p>
        </p:txBody>
      </p:sp>
    </p:spTree>
    <p:extLst>
      <p:ext uri="{BB962C8B-B14F-4D97-AF65-F5344CB8AC3E}">
        <p14:creationId xmlns:p14="http://schemas.microsoft.com/office/powerpoint/2010/main" val="13256873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Глюкоза </a:t>
            </a:r>
            <a:endParaRPr lang="ru-RU" dirty="0"/>
          </a:p>
        </p:txBody>
      </p:sp>
      <p:sp>
        <p:nvSpPr>
          <p:cNvPr id="3" name="Объект 2"/>
          <p:cNvSpPr>
            <a:spLocks noGrp="1"/>
          </p:cNvSpPr>
          <p:nvPr>
            <p:ph idx="1"/>
          </p:nvPr>
        </p:nvSpPr>
        <p:spPr/>
        <p:txBody>
          <a:bodyPr/>
          <a:lstStyle/>
          <a:p>
            <a:r>
              <a:rPr lang="ru-RU" dirty="0"/>
              <a:t> </a:t>
            </a:r>
            <a:r>
              <a:rPr lang="ru-RU" dirty="0" smtClean="0"/>
              <a:t>Глюкоза – это органическое </a:t>
            </a:r>
            <a:r>
              <a:rPr lang="ru-RU" dirty="0"/>
              <a:t>соединение, </a:t>
            </a:r>
            <a:r>
              <a:rPr lang="ru-RU" dirty="0" smtClean="0"/>
              <a:t>моносахарид.</a:t>
            </a:r>
          </a:p>
          <a:p>
            <a:r>
              <a:rPr lang="ru-RU" dirty="0"/>
              <a:t>На ее концентрацию в крови влияет сразу несколько гормонов — инсулин, глюкагон, </a:t>
            </a:r>
            <a:r>
              <a:rPr lang="ru-RU" dirty="0" err="1"/>
              <a:t>соматотропин</a:t>
            </a:r>
            <a:r>
              <a:rPr lang="ru-RU" dirty="0"/>
              <a:t>, </a:t>
            </a:r>
            <a:r>
              <a:rPr lang="ru-RU" dirty="0" err="1"/>
              <a:t>тиреотропин</a:t>
            </a:r>
            <a:r>
              <a:rPr lang="ru-RU" dirty="0"/>
              <a:t>, Т3 и Т4, кортизол и адреналин, а в производстве глюкозы задействовано целых 4 биохимических процесса — </a:t>
            </a:r>
            <a:r>
              <a:rPr lang="ru-RU" dirty="0" err="1"/>
              <a:t>гликогенез</a:t>
            </a:r>
            <a:r>
              <a:rPr lang="ru-RU" dirty="0"/>
              <a:t>, </a:t>
            </a:r>
            <a:r>
              <a:rPr lang="ru-RU" dirty="0" err="1"/>
              <a:t>гликогенолиз</a:t>
            </a:r>
            <a:r>
              <a:rPr lang="ru-RU" dirty="0"/>
              <a:t>, </a:t>
            </a:r>
            <a:r>
              <a:rPr lang="ru-RU" dirty="0" err="1"/>
              <a:t>глюконеогенез</a:t>
            </a:r>
            <a:r>
              <a:rPr lang="ru-RU" dirty="0"/>
              <a:t> и гликолиз</a:t>
            </a:r>
            <a:r>
              <a:rPr lang="ru-RU" dirty="0" smtClean="0"/>
              <a:t>.</a:t>
            </a:r>
          </a:p>
          <a:p>
            <a:endParaRPr lang="ru-RU" dirty="0"/>
          </a:p>
          <a:p>
            <a:endParaRPr lang="ru-RU" dirty="0"/>
          </a:p>
        </p:txBody>
      </p:sp>
    </p:spTree>
    <p:extLst>
      <p:ext uri="{BB962C8B-B14F-4D97-AF65-F5344CB8AC3E}">
        <p14:creationId xmlns:p14="http://schemas.microsoft.com/office/powerpoint/2010/main" val="164048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Первичная профилактика</a:t>
            </a:r>
            <a:endParaRPr lang="ru-RU" dirty="0"/>
          </a:p>
        </p:txBody>
      </p:sp>
      <p:sp>
        <p:nvSpPr>
          <p:cNvPr id="3" name="Объект 2"/>
          <p:cNvSpPr>
            <a:spLocks noGrp="1"/>
          </p:cNvSpPr>
          <p:nvPr>
            <p:ph idx="1"/>
          </p:nvPr>
        </p:nvSpPr>
        <p:spPr>
          <a:xfrm>
            <a:off x="609600" y="1515291"/>
            <a:ext cx="10160000" cy="4885509"/>
          </a:xfrm>
        </p:spPr>
        <p:txBody>
          <a:bodyPr>
            <a:normAutofit fontScale="92500"/>
          </a:bodyPr>
          <a:lstStyle/>
          <a:p>
            <a:r>
              <a:rPr lang="ru-RU" sz="2600" b="1" dirty="0"/>
              <a:t>Первичная профилактика</a:t>
            </a:r>
            <a:r>
              <a:rPr lang="ru-RU" b="1" i="1" dirty="0"/>
              <a:t> </a:t>
            </a:r>
            <a:r>
              <a:rPr lang="ru-RU" dirty="0"/>
              <a:t>– это система мер предупреждения возникновения и воздействия факторов риска развития заболеваний (вакцинация, рациональный режим труда и отдыха, рациональное качественное питание, физическая активность, оздоровление окружающей среды и др.). К первичной профилактике относят социально-экономические, технические и медицинские мероприятия государства по оздоровлению образа жизни, окружающей среды, воспитанию и др. </a:t>
            </a:r>
            <a:endParaRPr lang="ru-RU" dirty="0" smtClean="0"/>
          </a:p>
          <a:p>
            <a:r>
              <a:rPr lang="ru-RU" dirty="0" smtClean="0"/>
              <a:t>Первичная </a:t>
            </a:r>
            <a:r>
              <a:rPr lang="ru-RU" dirty="0"/>
              <a:t>профилактика обеспечивается комплексом медицинских и немедицинских мероприятий, направленных на предупреждение появления различных заболеваний и патологических изменений. Первичная профилактика направлена на </a:t>
            </a:r>
            <a:r>
              <a:rPr lang="ru-RU" dirty="0" smtClean="0"/>
              <a:t>повышение </a:t>
            </a:r>
            <a:r>
              <a:rPr lang="ru-RU" dirty="0"/>
              <a:t>уровня медицинской информированности и гигиенической грамотности; формирование здорового образа жизни и повышение профилактической активности; предупреждение профессионально обусловленных заболеваний и травм, несчастных случаев, а также случаев смертности в трудоспособном возрасте; проведение иммунопрофилактики среди различных групп </a:t>
            </a:r>
            <a:r>
              <a:rPr lang="ru-RU" dirty="0" smtClean="0"/>
              <a:t>населения.</a:t>
            </a:r>
            <a:endParaRPr lang="ru-RU" dirty="0"/>
          </a:p>
          <a:p>
            <a:endParaRPr lang="ru-RU" dirty="0"/>
          </a:p>
        </p:txBody>
      </p:sp>
    </p:spTree>
    <p:extLst>
      <p:ext uri="{BB962C8B-B14F-4D97-AF65-F5344CB8AC3E}">
        <p14:creationId xmlns:p14="http://schemas.microsoft.com/office/powerpoint/2010/main" val="7640594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Глюкоза в </a:t>
            </a:r>
            <a:r>
              <a:rPr lang="ru-RU" dirty="0" smtClean="0"/>
              <a:t>крови человека</a:t>
            </a:r>
            <a:r>
              <a:rPr lang="ru-RU" dirty="0"/>
              <a:t/>
            </a:r>
            <a:br>
              <a:rPr lang="ru-RU" dirty="0"/>
            </a:br>
            <a:endParaRPr lang="ru-RU" dirty="0"/>
          </a:p>
        </p:txBody>
      </p:sp>
      <p:sp>
        <p:nvSpPr>
          <p:cNvPr id="3" name="Объект 2"/>
          <p:cNvSpPr>
            <a:spLocks noGrp="1"/>
          </p:cNvSpPr>
          <p:nvPr>
            <p:ph idx="1"/>
          </p:nvPr>
        </p:nvSpPr>
        <p:spPr/>
        <p:txBody>
          <a:bodyPr>
            <a:normAutofit fontScale="92500" lnSpcReduction="10000"/>
          </a:bodyPr>
          <a:lstStyle/>
          <a:p>
            <a:r>
              <a:rPr lang="ru-RU" dirty="0"/>
              <a:t>Как и любой другой углевод, сахар не может быть напрямую усвоен организмом и требует расщепления до глюкозы при помощи специальных ферментов, имеющих окончание «-аза» и носящих объединяющее название </a:t>
            </a:r>
            <a:r>
              <a:rPr lang="ru-RU" dirty="0" err="1"/>
              <a:t>гликозил</a:t>
            </a:r>
            <a:r>
              <a:rPr lang="ru-RU" dirty="0"/>
              <a:t>-гидролаз (</a:t>
            </a:r>
            <a:r>
              <a:rPr lang="ru-RU" dirty="0" err="1"/>
              <a:t>гликозидаз</a:t>
            </a:r>
            <a:r>
              <a:rPr lang="ru-RU" dirty="0"/>
              <a:t>), или сахараз. «</a:t>
            </a:r>
            <a:r>
              <a:rPr lang="ru-RU" dirty="0" err="1"/>
              <a:t>Гидро</a:t>
            </a:r>
            <a:r>
              <a:rPr lang="ru-RU" dirty="0"/>
              <a:t>-» в наименовании группы ферментов указывает на то, что распад сахарозы на глюкозу происходит только в водной среде. Различные сахаразы вырабатываются в поджелудочной железе и тонком кишечнике, где и усваиваются в кровь в виде глюкозы</a:t>
            </a:r>
            <a:r>
              <a:rPr lang="ru-RU" dirty="0" smtClean="0"/>
              <a:t>. </a:t>
            </a:r>
          </a:p>
          <a:p>
            <a:r>
              <a:rPr lang="ru-RU" dirty="0"/>
              <a:t>Если содержание сахара выходит за границы нормы, то: </a:t>
            </a:r>
            <a:endParaRPr lang="ru-RU" dirty="0" smtClean="0"/>
          </a:p>
          <a:p>
            <a:r>
              <a:rPr lang="ru-RU" dirty="0" smtClean="0"/>
              <a:t>возникает </a:t>
            </a:r>
            <a:r>
              <a:rPr lang="ru-RU" dirty="0"/>
              <a:t>энергетическое голодание клеток, вследствие чего их функциональные возможности значительно снижаются; если у человека наблюдается хроническая гипогликемия (сниженное содержание глюкозы), то могут возникать поражения головного мозга и нервных клеток; </a:t>
            </a:r>
            <a:endParaRPr lang="ru-RU" dirty="0" smtClean="0"/>
          </a:p>
          <a:p>
            <a:r>
              <a:rPr lang="ru-RU" dirty="0" smtClean="0"/>
              <a:t>излишки </a:t>
            </a:r>
            <a:r>
              <a:rPr lang="ru-RU" dirty="0"/>
              <a:t>вещества откладываются в белках тканей, вызывая их повреждения (при гипергликемии подвергаются разрушению ткани почек, глаз, сердца, сосудов и нервной системы</a:t>
            </a:r>
            <a:r>
              <a:rPr lang="ru-RU" dirty="0" smtClean="0"/>
              <a:t>). </a:t>
            </a:r>
            <a:endParaRPr lang="ru-RU" dirty="0"/>
          </a:p>
          <a:p>
            <a:endParaRPr lang="ru-RU" dirty="0"/>
          </a:p>
        </p:txBody>
      </p:sp>
    </p:spTree>
    <p:extLst>
      <p:ext uri="{BB962C8B-B14F-4D97-AF65-F5344CB8AC3E}">
        <p14:creationId xmlns:p14="http://schemas.microsoft.com/office/powerpoint/2010/main" val="27162701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457200"/>
            <a:ext cx="10160000" cy="1143000"/>
          </a:xfrm>
        </p:spPr>
        <p:txBody>
          <a:bodyPr/>
          <a:lstStyle/>
          <a:p>
            <a:r>
              <a:rPr lang="ru-RU" dirty="0"/>
              <a:t>Анализ крови на глюкозу (сахар): норма </a:t>
            </a:r>
            <a:r>
              <a:rPr lang="ru-RU" dirty="0" smtClean="0"/>
              <a:t>показателей</a:t>
            </a:r>
            <a:r>
              <a:rPr lang="ru-RU" dirty="0"/>
              <a:t/>
            </a:r>
            <a:br>
              <a:rPr lang="ru-RU" dirty="0"/>
            </a:br>
            <a:endParaRPr lang="ru-RU" dirty="0"/>
          </a:p>
        </p:txBody>
      </p:sp>
      <p:sp>
        <p:nvSpPr>
          <p:cNvPr id="3" name="Объект 2"/>
          <p:cNvSpPr>
            <a:spLocks noGrp="1"/>
          </p:cNvSpPr>
          <p:nvPr>
            <p:ph idx="1"/>
          </p:nvPr>
        </p:nvSpPr>
        <p:spPr/>
        <p:txBody>
          <a:bodyPr/>
          <a:lstStyle/>
          <a:p>
            <a:r>
              <a:rPr lang="ru-RU" sz="2800" b="1" dirty="0"/>
              <a:t>Сахар крови «натощак</a:t>
            </a:r>
            <a:r>
              <a:rPr lang="ru-RU" sz="2800" b="1" dirty="0" smtClean="0"/>
              <a:t>»</a:t>
            </a: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120831271"/>
              </p:ext>
            </p:extLst>
          </p:nvPr>
        </p:nvGraphicFramePr>
        <p:xfrm>
          <a:off x="609600" y="2183242"/>
          <a:ext cx="10160000" cy="4674758"/>
        </p:xfrm>
        <a:graphic>
          <a:graphicData uri="http://schemas.openxmlformats.org/drawingml/2006/table">
            <a:tbl>
              <a:tblPr>
                <a:tableStyleId>{3C2FFA5D-87B4-456A-9821-1D502468CF0F}</a:tableStyleId>
              </a:tblPr>
              <a:tblGrid>
                <a:gridCol w="2032000">
                  <a:extLst>
                    <a:ext uri="{9D8B030D-6E8A-4147-A177-3AD203B41FA5}">
                      <a16:colId xmlns:a16="http://schemas.microsoft.com/office/drawing/2014/main" val="3475372976"/>
                    </a:ext>
                  </a:extLst>
                </a:gridCol>
                <a:gridCol w="2032000">
                  <a:extLst>
                    <a:ext uri="{9D8B030D-6E8A-4147-A177-3AD203B41FA5}">
                      <a16:colId xmlns:a16="http://schemas.microsoft.com/office/drawing/2014/main" val="978674257"/>
                    </a:ext>
                  </a:extLst>
                </a:gridCol>
                <a:gridCol w="2032000">
                  <a:extLst>
                    <a:ext uri="{9D8B030D-6E8A-4147-A177-3AD203B41FA5}">
                      <a16:colId xmlns:a16="http://schemas.microsoft.com/office/drawing/2014/main" val="2668165613"/>
                    </a:ext>
                  </a:extLst>
                </a:gridCol>
                <a:gridCol w="2032000">
                  <a:extLst>
                    <a:ext uri="{9D8B030D-6E8A-4147-A177-3AD203B41FA5}">
                      <a16:colId xmlns:a16="http://schemas.microsoft.com/office/drawing/2014/main" val="514203785"/>
                    </a:ext>
                  </a:extLst>
                </a:gridCol>
                <a:gridCol w="2032000">
                  <a:extLst>
                    <a:ext uri="{9D8B030D-6E8A-4147-A177-3AD203B41FA5}">
                      <a16:colId xmlns:a16="http://schemas.microsoft.com/office/drawing/2014/main" val="2495611719"/>
                    </a:ext>
                  </a:extLst>
                </a:gridCol>
              </a:tblGrid>
              <a:tr h="0">
                <a:tc gridSpan="4">
                  <a:txBody>
                    <a:bodyPr/>
                    <a:lstStyle/>
                    <a:p>
                      <a:pPr algn="ctr"/>
                      <a:r>
                        <a:rPr lang="ru-RU" sz="1400" dirty="0">
                          <a:effectLst/>
                        </a:rPr>
                        <a:t>Концентрация глюкозы, </a:t>
                      </a:r>
                      <a:r>
                        <a:rPr lang="ru-RU" sz="1400" dirty="0" err="1">
                          <a:effectLst/>
                        </a:rPr>
                        <a:t>ммоль</a:t>
                      </a:r>
                      <a:r>
                        <a:rPr lang="ru-RU" sz="1400" dirty="0">
                          <a:effectLst/>
                        </a:rPr>
                        <a:t>/л</a:t>
                      </a:r>
                    </a:p>
                  </a:txBody>
                  <a:tcPr marL="53698" marR="53698" marT="46986" marB="46986" anchor="ctr"/>
                </a:tc>
                <a:tc hMerge="1">
                  <a:txBody>
                    <a:bodyPr/>
                    <a:lstStyle/>
                    <a:p>
                      <a:endParaRPr lang="ru-RU"/>
                    </a:p>
                  </a:txBody>
                  <a:tcPr/>
                </a:tc>
                <a:tc hMerge="1">
                  <a:txBody>
                    <a:bodyPr/>
                    <a:lstStyle/>
                    <a:p>
                      <a:endParaRPr lang="ru-RU"/>
                    </a:p>
                  </a:txBody>
                  <a:tcPr/>
                </a:tc>
                <a:tc hMerge="1">
                  <a:txBody>
                    <a:bodyPr/>
                    <a:lstStyle/>
                    <a:p>
                      <a:endParaRPr lang="ru-RU"/>
                    </a:p>
                  </a:txBody>
                  <a:tcPr/>
                </a:tc>
                <a:tc>
                  <a:txBody>
                    <a:bodyPr/>
                    <a:lstStyle/>
                    <a:p>
                      <a:endParaRPr lang="ru-RU" sz="1400"/>
                    </a:p>
                  </a:txBody>
                  <a:tcPr marL="64438" marR="64438" marT="32219" marB="32219"/>
                </a:tc>
                <a:extLst>
                  <a:ext uri="{0D108BD9-81ED-4DB2-BD59-A6C34878D82A}">
                    <a16:rowId xmlns:a16="http://schemas.microsoft.com/office/drawing/2014/main" val="330210649"/>
                  </a:ext>
                </a:extLst>
              </a:tr>
              <a:tr h="311034">
                <a:tc gridSpan="2">
                  <a:txBody>
                    <a:bodyPr/>
                    <a:lstStyle/>
                    <a:p>
                      <a:pPr algn="ctr"/>
                      <a:r>
                        <a:rPr lang="ru-RU" sz="1400" dirty="0">
                          <a:effectLst/>
                        </a:rPr>
                        <a:t>Цельная кровь</a:t>
                      </a:r>
                    </a:p>
                  </a:txBody>
                  <a:tcPr marL="53698" marR="53698" marT="46986" marB="46986" anchor="ctr"/>
                </a:tc>
                <a:tc hMerge="1">
                  <a:txBody>
                    <a:bodyPr/>
                    <a:lstStyle/>
                    <a:p>
                      <a:endParaRPr lang="ru-RU"/>
                    </a:p>
                  </a:txBody>
                  <a:tcPr/>
                </a:tc>
                <a:tc gridSpan="2">
                  <a:txBody>
                    <a:bodyPr/>
                    <a:lstStyle/>
                    <a:p>
                      <a:pPr algn="ctr"/>
                      <a:r>
                        <a:rPr lang="ru-RU" sz="1400">
                          <a:effectLst/>
                        </a:rPr>
                        <a:t>Плазма</a:t>
                      </a:r>
                    </a:p>
                  </a:txBody>
                  <a:tcPr marL="53698" marR="53698" marT="46986" marB="46986" anchor="ctr"/>
                </a:tc>
                <a:tc hMerge="1">
                  <a:txBody>
                    <a:bodyPr/>
                    <a:lstStyle/>
                    <a:p>
                      <a:endParaRPr lang="ru-RU"/>
                    </a:p>
                  </a:txBody>
                  <a:tcPr/>
                </a:tc>
                <a:tc>
                  <a:txBody>
                    <a:bodyPr/>
                    <a:lstStyle/>
                    <a:p>
                      <a:endParaRPr lang="ru-RU" sz="1400"/>
                    </a:p>
                  </a:txBody>
                  <a:tcPr marL="64438" marR="64438" marT="32219" marB="32219"/>
                </a:tc>
                <a:extLst>
                  <a:ext uri="{0D108BD9-81ED-4DB2-BD59-A6C34878D82A}">
                    <a16:rowId xmlns:a16="http://schemas.microsoft.com/office/drawing/2014/main" val="1134282299"/>
                  </a:ext>
                </a:extLst>
              </a:tr>
              <a:tr h="405218">
                <a:tc>
                  <a:txBody>
                    <a:bodyPr/>
                    <a:lstStyle/>
                    <a:p>
                      <a:pPr algn="ctr"/>
                      <a:r>
                        <a:rPr lang="ru-RU" sz="1400" dirty="0">
                          <a:effectLst/>
                        </a:rPr>
                        <a:t>венозная</a:t>
                      </a:r>
                    </a:p>
                  </a:txBody>
                  <a:tcPr marL="53698" marR="53698" marT="46986" marB="46986" anchor="ctr"/>
                </a:tc>
                <a:tc>
                  <a:txBody>
                    <a:bodyPr/>
                    <a:lstStyle/>
                    <a:p>
                      <a:pPr algn="ctr"/>
                      <a:r>
                        <a:rPr lang="ru-RU" sz="1400">
                          <a:effectLst/>
                        </a:rPr>
                        <a:t>капиллярная</a:t>
                      </a:r>
                    </a:p>
                  </a:txBody>
                  <a:tcPr marL="53698" marR="53698" marT="46986" marB="46986" anchor="ctr"/>
                </a:tc>
                <a:tc>
                  <a:txBody>
                    <a:bodyPr/>
                    <a:lstStyle/>
                    <a:p>
                      <a:pPr algn="ctr"/>
                      <a:r>
                        <a:rPr lang="ru-RU" sz="1400" dirty="0">
                          <a:effectLst/>
                        </a:rPr>
                        <a:t>венозная</a:t>
                      </a:r>
                    </a:p>
                  </a:txBody>
                  <a:tcPr marL="53698" marR="53698" marT="46986" marB="46986" anchor="ctr"/>
                </a:tc>
                <a:tc>
                  <a:txBody>
                    <a:bodyPr/>
                    <a:lstStyle/>
                    <a:p>
                      <a:pPr algn="ctr"/>
                      <a:r>
                        <a:rPr lang="ru-RU" sz="1400">
                          <a:effectLst/>
                        </a:rPr>
                        <a:t>капиллярная</a:t>
                      </a:r>
                    </a:p>
                  </a:txBody>
                  <a:tcPr marL="53698" marR="53698" marT="46986" marB="46986" anchor="ctr"/>
                </a:tc>
                <a:tc>
                  <a:txBody>
                    <a:bodyPr/>
                    <a:lstStyle/>
                    <a:p>
                      <a:endParaRPr lang="ru-RU" sz="1400"/>
                    </a:p>
                  </a:txBody>
                  <a:tcPr marL="64438" marR="64438" marT="32219" marB="32219"/>
                </a:tc>
                <a:extLst>
                  <a:ext uri="{0D108BD9-81ED-4DB2-BD59-A6C34878D82A}">
                    <a16:rowId xmlns:a16="http://schemas.microsoft.com/office/drawing/2014/main" val="3273165400"/>
                  </a:ext>
                </a:extLst>
              </a:tr>
              <a:tr h="311034">
                <a:tc gridSpan="5">
                  <a:txBody>
                    <a:bodyPr/>
                    <a:lstStyle/>
                    <a:p>
                      <a:pPr algn="l"/>
                      <a:r>
                        <a:rPr lang="ru-RU" sz="1600" dirty="0">
                          <a:effectLst/>
                        </a:rPr>
                        <a:t>Норма</a:t>
                      </a:r>
                    </a:p>
                  </a:txBody>
                  <a:tcPr marL="53698" marR="53698" marT="46986" marB="46986"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709449706"/>
                  </a:ext>
                </a:extLst>
              </a:tr>
              <a:tr h="311034">
                <a:tc>
                  <a:txBody>
                    <a:bodyPr/>
                    <a:lstStyle/>
                    <a:p>
                      <a:pPr algn="ctr"/>
                      <a:r>
                        <a:rPr lang="ru-RU" sz="1400" dirty="0">
                          <a:effectLst/>
                        </a:rPr>
                        <a:t>Натощак</a:t>
                      </a:r>
                    </a:p>
                  </a:txBody>
                  <a:tcPr marL="53698" marR="53698" marT="46986" marB="46986" anchor="ctr"/>
                </a:tc>
                <a:tc>
                  <a:txBody>
                    <a:bodyPr/>
                    <a:lstStyle/>
                    <a:p>
                      <a:pPr algn="ctr"/>
                      <a:r>
                        <a:rPr lang="ru-RU" sz="1400">
                          <a:effectLst/>
                        </a:rPr>
                        <a:t>3,3–5,5</a:t>
                      </a:r>
                    </a:p>
                  </a:txBody>
                  <a:tcPr marL="53698" marR="53698" marT="46986" marB="46986" anchor="ctr"/>
                </a:tc>
                <a:tc>
                  <a:txBody>
                    <a:bodyPr/>
                    <a:lstStyle/>
                    <a:p>
                      <a:pPr algn="ctr"/>
                      <a:r>
                        <a:rPr lang="ru-RU" sz="1400" dirty="0">
                          <a:effectLst/>
                        </a:rPr>
                        <a:t>3,3–5,5</a:t>
                      </a:r>
                    </a:p>
                  </a:txBody>
                  <a:tcPr marL="53698" marR="53698" marT="46986" marB="46986" anchor="ctr"/>
                </a:tc>
                <a:tc>
                  <a:txBody>
                    <a:bodyPr/>
                    <a:lstStyle/>
                    <a:p>
                      <a:pPr algn="ctr"/>
                      <a:r>
                        <a:rPr lang="ru-RU" sz="1400">
                          <a:effectLst/>
                        </a:rPr>
                        <a:t>4,0–6,1</a:t>
                      </a:r>
                    </a:p>
                  </a:txBody>
                  <a:tcPr marL="53698" marR="53698" marT="46986" marB="46986" anchor="ctr"/>
                </a:tc>
                <a:tc>
                  <a:txBody>
                    <a:bodyPr/>
                    <a:lstStyle/>
                    <a:p>
                      <a:pPr algn="ctr"/>
                      <a:r>
                        <a:rPr lang="ru-RU" sz="1400">
                          <a:effectLst/>
                        </a:rPr>
                        <a:t>4,0–6,1</a:t>
                      </a:r>
                    </a:p>
                  </a:txBody>
                  <a:tcPr marL="53698" marR="53698" marT="46986" marB="46986" anchor="ctr"/>
                </a:tc>
                <a:extLst>
                  <a:ext uri="{0D108BD9-81ED-4DB2-BD59-A6C34878D82A}">
                    <a16:rowId xmlns:a16="http://schemas.microsoft.com/office/drawing/2014/main" val="1723653794"/>
                  </a:ext>
                </a:extLst>
              </a:tr>
              <a:tr h="568212">
                <a:tc>
                  <a:txBody>
                    <a:bodyPr/>
                    <a:lstStyle/>
                    <a:p>
                      <a:pPr algn="ctr"/>
                      <a:r>
                        <a:rPr lang="ru-RU" sz="1400" dirty="0">
                          <a:effectLst/>
                        </a:rPr>
                        <a:t>Через 2 часа после ПГТТ</a:t>
                      </a:r>
                    </a:p>
                  </a:txBody>
                  <a:tcPr marL="53698" marR="53698" marT="46986" marB="46986" anchor="ctr"/>
                </a:tc>
                <a:tc>
                  <a:txBody>
                    <a:bodyPr/>
                    <a:lstStyle/>
                    <a:p>
                      <a:pPr algn="ctr"/>
                      <a:r>
                        <a:rPr lang="ru-RU" sz="1400">
                          <a:effectLst/>
                        </a:rPr>
                        <a:t>&lt;6,7</a:t>
                      </a:r>
                    </a:p>
                  </a:txBody>
                  <a:tcPr marL="53698" marR="53698" marT="46986" marB="46986" anchor="ctr"/>
                </a:tc>
                <a:tc>
                  <a:txBody>
                    <a:bodyPr/>
                    <a:lstStyle/>
                    <a:p>
                      <a:pPr algn="ctr"/>
                      <a:r>
                        <a:rPr lang="ru-RU" sz="1400">
                          <a:effectLst/>
                        </a:rPr>
                        <a:t>&lt;7,8</a:t>
                      </a:r>
                    </a:p>
                  </a:txBody>
                  <a:tcPr marL="53698" marR="53698" marT="46986" marB="46986" anchor="ctr"/>
                </a:tc>
                <a:tc>
                  <a:txBody>
                    <a:bodyPr/>
                    <a:lstStyle/>
                    <a:p>
                      <a:pPr algn="ctr"/>
                      <a:r>
                        <a:rPr lang="ru-RU" sz="1400" dirty="0">
                          <a:effectLst/>
                        </a:rPr>
                        <a:t>&lt;7,8</a:t>
                      </a:r>
                    </a:p>
                  </a:txBody>
                  <a:tcPr marL="53698" marR="53698" marT="46986" marB="46986" anchor="ctr"/>
                </a:tc>
                <a:tc>
                  <a:txBody>
                    <a:bodyPr/>
                    <a:lstStyle/>
                    <a:p>
                      <a:pPr algn="ctr"/>
                      <a:r>
                        <a:rPr lang="ru-RU" sz="1400">
                          <a:effectLst/>
                        </a:rPr>
                        <a:t>&lt;7,8</a:t>
                      </a:r>
                    </a:p>
                  </a:txBody>
                  <a:tcPr marL="53698" marR="53698" marT="46986" marB="46986" anchor="ctr"/>
                </a:tc>
                <a:extLst>
                  <a:ext uri="{0D108BD9-81ED-4DB2-BD59-A6C34878D82A}">
                    <a16:rowId xmlns:a16="http://schemas.microsoft.com/office/drawing/2014/main" val="4258326152"/>
                  </a:ext>
                </a:extLst>
              </a:tr>
              <a:tr h="311034">
                <a:tc gridSpan="5">
                  <a:txBody>
                    <a:bodyPr/>
                    <a:lstStyle/>
                    <a:p>
                      <a:pPr algn="l"/>
                      <a:r>
                        <a:rPr lang="ru-RU" sz="1600" dirty="0">
                          <a:effectLst/>
                        </a:rPr>
                        <a:t>Нарушенная толерантность к глюкозе</a:t>
                      </a:r>
                    </a:p>
                  </a:txBody>
                  <a:tcPr marL="53698" marR="53698" marT="46986" marB="46986"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148634160"/>
                  </a:ext>
                </a:extLst>
              </a:tr>
              <a:tr h="311034">
                <a:tc>
                  <a:txBody>
                    <a:bodyPr/>
                    <a:lstStyle/>
                    <a:p>
                      <a:pPr algn="ctr"/>
                      <a:r>
                        <a:rPr lang="ru-RU" sz="1400" dirty="0">
                          <a:effectLst/>
                        </a:rPr>
                        <a:t>Натощак</a:t>
                      </a:r>
                    </a:p>
                  </a:txBody>
                  <a:tcPr marL="53698" marR="53698" marT="46986" marB="46986" anchor="ctr"/>
                </a:tc>
                <a:tc>
                  <a:txBody>
                    <a:bodyPr/>
                    <a:lstStyle/>
                    <a:p>
                      <a:pPr algn="ctr"/>
                      <a:r>
                        <a:rPr lang="ru-RU" sz="1400">
                          <a:effectLst/>
                        </a:rPr>
                        <a:t>&lt;6,1</a:t>
                      </a:r>
                    </a:p>
                  </a:txBody>
                  <a:tcPr marL="53698" marR="53698" marT="46986" marB="46986" anchor="ctr"/>
                </a:tc>
                <a:tc>
                  <a:txBody>
                    <a:bodyPr/>
                    <a:lstStyle/>
                    <a:p>
                      <a:pPr algn="ctr"/>
                      <a:r>
                        <a:rPr lang="ru-RU" sz="1400">
                          <a:effectLst/>
                        </a:rPr>
                        <a:t>&lt;6,1</a:t>
                      </a:r>
                    </a:p>
                  </a:txBody>
                  <a:tcPr marL="53698" marR="53698" marT="46986" marB="46986" anchor="ctr"/>
                </a:tc>
                <a:tc>
                  <a:txBody>
                    <a:bodyPr/>
                    <a:lstStyle/>
                    <a:p>
                      <a:pPr algn="ctr"/>
                      <a:r>
                        <a:rPr lang="ru-RU" sz="1400" dirty="0">
                          <a:effectLst/>
                        </a:rPr>
                        <a:t>&lt;7,0</a:t>
                      </a:r>
                    </a:p>
                  </a:txBody>
                  <a:tcPr marL="53698" marR="53698" marT="46986" marB="46986" anchor="ctr"/>
                </a:tc>
                <a:tc>
                  <a:txBody>
                    <a:bodyPr/>
                    <a:lstStyle/>
                    <a:p>
                      <a:pPr algn="ctr"/>
                      <a:r>
                        <a:rPr lang="ru-RU" sz="1400">
                          <a:effectLst/>
                        </a:rPr>
                        <a:t>&lt;7,0</a:t>
                      </a:r>
                    </a:p>
                  </a:txBody>
                  <a:tcPr marL="53698" marR="53698" marT="46986" marB="46986" anchor="ctr"/>
                </a:tc>
                <a:extLst>
                  <a:ext uri="{0D108BD9-81ED-4DB2-BD59-A6C34878D82A}">
                    <a16:rowId xmlns:a16="http://schemas.microsoft.com/office/drawing/2014/main" val="3790942493"/>
                  </a:ext>
                </a:extLst>
              </a:tr>
              <a:tr h="568212">
                <a:tc>
                  <a:txBody>
                    <a:bodyPr/>
                    <a:lstStyle/>
                    <a:p>
                      <a:pPr algn="ctr"/>
                      <a:r>
                        <a:rPr lang="ru-RU" sz="1400" dirty="0">
                          <a:effectLst/>
                        </a:rPr>
                        <a:t>Через 2 часа после ПГТТ</a:t>
                      </a:r>
                    </a:p>
                  </a:txBody>
                  <a:tcPr marL="53698" marR="53698" marT="46986" marB="46986" anchor="ctr"/>
                </a:tc>
                <a:tc>
                  <a:txBody>
                    <a:bodyPr/>
                    <a:lstStyle/>
                    <a:p>
                      <a:pPr algn="ctr"/>
                      <a:r>
                        <a:rPr lang="ru-RU" sz="1400">
                          <a:effectLst/>
                        </a:rPr>
                        <a:t>&gt;6,7&lt;10,0</a:t>
                      </a:r>
                    </a:p>
                  </a:txBody>
                  <a:tcPr marL="53698" marR="53698" marT="46986" marB="46986" anchor="ctr"/>
                </a:tc>
                <a:tc>
                  <a:txBody>
                    <a:bodyPr/>
                    <a:lstStyle/>
                    <a:p>
                      <a:pPr algn="ctr"/>
                      <a:r>
                        <a:rPr lang="ru-RU" sz="1400">
                          <a:effectLst/>
                        </a:rPr>
                        <a:t>&gt;7,8&lt;11,1</a:t>
                      </a:r>
                    </a:p>
                  </a:txBody>
                  <a:tcPr marL="53698" marR="53698" marT="46986" marB="46986" anchor="ctr"/>
                </a:tc>
                <a:tc>
                  <a:txBody>
                    <a:bodyPr/>
                    <a:lstStyle/>
                    <a:p>
                      <a:pPr algn="ctr"/>
                      <a:r>
                        <a:rPr lang="ru-RU" sz="1400" dirty="0">
                          <a:effectLst/>
                        </a:rPr>
                        <a:t>&gt;7,8&lt;11,1</a:t>
                      </a:r>
                    </a:p>
                  </a:txBody>
                  <a:tcPr marL="53698" marR="53698" marT="46986" marB="46986" anchor="ctr"/>
                </a:tc>
                <a:tc>
                  <a:txBody>
                    <a:bodyPr/>
                    <a:lstStyle/>
                    <a:p>
                      <a:pPr algn="ctr"/>
                      <a:r>
                        <a:rPr lang="ru-RU" sz="1400">
                          <a:effectLst/>
                        </a:rPr>
                        <a:t>&gt;8,9&lt;12,2</a:t>
                      </a:r>
                    </a:p>
                  </a:txBody>
                  <a:tcPr marL="53698" marR="53698" marT="46986" marB="46986" anchor="ctr"/>
                </a:tc>
                <a:extLst>
                  <a:ext uri="{0D108BD9-81ED-4DB2-BD59-A6C34878D82A}">
                    <a16:rowId xmlns:a16="http://schemas.microsoft.com/office/drawing/2014/main" val="578284818"/>
                  </a:ext>
                </a:extLst>
              </a:tr>
              <a:tr h="311034">
                <a:tc gridSpan="5">
                  <a:txBody>
                    <a:bodyPr/>
                    <a:lstStyle/>
                    <a:p>
                      <a:pPr algn="l"/>
                      <a:r>
                        <a:rPr lang="ru-RU" sz="1600" dirty="0">
                          <a:effectLst/>
                        </a:rPr>
                        <a:t>СД</a:t>
                      </a:r>
                    </a:p>
                  </a:txBody>
                  <a:tcPr marL="53698" marR="53698" marT="46986" marB="46986"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427051418"/>
                  </a:ext>
                </a:extLst>
              </a:tr>
              <a:tr h="311034">
                <a:tc>
                  <a:txBody>
                    <a:bodyPr/>
                    <a:lstStyle/>
                    <a:p>
                      <a:pPr algn="ctr"/>
                      <a:r>
                        <a:rPr lang="ru-RU" sz="1400" dirty="0">
                          <a:effectLst/>
                        </a:rPr>
                        <a:t>Натощак</a:t>
                      </a:r>
                    </a:p>
                  </a:txBody>
                  <a:tcPr marL="53698" marR="53698" marT="46986" marB="46986" anchor="ctr"/>
                </a:tc>
                <a:tc>
                  <a:txBody>
                    <a:bodyPr/>
                    <a:lstStyle/>
                    <a:p>
                      <a:pPr algn="ctr"/>
                      <a:r>
                        <a:rPr lang="ru-RU" sz="1400">
                          <a:effectLst/>
                        </a:rPr>
                        <a:t>&gt;6,1</a:t>
                      </a:r>
                    </a:p>
                  </a:txBody>
                  <a:tcPr marL="53698" marR="53698" marT="46986" marB="46986" anchor="ctr"/>
                </a:tc>
                <a:tc>
                  <a:txBody>
                    <a:bodyPr/>
                    <a:lstStyle/>
                    <a:p>
                      <a:pPr algn="ctr"/>
                      <a:r>
                        <a:rPr lang="ru-RU" sz="1400">
                          <a:effectLst/>
                        </a:rPr>
                        <a:t>&gt;6,1</a:t>
                      </a:r>
                    </a:p>
                  </a:txBody>
                  <a:tcPr marL="53698" marR="53698" marT="46986" marB="46986" anchor="ctr"/>
                </a:tc>
                <a:tc>
                  <a:txBody>
                    <a:bodyPr/>
                    <a:lstStyle/>
                    <a:p>
                      <a:pPr algn="ctr"/>
                      <a:r>
                        <a:rPr lang="ru-RU" sz="1400" dirty="0">
                          <a:effectLst/>
                        </a:rPr>
                        <a:t>&gt;7,0</a:t>
                      </a:r>
                    </a:p>
                  </a:txBody>
                  <a:tcPr marL="53698" marR="53698" marT="46986" marB="46986" anchor="ctr"/>
                </a:tc>
                <a:tc>
                  <a:txBody>
                    <a:bodyPr/>
                    <a:lstStyle/>
                    <a:p>
                      <a:pPr algn="ctr"/>
                      <a:r>
                        <a:rPr lang="ru-RU" sz="1400" dirty="0">
                          <a:effectLst/>
                        </a:rPr>
                        <a:t>&gt;7,0</a:t>
                      </a:r>
                    </a:p>
                  </a:txBody>
                  <a:tcPr marL="53698" marR="53698" marT="46986" marB="46986" anchor="ctr"/>
                </a:tc>
                <a:extLst>
                  <a:ext uri="{0D108BD9-81ED-4DB2-BD59-A6C34878D82A}">
                    <a16:rowId xmlns:a16="http://schemas.microsoft.com/office/drawing/2014/main" val="1300644538"/>
                  </a:ext>
                </a:extLst>
              </a:tr>
              <a:tr h="568212">
                <a:tc>
                  <a:txBody>
                    <a:bodyPr/>
                    <a:lstStyle/>
                    <a:p>
                      <a:pPr algn="ctr"/>
                      <a:r>
                        <a:rPr lang="ru-RU" sz="1400" dirty="0">
                          <a:effectLst/>
                        </a:rPr>
                        <a:t>Через 2 часа после ПГТТ</a:t>
                      </a:r>
                    </a:p>
                  </a:txBody>
                  <a:tcPr marL="53698" marR="53698" marT="46986" marB="46986" anchor="ctr"/>
                </a:tc>
                <a:tc>
                  <a:txBody>
                    <a:bodyPr/>
                    <a:lstStyle/>
                    <a:p>
                      <a:pPr algn="ctr"/>
                      <a:r>
                        <a:rPr lang="ru-RU" sz="1400">
                          <a:effectLst/>
                        </a:rPr>
                        <a:t>&gt;10,0</a:t>
                      </a:r>
                    </a:p>
                  </a:txBody>
                  <a:tcPr marL="53698" marR="53698" marT="46986" marB="46986" anchor="ctr"/>
                </a:tc>
                <a:tc>
                  <a:txBody>
                    <a:bodyPr/>
                    <a:lstStyle/>
                    <a:p>
                      <a:pPr algn="ctr"/>
                      <a:r>
                        <a:rPr lang="ru-RU" sz="1400">
                          <a:effectLst/>
                        </a:rPr>
                        <a:t>&gt;11,1</a:t>
                      </a:r>
                    </a:p>
                  </a:txBody>
                  <a:tcPr marL="53698" marR="53698" marT="46986" marB="46986" anchor="ctr"/>
                </a:tc>
                <a:tc>
                  <a:txBody>
                    <a:bodyPr/>
                    <a:lstStyle/>
                    <a:p>
                      <a:pPr algn="ctr"/>
                      <a:r>
                        <a:rPr lang="ru-RU" sz="1400">
                          <a:effectLst/>
                        </a:rPr>
                        <a:t>&gt;11,1</a:t>
                      </a:r>
                    </a:p>
                  </a:txBody>
                  <a:tcPr marL="53698" marR="53698" marT="46986" marB="46986" anchor="ctr"/>
                </a:tc>
                <a:tc>
                  <a:txBody>
                    <a:bodyPr/>
                    <a:lstStyle/>
                    <a:p>
                      <a:pPr algn="ctr"/>
                      <a:r>
                        <a:rPr lang="ru-RU" sz="1400" dirty="0">
                          <a:effectLst/>
                        </a:rPr>
                        <a:t>&gt;12,2</a:t>
                      </a:r>
                    </a:p>
                  </a:txBody>
                  <a:tcPr marL="53698" marR="53698" marT="46986" marB="46986" anchor="ctr"/>
                </a:tc>
                <a:extLst>
                  <a:ext uri="{0D108BD9-81ED-4DB2-BD59-A6C34878D82A}">
                    <a16:rowId xmlns:a16="http://schemas.microsoft.com/office/drawing/2014/main" val="3765035769"/>
                  </a:ext>
                </a:extLst>
              </a:tr>
            </a:tbl>
          </a:graphicData>
        </a:graphic>
      </p:graphicFrame>
    </p:spTree>
    <p:extLst>
      <p:ext uri="{BB962C8B-B14F-4D97-AF65-F5344CB8AC3E}">
        <p14:creationId xmlns:p14="http://schemas.microsoft.com/office/powerpoint/2010/main" val="20269646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404949"/>
            <a:ext cx="10160000" cy="6165667"/>
          </a:xfrm>
        </p:spPr>
        <p:txBody>
          <a:bodyPr>
            <a:normAutofit/>
          </a:bodyPr>
          <a:lstStyle/>
          <a:p>
            <a:r>
              <a:rPr lang="ru-RU" sz="2400" b="1" dirty="0"/>
              <a:t>Сахар крови «с нагрузкой» </a:t>
            </a:r>
            <a:r>
              <a:rPr lang="ru-RU" sz="2400" b="1" dirty="0" smtClean="0"/>
              <a:t>глюкозой </a:t>
            </a:r>
          </a:p>
          <a:p>
            <a:r>
              <a:rPr lang="ru-RU" sz="2400" b="1" dirty="0" err="1" smtClean="0"/>
              <a:t>Гликированный</a:t>
            </a:r>
            <a:r>
              <a:rPr lang="ru-RU" sz="2400" b="1" dirty="0" smtClean="0"/>
              <a:t> гемоглобин </a:t>
            </a:r>
          </a:p>
          <a:p>
            <a:r>
              <a:rPr lang="ru-RU" sz="2400" b="1" dirty="0" err="1" smtClean="0"/>
              <a:t>Фруктозамин</a:t>
            </a:r>
            <a:r>
              <a:rPr lang="ru-RU" sz="2400" b="1" dirty="0" smtClean="0"/>
              <a:t> </a:t>
            </a:r>
          </a:p>
          <a:p>
            <a:r>
              <a:rPr lang="ru-RU" sz="2400" b="1" dirty="0" smtClean="0"/>
              <a:t>С-пептид</a:t>
            </a:r>
            <a:endParaRPr lang="en-US" sz="2400" b="1" dirty="0"/>
          </a:p>
          <a:p>
            <a:pPr marL="114300" indent="0">
              <a:buNone/>
            </a:pPr>
            <a:r>
              <a:rPr lang="ru-RU" sz="2400" b="1" dirty="0"/>
              <a:t>Почему уровень глюкозы в крови может быть повышен или понижен</a:t>
            </a:r>
            <a:r>
              <a:rPr lang="ru-RU" sz="2400" b="1" dirty="0" smtClean="0"/>
              <a:t>?</a:t>
            </a:r>
          </a:p>
          <a:p>
            <a:pPr marL="114300" indent="0">
              <a:buNone/>
            </a:pPr>
            <a:r>
              <a:rPr lang="ru-RU" dirty="0" smtClean="0"/>
              <a:t>Итак</a:t>
            </a:r>
            <a:r>
              <a:rPr lang="ru-RU" dirty="0"/>
              <a:t>, повышенная глюкоза в крови отмечается при наличии заболеваний эндокринной системы, поджелудочной железы, почек и печени, при инфаркте и инсульте, сахарном диабете. Почти те же причины, только с противоположным знаком, приводят к понижению глюкозы в крови. Сахар понижен при патологиях поджелудочной железы, некоторых эндокринных заболеваниях, передозировке инсулина, тяжелых болезнях печени, злокачественных опухолях, ферментопатии, вегетативных расстройствах, алкогольных и химических отравлениях, приеме стероидов и </a:t>
            </a:r>
            <a:r>
              <a:rPr lang="ru-RU" dirty="0" err="1"/>
              <a:t>амфетаминов</a:t>
            </a:r>
            <a:r>
              <a:rPr lang="ru-RU" dirty="0"/>
              <a:t>, лихорадке и сильной физической нагрузке. Гипогликемия может наблюдаться при продолжительном голодании, а также у недоношенных детей и у младенцев, родившихся от </a:t>
            </a:r>
            <a:r>
              <a:rPr lang="ru-RU" dirty="0" smtClean="0"/>
              <a:t>матерей </a:t>
            </a:r>
            <a:r>
              <a:rPr lang="ru-RU" dirty="0"/>
              <a:t>с диабетом</a:t>
            </a:r>
            <a:r>
              <a:rPr lang="ru-RU" dirty="0" smtClean="0"/>
              <a:t>. </a:t>
            </a:r>
            <a:endParaRPr lang="ru-RU" dirty="0"/>
          </a:p>
        </p:txBody>
      </p:sp>
    </p:spTree>
    <p:extLst>
      <p:ext uri="{BB962C8B-B14F-4D97-AF65-F5344CB8AC3E}">
        <p14:creationId xmlns:p14="http://schemas.microsoft.com/office/powerpoint/2010/main" val="11173222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Экспресс методы</a:t>
            </a:r>
            <a:endParaRPr lang="ru-RU" dirty="0"/>
          </a:p>
        </p:txBody>
      </p:sp>
      <p:sp>
        <p:nvSpPr>
          <p:cNvPr id="3" name="Объект 2"/>
          <p:cNvSpPr>
            <a:spLocks noGrp="1"/>
          </p:cNvSpPr>
          <p:nvPr>
            <p:ph idx="1"/>
          </p:nvPr>
        </p:nvSpPr>
        <p:spPr/>
        <p:txBody>
          <a:bodyPr/>
          <a:lstStyle/>
          <a:p>
            <a:r>
              <a:rPr lang="ru-RU" dirty="0"/>
              <a:t>Существуют также различные методы для определения уровня сахара в домашних условиях – например, специальные приборы – </a:t>
            </a:r>
            <a:r>
              <a:rPr lang="ru-RU" dirty="0" err="1"/>
              <a:t>глюкометры</a:t>
            </a:r>
            <a:r>
              <a:rPr lang="ru-RU" dirty="0"/>
              <a:t>, тест-полоски для определения уровня глюкозы в крови и моче. Они предназначены для самостоятельного контроля уровня сахара – больной может контролировать этот показатель и вести специальный дневник, который поможет доктору в выборе терапии или ее коррекции. Но заменить лабораторные анализы такие тесты не могут – их точность все же далека от идеала</a:t>
            </a:r>
            <a:r>
              <a:rPr lang="ru-RU" dirty="0" smtClean="0"/>
              <a:t>. </a:t>
            </a:r>
            <a:endParaRPr lang="ru-RU" dirty="0"/>
          </a:p>
        </p:txBody>
      </p:sp>
    </p:spTree>
    <p:extLst>
      <p:ext uri="{BB962C8B-B14F-4D97-AF65-F5344CB8AC3E}">
        <p14:creationId xmlns:p14="http://schemas.microsoft.com/office/powerpoint/2010/main" val="36813440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Холестерин</a:t>
            </a:r>
            <a:endParaRPr lang="ru-RU" dirty="0"/>
          </a:p>
        </p:txBody>
      </p:sp>
      <p:sp>
        <p:nvSpPr>
          <p:cNvPr id="3" name="Объект 2"/>
          <p:cNvSpPr>
            <a:spLocks noGrp="1"/>
          </p:cNvSpPr>
          <p:nvPr>
            <p:ph idx="1"/>
          </p:nvPr>
        </p:nvSpPr>
        <p:spPr/>
        <p:txBody>
          <a:bodyPr/>
          <a:lstStyle/>
          <a:p>
            <a:r>
              <a:rPr lang="ru-RU" dirty="0"/>
              <a:t>Холестерин - органическое соединение, природный полициклический липофильный спирт, содержащийся в клеточных мембранах всех живых организмов, за исключением растений, грибов и безъядерных (прокариоты</a:t>
            </a:r>
            <a:r>
              <a:rPr lang="ru-RU" dirty="0" smtClean="0"/>
              <a:t>).</a:t>
            </a:r>
          </a:p>
          <a:p>
            <a:endParaRPr lang="ru-RU" dirty="0"/>
          </a:p>
        </p:txBody>
      </p:sp>
    </p:spTree>
    <p:extLst>
      <p:ext uri="{BB962C8B-B14F-4D97-AF65-F5344CB8AC3E}">
        <p14:creationId xmlns:p14="http://schemas.microsoft.com/office/powerpoint/2010/main" val="400105602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Типы липопротеидов</a:t>
            </a:r>
            <a:endParaRPr lang="ru-RU" dirty="0"/>
          </a:p>
        </p:txBody>
      </p:sp>
      <p:sp>
        <p:nvSpPr>
          <p:cNvPr id="3" name="Объект 2"/>
          <p:cNvSpPr>
            <a:spLocks noGrp="1"/>
          </p:cNvSpPr>
          <p:nvPr>
            <p:ph idx="1"/>
          </p:nvPr>
        </p:nvSpPr>
        <p:spPr/>
        <p:txBody>
          <a:bodyPr>
            <a:normAutofit fontScale="92500" lnSpcReduction="20000"/>
          </a:bodyPr>
          <a:lstStyle/>
          <a:p>
            <a:pPr fontAlgn="base"/>
            <a:r>
              <a:rPr lang="ru-RU" dirty="0"/>
              <a:t>Липопротеиды высокой плотности (ЛПВП) (</a:t>
            </a:r>
            <a:r>
              <a:rPr lang="ru-RU" dirty="0" err="1"/>
              <a:t>high-density</a:t>
            </a:r>
            <a:r>
              <a:rPr lang="ru-RU" dirty="0"/>
              <a:t> </a:t>
            </a:r>
            <a:r>
              <a:rPr lang="ru-RU" dirty="0" err="1"/>
              <a:t>lipoproteins</a:t>
            </a:r>
            <a:r>
              <a:rPr lang="ru-RU" dirty="0"/>
              <a:t>), объем белка в таких липопротеинах довольно большой, а уровень холестерина значительно ниже. Они, как правило, называются «хорошим» холестерином, потому что извлекают его из стенок артерий и избавляются от него в печени. Чем выше концентрация ЛПВП по сравнению с концентрацией ЛПНП, тем лучше для человека, эти липопротеины являются своеобразной защитой организма от различных сердечных осложнений, например, инсульта, тахикардии, хронической артериальной недостаточности, ревмокардита, тромбоза глубоких вен;</a:t>
            </a:r>
          </a:p>
          <a:p>
            <a:r>
              <a:rPr lang="ru-RU" dirty="0"/>
              <a:t>Липопротеиды низкой плотности (ЛПНП) (</a:t>
            </a:r>
            <a:r>
              <a:rPr lang="ru-RU" dirty="0" err="1"/>
              <a:t>low-densitylipoproteins</a:t>
            </a:r>
            <a:r>
              <a:rPr lang="ru-RU" dirty="0"/>
              <a:t>) содержат более высокие концентрации холестерина по сравнению с белком, их называют «плохим» холестерином. Большой объем ЛПНП в крови увеличивает вероятность заболеваний аорты, инсульта, болезни кровеносных сосудов. Они также провоцируют формирование холестериновых бляшек вдоль внутренней стенки артерии. Когда число этих бляшек возрастает, избыточный объем сужает артерии и уменьшает кровоток. В результате разрыва такой бляшки образуются своеобразные кровяные свертки (тромбы), которые также ограничивают кровоток. Этот комок может повлечь за собой сердечный приступ или инфаркт миокарда (если он находится в одной из коронарных артерий);</a:t>
            </a:r>
          </a:p>
          <a:p>
            <a:endParaRPr lang="ru-RU" dirty="0"/>
          </a:p>
        </p:txBody>
      </p:sp>
    </p:spTree>
    <p:extLst>
      <p:ext uri="{BB962C8B-B14F-4D97-AF65-F5344CB8AC3E}">
        <p14:creationId xmlns:p14="http://schemas.microsoft.com/office/powerpoint/2010/main" val="28087878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продолжение</a:t>
            </a:r>
            <a:endParaRPr lang="ru-RU" dirty="0"/>
          </a:p>
        </p:txBody>
      </p:sp>
      <p:sp>
        <p:nvSpPr>
          <p:cNvPr id="3" name="Объект 2"/>
          <p:cNvSpPr>
            <a:spLocks noGrp="1"/>
          </p:cNvSpPr>
          <p:nvPr>
            <p:ph idx="1"/>
          </p:nvPr>
        </p:nvSpPr>
        <p:spPr/>
        <p:txBody>
          <a:bodyPr>
            <a:normAutofit/>
          </a:bodyPr>
          <a:lstStyle/>
          <a:p>
            <a:pPr fontAlgn="base"/>
            <a:r>
              <a:rPr lang="ru-RU" dirty="0"/>
              <a:t>Липопротеиды очень низкой плотности (ЛПОНП) содержат еще меньше белка, чем ЛПНП;</a:t>
            </a:r>
          </a:p>
          <a:p>
            <a:pPr fontAlgn="base"/>
            <a:r>
              <a:rPr lang="ru-RU" dirty="0"/>
              <a:t>Триглицериды — вид жиров, которые организм использует как источник энергии. Сочетание больших концентраций триглицеридов с низким уровнем ЛПВП также может являться причиной сердечного приступа или инсульта. При проверке уровней ЛПВП и ЛПНП, врачи часто оценивают уровень триглицеридов</a:t>
            </a:r>
            <a:r>
              <a:rPr lang="ru-RU" dirty="0" smtClean="0"/>
              <a:t>.</a:t>
            </a:r>
          </a:p>
          <a:p>
            <a:pPr fontAlgn="base"/>
            <a:endParaRPr lang="ru-RU" dirty="0"/>
          </a:p>
          <a:p>
            <a:endParaRPr lang="ru-RU" dirty="0"/>
          </a:p>
        </p:txBody>
      </p:sp>
    </p:spTree>
    <p:extLst>
      <p:ext uri="{BB962C8B-B14F-4D97-AF65-F5344CB8AC3E}">
        <p14:creationId xmlns:p14="http://schemas.microsoft.com/office/powerpoint/2010/main" val="110398238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54561777"/>
              </p:ext>
            </p:extLst>
          </p:nvPr>
        </p:nvGraphicFramePr>
        <p:xfrm>
          <a:off x="535578" y="156753"/>
          <a:ext cx="9731828" cy="5703186"/>
        </p:xfrm>
        <a:graphic>
          <a:graphicData uri="http://schemas.openxmlformats.org/drawingml/2006/table">
            <a:tbl>
              <a:tblPr>
                <a:tableStyleId>{3C2FFA5D-87B4-456A-9821-1D502468CF0F}</a:tableStyleId>
              </a:tblPr>
              <a:tblGrid>
                <a:gridCol w="2432957">
                  <a:extLst>
                    <a:ext uri="{9D8B030D-6E8A-4147-A177-3AD203B41FA5}">
                      <a16:colId xmlns:a16="http://schemas.microsoft.com/office/drawing/2014/main" val="513149457"/>
                    </a:ext>
                  </a:extLst>
                </a:gridCol>
                <a:gridCol w="2432957">
                  <a:extLst>
                    <a:ext uri="{9D8B030D-6E8A-4147-A177-3AD203B41FA5}">
                      <a16:colId xmlns:a16="http://schemas.microsoft.com/office/drawing/2014/main" val="3872723584"/>
                    </a:ext>
                  </a:extLst>
                </a:gridCol>
                <a:gridCol w="2432957">
                  <a:extLst>
                    <a:ext uri="{9D8B030D-6E8A-4147-A177-3AD203B41FA5}">
                      <a16:colId xmlns:a16="http://schemas.microsoft.com/office/drawing/2014/main" val="1766943239"/>
                    </a:ext>
                  </a:extLst>
                </a:gridCol>
                <a:gridCol w="2432957">
                  <a:extLst>
                    <a:ext uri="{9D8B030D-6E8A-4147-A177-3AD203B41FA5}">
                      <a16:colId xmlns:a16="http://schemas.microsoft.com/office/drawing/2014/main" val="3566408558"/>
                    </a:ext>
                  </a:extLst>
                </a:gridCol>
              </a:tblGrid>
              <a:tr h="950531">
                <a:tc>
                  <a:txBody>
                    <a:bodyPr/>
                    <a:lstStyle/>
                    <a:p>
                      <a:pPr fontAlgn="base"/>
                      <a:r>
                        <a:rPr lang="ru-RU" sz="2000" b="1" dirty="0" smtClean="0">
                          <a:effectLst/>
                        </a:rPr>
                        <a:t>Тип </a:t>
                      </a:r>
                      <a:r>
                        <a:rPr lang="ru-RU" sz="2000" b="1" dirty="0">
                          <a:effectLst/>
                        </a:rPr>
                        <a:t>липопротеида</a:t>
                      </a:r>
                    </a:p>
                  </a:txBody>
                  <a:tcPr marL="76200" marR="76200" marT="142875" marB="142875" anchor="ctr"/>
                </a:tc>
                <a:tc>
                  <a:txBody>
                    <a:bodyPr/>
                    <a:lstStyle/>
                    <a:p>
                      <a:pPr fontAlgn="base"/>
                      <a:r>
                        <a:rPr lang="ru-RU" sz="2000" b="1" dirty="0">
                          <a:effectLst/>
                        </a:rPr>
                        <a:t>Нормальный уровень, мг/</a:t>
                      </a:r>
                      <a:r>
                        <a:rPr lang="ru-RU" sz="2000" b="1" dirty="0" err="1">
                          <a:effectLst/>
                        </a:rPr>
                        <a:t>дл</a:t>
                      </a:r>
                      <a:endParaRPr lang="ru-RU" sz="2000" b="1" dirty="0">
                        <a:effectLst/>
                      </a:endParaRPr>
                    </a:p>
                  </a:txBody>
                  <a:tcPr marL="76200" marR="76200" marT="142875" marB="142875" anchor="ctr"/>
                </a:tc>
                <a:tc>
                  <a:txBody>
                    <a:bodyPr/>
                    <a:lstStyle/>
                    <a:p>
                      <a:pPr fontAlgn="base"/>
                      <a:r>
                        <a:rPr lang="ru-RU" sz="2000" b="1" dirty="0">
                          <a:effectLst/>
                        </a:rPr>
                        <a:t>Средний уровень, мг/</a:t>
                      </a:r>
                      <a:r>
                        <a:rPr lang="ru-RU" sz="2000" b="1" dirty="0" err="1">
                          <a:effectLst/>
                        </a:rPr>
                        <a:t>дл</a:t>
                      </a:r>
                      <a:endParaRPr lang="ru-RU" sz="2000" b="1" dirty="0">
                        <a:effectLst/>
                      </a:endParaRPr>
                    </a:p>
                  </a:txBody>
                  <a:tcPr marL="76200" marR="76200" marT="142875" marB="142875" anchor="ctr"/>
                </a:tc>
                <a:tc>
                  <a:txBody>
                    <a:bodyPr/>
                    <a:lstStyle/>
                    <a:p>
                      <a:pPr fontAlgn="base"/>
                      <a:r>
                        <a:rPr lang="ru-RU" sz="2000" b="1" dirty="0">
                          <a:effectLst/>
                        </a:rPr>
                        <a:t>Высокий уровень, мг/</a:t>
                      </a:r>
                      <a:r>
                        <a:rPr lang="ru-RU" sz="2000" b="1" dirty="0" err="1">
                          <a:effectLst/>
                        </a:rPr>
                        <a:t>дл</a:t>
                      </a:r>
                      <a:endParaRPr lang="ru-RU" sz="2000" b="1" dirty="0">
                        <a:effectLst/>
                      </a:endParaRPr>
                    </a:p>
                  </a:txBody>
                  <a:tcPr marL="76200" marR="76200" marT="142875" marB="142875" anchor="ctr"/>
                </a:tc>
                <a:extLst>
                  <a:ext uri="{0D108BD9-81ED-4DB2-BD59-A6C34878D82A}">
                    <a16:rowId xmlns:a16="http://schemas.microsoft.com/office/drawing/2014/main" val="662542779"/>
                  </a:ext>
                </a:extLst>
              </a:tr>
              <a:tr h="638028">
                <a:tc>
                  <a:txBody>
                    <a:bodyPr/>
                    <a:lstStyle/>
                    <a:p>
                      <a:pPr fontAlgn="base"/>
                      <a:r>
                        <a:rPr lang="ru-RU" b="1" dirty="0">
                          <a:effectLst/>
                        </a:rPr>
                        <a:t>ЛПНОП</a:t>
                      </a:r>
                    </a:p>
                  </a:txBody>
                  <a:tcPr marL="76200" marR="76200" marT="142875" marB="142875" anchor="ctr"/>
                </a:tc>
                <a:tc>
                  <a:txBody>
                    <a:bodyPr/>
                    <a:lstStyle/>
                    <a:p>
                      <a:pPr fontAlgn="base"/>
                      <a:r>
                        <a:rPr lang="ru-RU" dirty="0">
                          <a:effectLst/>
                        </a:rPr>
                        <a:t>5-40</a:t>
                      </a:r>
                    </a:p>
                  </a:txBody>
                  <a:tcPr marL="76200" marR="76200" marT="142875" marB="142875" anchor="ctr"/>
                </a:tc>
                <a:tc>
                  <a:txBody>
                    <a:bodyPr/>
                    <a:lstStyle/>
                    <a:p>
                      <a:pPr fontAlgn="base"/>
                      <a:r>
                        <a:rPr lang="ru-RU">
                          <a:effectLst/>
                        </a:rPr>
                        <a:t>—</a:t>
                      </a:r>
                    </a:p>
                  </a:txBody>
                  <a:tcPr marL="76200" marR="76200" marT="142875" marB="142875" anchor="ctr"/>
                </a:tc>
                <a:tc>
                  <a:txBody>
                    <a:bodyPr/>
                    <a:lstStyle/>
                    <a:p>
                      <a:pPr fontAlgn="base"/>
                      <a:r>
                        <a:rPr lang="ru-RU">
                          <a:effectLst/>
                        </a:rPr>
                        <a:t>выше 40</a:t>
                      </a:r>
                    </a:p>
                  </a:txBody>
                  <a:tcPr marL="76200" marR="76200" marT="142875" marB="142875" anchor="ctr"/>
                </a:tc>
                <a:extLst>
                  <a:ext uri="{0D108BD9-81ED-4DB2-BD59-A6C34878D82A}">
                    <a16:rowId xmlns:a16="http://schemas.microsoft.com/office/drawing/2014/main" val="4213084222"/>
                  </a:ext>
                </a:extLst>
              </a:tr>
              <a:tr h="1263034">
                <a:tc>
                  <a:txBody>
                    <a:bodyPr/>
                    <a:lstStyle/>
                    <a:p>
                      <a:pPr fontAlgn="base"/>
                      <a:r>
                        <a:rPr lang="ru-RU" b="1" dirty="0">
                          <a:effectLst/>
                        </a:rPr>
                        <a:t>ЛПНП</a:t>
                      </a:r>
                    </a:p>
                  </a:txBody>
                  <a:tcPr marL="76200" marR="76200" marT="142875" marB="142875" anchor="ctr"/>
                </a:tc>
                <a:tc>
                  <a:txBody>
                    <a:bodyPr/>
                    <a:lstStyle/>
                    <a:p>
                      <a:pPr fontAlgn="base"/>
                      <a:r>
                        <a:rPr lang="ru-RU" dirty="0">
                          <a:effectLst/>
                        </a:rPr>
                        <a:t>выше 100 100-129 (оптимальные значения)</a:t>
                      </a:r>
                    </a:p>
                  </a:txBody>
                  <a:tcPr marL="76200" marR="76200" marT="142875" marB="142875" anchor="ctr"/>
                </a:tc>
                <a:tc>
                  <a:txBody>
                    <a:bodyPr/>
                    <a:lstStyle/>
                    <a:p>
                      <a:pPr fontAlgn="base"/>
                      <a:r>
                        <a:rPr lang="ru-RU" dirty="0">
                          <a:effectLst/>
                        </a:rPr>
                        <a:t>130-159</a:t>
                      </a:r>
                    </a:p>
                  </a:txBody>
                  <a:tcPr marL="76200" marR="76200" marT="142875" marB="142875" anchor="ctr"/>
                </a:tc>
                <a:tc>
                  <a:txBody>
                    <a:bodyPr/>
                    <a:lstStyle/>
                    <a:p>
                      <a:pPr fontAlgn="base"/>
                      <a:r>
                        <a:rPr lang="ru-RU">
                          <a:effectLst/>
                        </a:rPr>
                        <a:t>выше 159</a:t>
                      </a:r>
                    </a:p>
                  </a:txBody>
                  <a:tcPr marL="76200" marR="76200" marT="142875" marB="142875" anchor="ctr"/>
                </a:tc>
                <a:extLst>
                  <a:ext uri="{0D108BD9-81ED-4DB2-BD59-A6C34878D82A}">
                    <a16:rowId xmlns:a16="http://schemas.microsoft.com/office/drawing/2014/main" val="2394177110"/>
                  </a:ext>
                </a:extLst>
              </a:tr>
              <a:tr h="1263034">
                <a:tc>
                  <a:txBody>
                    <a:bodyPr/>
                    <a:lstStyle/>
                    <a:p>
                      <a:pPr fontAlgn="base"/>
                      <a:r>
                        <a:rPr lang="ru-RU" b="1" dirty="0">
                          <a:effectLst/>
                        </a:rPr>
                        <a:t>ЛПВП</a:t>
                      </a:r>
                    </a:p>
                  </a:txBody>
                  <a:tcPr marL="76200" marR="76200" marT="142875" marB="142875" anchor="ctr"/>
                </a:tc>
                <a:tc>
                  <a:txBody>
                    <a:bodyPr/>
                    <a:lstStyle/>
                    <a:p>
                      <a:pPr fontAlgn="base"/>
                      <a:r>
                        <a:rPr lang="ru-RU">
                          <a:effectLst/>
                        </a:rPr>
                        <a:t>выше 60 (оптимальный уровень)</a:t>
                      </a:r>
                    </a:p>
                  </a:txBody>
                  <a:tcPr marL="76200" marR="76200" marT="142875" marB="142875" anchor="ctr"/>
                </a:tc>
                <a:tc>
                  <a:txBody>
                    <a:bodyPr/>
                    <a:lstStyle/>
                    <a:p>
                      <a:pPr fontAlgn="base"/>
                      <a:r>
                        <a:rPr lang="ru-RU" dirty="0">
                          <a:effectLst/>
                        </a:rPr>
                        <a:t>50-59 (нормальные уровни)</a:t>
                      </a:r>
                    </a:p>
                  </a:txBody>
                  <a:tcPr marL="76200" marR="76200" marT="142875" marB="142875" anchor="ctr"/>
                </a:tc>
                <a:tc>
                  <a:txBody>
                    <a:bodyPr/>
                    <a:lstStyle/>
                    <a:p>
                      <a:pPr fontAlgn="base"/>
                      <a:r>
                        <a:rPr lang="ru-RU" dirty="0">
                          <a:effectLst/>
                        </a:rPr>
                        <a:t>меньше 50 (низкий уровень ЛПВП)</a:t>
                      </a:r>
                    </a:p>
                  </a:txBody>
                  <a:tcPr marL="76200" marR="76200" marT="142875" marB="142875" anchor="ctr"/>
                </a:tc>
                <a:extLst>
                  <a:ext uri="{0D108BD9-81ED-4DB2-BD59-A6C34878D82A}">
                    <a16:rowId xmlns:a16="http://schemas.microsoft.com/office/drawing/2014/main" val="1839300281"/>
                  </a:ext>
                </a:extLst>
              </a:tr>
              <a:tr h="950531">
                <a:tc>
                  <a:txBody>
                    <a:bodyPr/>
                    <a:lstStyle/>
                    <a:p>
                      <a:pPr fontAlgn="base"/>
                      <a:r>
                        <a:rPr lang="ru-RU" b="1" dirty="0">
                          <a:effectLst/>
                        </a:rPr>
                        <a:t>Общий объем холестерина</a:t>
                      </a:r>
                    </a:p>
                  </a:txBody>
                  <a:tcPr marL="76200" marR="76200" marT="142875" marB="142875" anchor="ctr"/>
                </a:tc>
                <a:tc>
                  <a:txBody>
                    <a:bodyPr/>
                    <a:lstStyle/>
                    <a:p>
                      <a:pPr fontAlgn="base"/>
                      <a:r>
                        <a:rPr lang="ru-RU">
                          <a:effectLst/>
                        </a:rPr>
                        <a:t>меньше 200</a:t>
                      </a:r>
                    </a:p>
                  </a:txBody>
                  <a:tcPr marL="76200" marR="76200" marT="142875" marB="142875" anchor="ctr"/>
                </a:tc>
                <a:tc>
                  <a:txBody>
                    <a:bodyPr/>
                    <a:lstStyle/>
                    <a:p>
                      <a:pPr fontAlgn="base"/>
                      <a:r>
                        <a:rPr lang="ru-RU">
                          <a:effectLst/>
                        </a:rPr>
                        <a:t>201-249</a:t>
                      </a:r>
                    </a:p>
                  </a:txBody>
                  <a:tcPr marL="76200" marR="76200" marT="142875" marB="142875" anchor="ctr"/>
                </a:tc>
                <a:tc>
                  <a:txBody>
                    <a:bodyPr/>
                    <a:lstStyle/>
                    <a:p>
                      <a:pPr fontAlgn="base"/>
                      <a:r>
                        <a:rPr lang="ru-RU" dirty="0">
                          <a:effectLst/>
                        </a:rPr>
                        <a:t>выше 249</a:t>
                      </a:r>
                    </a:p>
                  </a:txBody>
                  <a:tcPr marL="76200" marR="76200" marT="142875" marB="142875" anchor="ctr"/>
                </a:tc>
                <a:extLst>
                  <a:ext uri="{0D108BD9-81ED-4DB2-BD59-A6C34878D82A}">
                    <a16:rowId xmlns:a16="http://schemas.microsoft.com/office/drawing/2014/main" val="1308760206"/>
                  </a:ext>
                </a:extLst>
              </a:tr>
              <a:tr h="638028">
                <a:tc>
                  <a:txBody>
                    <a:bodyPr/>
                    <a:lstStyle/>
                    <a:p>
                      <a:pPr fontAlgn="base"/>
                      <a:r>
                        <a:rPr lang="ru-RU" b="1" dirty="0">
                          <a:effectLst/>
                        </a:rPr>
                        <a:t>Триглицериды</a:t>
                      </a:r>
                    </a:p>
                  </a:txBody>
                  <a:tcPr marL="76200" marR="76200" marT="142875" marB="142875" anchor="ctr"/>
                </a:tc>
                <a:tc>
                  <a:txBody>
                    <a:bodyPr/>
                    <a:lstStyle/>
                    <a:p>
                      <a:pPr fontAlgn="base"/>
                      <a:r>
                        <a:rPr lang="ru-RU">
                          <a:effectLst/>
                        </a:rPr>
                        <a:t>меньше 150</a:t>
                      </a:r>
                    </a:p>
                  </a:txBody>
                  <a:tcPr marL="76200" marR="76200" marT="142875" marB="142875" anchor="ctr"/>
                </a:tc>
                <a:tc>
                  <a:txBody>
                    <a:bodyPr/>
                    <a:lstStyle/>
                    <a:p>
                      <a:pPr fontAlgn="base"/>
                      <a:r>
                        <a:rPr lang="ru-RU">
                          <a:effectLst/>
                        </a:rPr>
                        <a:t>150-199</a:t>
                      </a:r>
                    </a:p>
                  </a:txBody>
                  <a:tcPr marL="76200" marR="76200" marT="142875" marB="142875" anchor="ctr"/>
                </a:tc>
                <a:tc>
                  <a:txBody>
                    <a:bodyPr/>
                    <a:lstStyle/>
                    <a:p>
                      <a:pPr fontAlgn="base"/>
                      <a:r>
                        <a:rPr lang="ru-RU" dirty="0">
                          <a:effectLst/>
                        </a:rPr>
                        <a:t>выше 199</a:t>
                      </a:r>
                    </a:p>
                  </a:txBody>
                  <a:tcPr marL="76200" marR="76200" marT="142875" marB="142875" anchor="ctr"/>
                </a:tc>
                <a:extLst>
                  <a:ext uri="{0D108BD9-81ED-4DB2-BD59-A6C34878D82A}">
                    <a16:rowId xmlns:a16="http://schemas.microsoft.com/office/drawing/2014/main" val="3545920036"/>
                  </a:ext>
                </a:extLst>
              </a:tr>
            </a:tbl>
          </a:graphicData>
        </a:graphic>
      </p:graphicFrame>
    </p:spTree>
    <p:extLst>
      <p:ext uri="{BB962C8B-B14F-4D97-AF65-F5344CB8AC3E}">
        <p14:creationId xmlns:p14="http://schemas.microsoft.com/office/powerpoint/2010/main" val="10328990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Профилактика</a:t>
            </a:r>
            <a:br>
              <a:rPr lang="ru-RU" b="1" dirty="0"/>
            </a:br>
            <a:endParaRPr lang="ru-RU" dirty="0"/>
          </a:p>
        </p:txBody>
      </p:sp>
      <p:sp>
        <p:nvSpPr>
          <p:cNvPr id="3" name="Объект 2"/>
          <p:cNvSpPr>
            <a:spLocks noGrp="1"/>
          </p:cNvSpPr>
          <p:nvPr>
            <p:ph idx="1"/>
          </p:nvPr>
        </p:nvSpPr>
        <p:spPr>
          <a:xfrm>
            <a:off x="609600" y="1149531"/>
            <a:ext cx="10160000" cy="5251269"/>
          </a:xfrm>
        </p:spPr>
        <p:txBody>
          <a:bodyPr>
            <a:normAutofit fontScale="85000" lnSpcReduction="20000"/>
          </a:bodyPr>
          <a:lstStyle/>
          <a:p>
            <a:pPr fontAlgn="base"/>
            <a:r>
              <a:rPr lang="ru-RU" dirty="0"/>
              <a:t>Курение противопоказано. Кроме того, своевременный отказ от курения повысит концентрацию ЛПВП примерно на 10%;</a:t>
            </a:r>
          </a:p>
          <a:p>
            <a:pPr fontAlgn="base"/>
            <a:r>
              <a:rPr lang="ru-RU" dirty="0"/>
              <a:t>Постоянные физические нагрузки могут незначительно повышать концентрацию ЛПВП. Аэробика, йога и плавание 3-4 раза в неделю по 30 минут станут хорошей мерой профилактики;</a:t>
            </a:r>
          </a:p>
          <a:p>
            <a:pPr fontAlgn="base"/>
            <a:r>
              <a:rPr lang="ru-RU" dirty="0"/>
              <a:t>Ожирение всегда связано с низким содержанием липопротеидов высокой плотности и высокой концентрацией триглицеридов. Существует обратная взаимосвязь между уровнем ЛПВП и индексом массы тела. Сброс лишних килограммов, как правило, повышает концентрацию этих липопротеинов. За каждые 3 сброшенных килограмма уровень ЛПВП растет приблизительно на 1 мг/</a:t>
            </a:r>
            <a:r>
              <a:rPr lang="ru-RU" dirty="0" err="1"/>
              <a:t>дл</a:t>
            </a:r>
            <a:r>
              <a:rPr lang="ru-RU" dirty="0"/>
              <a:t>;</a:t>
            </a:r>
          </a:p>
          <a:p>
            <a:pPr fontAlgn="base"/>
            <a:r>
              <a:rPr lang="ru-RU" dirty="0"/>
              <a:t>Соблюдение диеты и правильного режима питания. Уровни ЛПВП и ЛПНП падают, если потреблять меньшее количество жиров;</a:t>
            </a:r>
          </a:p>
          <a:p>
            <a:pPr fontAlgn="base"/>
            <a:r>
              <a:rPr lang="ru-RU" dirty="0"/>
              <a:t>Включение насыщенных жиров в диету увеличивает уровни ЛПВП, но уровни липопротеидов низкой плотности также вырастут. В этом случае их стоит заменить на мононенасыщенные и полиненасыщенные жиры;</a:t>
            </a:r>
          </a:p>
          <a:p>
            <a:pPr fontAlgn="base"/>
            <a:r>
              <a:rPr lang="ru-RU" dirty="0"/>
              <a:t>Полезно снизить потребление простых углеводов, если триглицериды повышены (часто у пациентов с лишним весом и метаболическим синдромом);</a:t>
            </a:r>
          </a:p>
          <a:p>
            <a:pPr fontAlgn="base"/>
            <a:r>
              <a:rPr lang="ru-RU" dirty="0"/>
              <a:t>Общее потребление жиров важно понизить до 25-30% от общего количества калорий;</a:t>
            </a:r>
          </a:p>
          <a:p>
            <a:pPr fontAlgn="base"/>
            <a:r>
              <a:rPr lang="ru-RU" dirty="0"/>
              <a:t>Потребление насыщенных жиров понизьте до 7% (ежедневный рацион);</a:t>
            </a:r>
          </a:p>
          <a:p>
            <a:pPr fontAlgn="base"/>
            <a:r>
              <a:rPr lang="ru-RU" dirty="0"/>
              <a:t>Потребление </a:t>
            </a:r>
            <a:r>
              <a:rPr lang="ru-RU" dirty="0" err="1"/>
              <a:t>трансжиров</a:t>
            </a:r>
            <a:r>
              <a:rPr lang="ru-RU" dirty="0"/>
              <a:t> необходимо снизить до 1%.</a:t>
            </a:r>
          </a:p>
          <a:p>
            <a:endParaRPr lang="ru-RU" dirty="0"/>
          </a:p>
        </p:txBody>
      </p:sp>
    </p:spTree>
    <p:extLst>
      <p:ext uri="{BB962C8B-B14F-4D97-AF65-F5344CB8AC3E}">
        <p14:creationId xmlns:p14="http://schemas.microsoft.com/office/powerpoint/2010/main" val="26579000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87383"/>
            <a:ext cx="10160000" cy="6113417"/>
          </a:xfrm>
        </p:spPr>
        <p:txBody>
          <a:bodyPr/>
          <a:lstStyle/>
          <a:p>
            <a:pPr fontAlgn="base"/>
            <a:r>
              <a:rPr lang="ru-RU" dirty="0"/>
              <a:t>Для корректировки уровней липопротеинов высокой плотности в диету стоит включить:</a:t>
            </a:r>
          </a:p>
          <a:p>
            <a:pPr fontAlgn="base"/>
            <a:r>
              <a:rPr lang="ru-RU" dirty="0"/>
              <a:t>Оливковое масло (а также соевое, кокосовое, рапсовое);</a:t>
            </a:r>
          </a:p>
          <a:p>
            <a:pPr fontAlgn="base"/>
            <a:r>
              <a:rPr lang="ru-RU" dirty="0"/>
              <a:t>Орехи (миндаль, кешью, арахис, грецкие, пекан);</a:t>
            </a:r>
          </a:p>
          <a:p>
            <a:pPr fontAlgn="base"/>
            <a:r>
              <a:rPr lang="ru-RU" dirty="0"/>
              <a:t>Рыба (например, лосось), рыбий жир, омары и кальмары.</a:t>
            </a:r>
          </a:p>
          <a:p>
            <a:pPr fontAlgn="base"/>
            <a:r>
              <a:rPr lang="ru-RU" dirty="0"/>
              <a:t>Все эти продукты являются источниками омега-3.</a:t>
            </a:r>
          </a:p>
          <a:p>
            <a:pPr fontAlgn="base"/>
            <a:r>
              <a:rPr lang="ru-RU" dirty="0"/>
              <a:t>Важно: в рацион стоит добавить простые углеводы (зерновые картофель, белый хлеб).</a:t>
            </a:r>
          </a:p>
          <a:p>
            <a:pPr fontAlgn="base"/>
            <a:r>
              <a:rPr lang="ru-RU" dirty="0"/>
              <a:t>Также в диету можно включить:</a:t>
            </a:r>
          </a:p>
          <a:p>
            <a:pPr fontAlgn="base"/>
            <a:r>
              <a:rPr lang="ru-RU" dirty="0"/>
              <a:t>Овсянка;</a:t>
            </a:r>
          </a:p>
          <a:p>
            <a:pPr fontAlgn="base"/>
            <a:r>
              <a:rPr lang="ru-RU" dirty="0"/>
              <a:t>Овсяные отруби;</a:t>
            </a:r>
          </a:p>
          <a:p>
            <a:pPr fontAlgn="base"/>
            <a:r>
              <a:rPr lang="ru-RU" dirty="0" err="1"/>
              <a:t>Цельнозерновые</a:t>
            </a:r>
            <a:r>
              <a:rPr lang="ru-RU" dirty="0"/>
              <a:t> продукты.</a:t>
            </a:r>
          </a:p>
          <a:p>
            <a:endParaRPr lang="ru-RU" dirty="0"/>
          </a:p>
        </p:txBody>
      </p:sp>
    </p:spTree>
    <p:extLst>
      <p:ext uri="{BB962C8B-B14F-4D97-AF65-F5344CB8AC3E}">
        <p14:creationId xmlns:p14="http://schemas.microsoft.com/office/powerpoint/2010/main" val="929307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Вторичная профилактика</a:t>
            </a:r>
            <a:endParaRPr lang="ru-RU" dirty="0"/>
          </a:p>
        </p:txBody>
      </p:sp>
      <p:sp>
        <p:nvSpPr>
          <p:cNvPr id="3" name="Объект 2"/>
          <p:cNvSpPr>
            <a:spLocks noGrp="1"/>
          </p:cNvSpPr>
          <p:nvPr>
            <p:ph idx="1"/>
          </p:nvPr>
        </p:nvSpPr>
        <p:spPr/>
        <p:txBody>
          <a:bodyPr/>
          <a:lstStyle/>
          <a:p>
            <a:r>
              <a:rPr lang="ru-RU" sz="2400" b="1" dirty="0"/>
              <a:t>Вторичная профилактика</a:t>
            </a:r>
            <a:r>
              <a:rPr lang="ru-RU" b="1" i="1" dirty="0"/>
              <a:t> </a:t>
            </a:r>
            <a:r>
              <a:rPr lang="ru-RU" dirty="0"/>
              <a:t>– это комплекс социально-экономических, </a:t>
            </a:r>
            <a:r>
              <a:rPr lang="ru-RU" dirty="0" err="1"/>
              <a:t>гигиено</a:t>
            </a:r>
            <a:r>
              <a:rPr lang="ru-RU" dirty="0"/>
              <a:t>-эпидемиологических, организационно-технических, психологических и лечебно-оздоровительных мероприятий по устранению выраженных факторов риска, которые при определенных условиях (снижение иммунного статуса, перенапряжение, адаптационный срыв) могут привести к возникновению, обострению или рецидиву заболевания. Наиболее эффективным методом вторичной профилактики является диспансеризация как комплексный метод раннего выявления заболеваний, динамического наблюдения, направленного лечения, рационального последовательного оздоровления, гигиенического обучения; повышение уровня медицинской информированности и приобретения навыков доврачебной помощи; прекращение или ограничение воздействия факторов риска</a:t>
            </a:r>
          </a:p>
        </p:txBody>
      </p:sp>
    </p:spTree>
    <p:extLst>
      <p:ext uri="{BB962C8B-B14F-4D97-AF65-F5344CB8AC3E}">
        <p14:creationId xmlns:p14="http://schemas.microsoft.com/office/powerpoint/2010/main" val="267393120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2331" y="1018903"/>
            <a:ext cx="9340829" cy="1200329"/>
          </a:xfrm>
          <a:prstGeom prst="rect">
            <a:avLst/>
          </a:prstGeom>
          <a:noFill/>
          <a:scene3d>
            <a:camera prst="orthographicFront"/>
            <a:lightRig rig="threePt" dir="t"/>
          </a:scene3d>
          <a:sp3d>
            <a:bevelT/>
          </a:sp3d>
        </p:spPr>
        <p:txBody>
          <a:bodyPr wrap="square" lIns="91440" tIns="45720" rIns="91440" bIns="45720">
            <a:spAutoFit/>
          </a:bodyPr>
          <a:lstStyle/>
          <a:p>
            <a:pPr algn="ctr"/>
            <a:r>
              <a:rPr lang="ru-RU" sz="7200" dirty="0" smtClean="0">
                <a:ln w="0"/>
                <a:effectLst>
                  <a:outerShdw blurRad="38100" dist="19050" dir="2700000" algn="tl" rotWithShape="0">
                    <a:schemeClr val="dk1">
                      <a:alpha val="40000"/>
                    </a:schemeClr>
                  </a:outerShdw>
                </a:effectLst>
              </a:rPr>
              <a:t>Спасибо за внимание</a:t>
            </a:r>
            <a:r>
              <a:rPr lang="ru-RU" sz="72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a:t>
            </a:r>
            <a:endParaRPr lang="ru-RU" sz="72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468761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Третичная профилактика</a:t>
            </a:r>
            <a:endParaRPr lang="ru-RU" dirty="0"/>
          </a:p>
        </p:txBody>
      </p:sp>
      <p:sp>
        <p:nvSpPr>
          <p:cNvPr id="3" name="Объект 2"/>
          <p:cNvSpPr>
            <a:spLocks noGrp="1"/>
          </p:cNvSpPr>
          <p:nvPr>
            <p:ph idx="1"/>
          </p:nvPr>
        </p:nvSpPr>
        <p:spPr/>
        <p:txBody>
          <a:bodyPr/>
          <a:lstStyle/>
          <a:p>
            <a:r>
              <a:rPr lang="ru-RU" sz="2400" b="1" dirty="0"/>
              <a:t>Третичная профилактика</a:t>
            </a:r>
            <a:r>
              <a:rPr lang="ru-RU" dirty="0"/>
              <a:t> имеет целью социальную (формирование уверенности в собственной социальной пригодности), трудовую (возможность восстановления трудовых навыков), психологическую (восстановление поведенческой активности личности) и медицинскую (восстановление функций органов и систем) реабилитацию. Важнейшей составной частью всех профилактических мероприятий является формирование у населения медико-социальной активности и установок на здоровый образ жизни. Это достигается развитием сети центров восстановительной медицины и реабилитации, санаторно-курортных учреждений, профилакториев, дневных стационаров при специализированных клиниках и поликлиниках.</a:t>
            </a:r>
          </a:p>
        </p:txBody>
      </p:sp>
    </p:spTree>
    <p:extLst>
      <p:ext uri="{BB962C8B-B14F-4D97-AF65-F5344CB8AC3E}">
        <p14:creationId xmlns:p14="http://schemas.microsoft.com/office/powerpoint/2010/main" val="13588639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2">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Тема2</Template>
  <TotalTime>455</TotalTime>
  <Words>5068</Words>
  <Application>Microsoft Office PowerPoint</Application>
  <PresentationFormat>Широкоэкранный</PresentationFormat>
  <Paragraphs>395</Paragraphs>
  <Slides>80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80</vt:i4>
      </vt:variant>
    </vt:vector>
  </HeadingPairs>
  <TitlesOfParts>
    <vt:vector size="84" baseType="lpstr">
      <vt:lpstr>Arial</vt:lpstr>
      <vt:lpstr>Calibri</vt:lpstr>
      <vt:lpstr>Cambria</vt:lpstr>
      <vt:lpstr>Тема2</vt:lpstr>
      <vt:lpstr>Основы медицинской профилактики</vt:lpstr>
      <vt:lpstr>Понятие о медицинской активности и здоровом образе жизни </vt:lpstr>
      <vt:lpstr>Факторы риска</vt:lpstr>
      <vt:lpstr>Воздействие факторов риска</vt:lpstr>
      <vt:lpstr>Шкалы риска</vt:lpstr>
      <vt:lpstr>В зависимости от состояния здоровья, наличия факторов риска заболевания или выраженной патологии у человека рассматривают 3 вида профилактики  </vt:lpstr>
      <vt:lpstr>Первичная профилактика</vt:lpstr>
      <vt:lpstr>Вторичная профилактика</vt:lpstr>
      <vt:lpstr>Третичная профилактика</vt:lpstr>
      <vt:lpstr>Артериальная гипертензия</vt:lpstr>
      <vt:lpstr>Артериальная гипертензия</vt:lpstr>
      <vt:lpstr>Презентация PowerPoint</vt:lpstr>
      <vt:lpstr>Классификация симптоматических артериальных гипертензий </vt:lpstr>
      <vt:lpstr>Снижение  риска развития артериальной гипертензии</vt:lpstr>
      <vt:lpstr>Курение как медико-социальная проблема</vt:lpstr>
      <vt:lpstr>Табачные изделия</vt:lpstr>
      <vt:lpstr>Основные факты</vt:lpstr>
      <vt:lpstr>Основные факторы</vt:lpstr>
      <vt:lpstr>Воздействие предупреждающих рисунков </vt:lpstr>
      <vt:lpstr>Запрет рекламы способствует уменьшению потребления </vt:lpstr>
      <vt:lpstr>Налоги препятствуют употреблению табака </vt:lpstr>
      <vt:lpstr>Деятельность ВОЗ </vt:lpstr>
      <vt:lpstr>Презентация PowerPoint</vt:lpstr>
      <vt:lpstr>Федеральное законодательство</vt:lpstr>
      <vt:lpstr>Алиментарно-зависимые заболевания и их профилактика </vt:lpstr>
      <vt:lpstr>алиментарно-зависимые заболевания </vt:lpstr>
      <vt:lpstr>Презентация PowerPoint</vt:lpstr>
      <vt:lpstr>Факторы</vt:lpstr>
      <vt:lpstr>Питание и профилактика сахарного диабета II типа</vt:lpstr>
      <vt:lpstr>Питание и профилактика сердечно-сосудистых заболеваний</vt:lpstr>
      <vt:lpstr>Презентация PowerPoint</vt:lpstr>
      <vt:lpstr>Питание и профилактика онкологических заболеваний</vt:lpstr>
      <vt:lpstr>Питание и профилактика остеопороза</vt:lpstr>
      <vt:lpstr>Питание и профилактика кариеса</vt:lpstr>
      <vt:lpstr>Презентация PowerPoint</vt:lpstr>
      <vt:lpstr>Алкоголь и Здоровье</vt:lpstr>
      <vt:lpstr>Алкоголизм</vt:lpstr>
      <vt:lpstr>Метаболизм этанола и развитие зависимости </vt:lpstr>
      <vt:lpstr>Последствия употребления алкоголя </vt:lpstr>
      <vt:lpstr>Симптомы и стадии алкоголизма </vt:lpstr>
      <vt:lpstr>Презентация PowerPoint</vt:lpstr>
      <vt:lpstr>Профилактика алкоголизма складывается из двух стратегий:</vt:lpstr>
      <vt:lpstr>Факторы риска:</vt:lpstr>
      <vt:lpstr>Факторы защиты:</vt:lpstr>
      <vt:lpstr>Презентация PowerPoint</vt:lpstr>
      <vt:lpstr>Диспансеризация</vt:lpstr>
      <vt:lpstr>Диспансеризация</vt:lpstr>
      <vt:lpstr>Основные особенности порядка диспансеризации:</vt:lpstr>
      <vt:lpstr>Основные особенности порядка диспансеризации:</vt:lpstr>
      <vt:lpstr>Продолжение</vt:lpstr>
      <vt:lpstr>Цели диспансеризации:</vt:lpstr>
      <vt:lpstr>Диспансеризация проводится в два этапа.</vt:lpstr>
      <vt:lpstr>Сколько времени занимает прохождение диспансеризации?</vt:lpstr>
      <vt:lpstr>Приказы</vt:lpstr>
      <vt:lpstr>Заполнение анкет и другой отчетной документации</vt:lpstr>
      <vt:lpstr>Презентация PowerPoint</vt:lpstr>
      <vt:lpstr>Антропометрия </vt:lpstr>
      <vt:lpstr>Антропометрия </vt:lpstr>
      <vt:lpstr>Презентация PowerPoint</vt:lpstr>
      <vt:lpstr>Артериальное давление</vt:lpstr>
      <vt:lpstr>Что такое артериальное давление?</vt:lpstr>
      <vt:lpstr>Нормы артериального давления по классификации ВОЗ</vt:lpstr>
      <vt:lpstr>Кому и как необходимо следить за уровнем артериального давления?</vt:lpstr>
      <vt:lpstr>Методы измерения артериального давления </vt:lpstr>
      <vt:lpstr>Презентация PowerPoint</vt:lpstr>
      <vt:lpstr>Презентация PowerPoint</vt:lpstr>
      <vt:lpstr>Общие правила измерения артериального давления </vt:lpstr>
      <vt:lpstr>Уровень глюкозы и холестерина в крови</vt:lpstr>
      <vt:lpstr>Глюкоза </vt:lpstr>
      <vt:lpstr>Глюкоза в крови человека </vt:lpstr>
      <vt:lpstr>Анализ крови на глюкозу (сахар): норма показателей </vt:lpstr>
      <vt:lpstr>Презентация PowerPoint</vt:lpstr>
      <vt:lpstr>Экспресс методы</vt:lpstr>
      <vt:lpstr>Холестерин</vt:lpstr>
      <vt:lpstr>Типы липопротеидов</vt:lpstr>
      <vt:lpstr>продолжение</vt:lpstr>
      <vt:lpstr>Презентация PowerPoint</vt:lpstr>
      <vt:lpstr>Профилактика </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медицинской профилактики</dc:title>
  <dc:creator>Windows User</dc:creator>
  <cp:lastModifiedBy>Windows User</cp:lastModifiedBy>
  <cp:revision>23</cp:revision>
  <dcterms:created xsi:type="dcterms:W3CDTF">2018-10-12T08:03:55Z</dcterms:created>
  <dcterms:modified xsi:type="dcterms:W3CDTF">2019-02-21T06:57:05Z</dcterms:modified>
</cp:coreProperties>
</file>