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sldIdLst>
    <p:sldId id="257" r:id="rId2"/>
    <p:sldId id="258" r:id="rId3"/>
    <p:sldId id="259" r:id="rId4"/>
    <p:sldId id="260" r:id="rId5"/>
    <p:sldId id="261" r:id="rId6"/>
    <p:sldId id="272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67" r:id="rId15"/>
    <p:sldId id="271" r:id="rId16"/>
    <p:sldId id="270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6" autoAdjust="0"/>
    <p:restoredTop sz="93243" autoAdjust="0"/>
  </p:normalViewPr>
  <p:slideViewPr>
    <p:cSldViewPr>
      <p:cViewPr varScale="1">
        <p:scale>
          <a:sx n="109" d="100"/>
          <a:sy n="109" d="100"/>
        </p:scale>
        <p:origin x="-1714" y="-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F078BE-FD54-4100-9FFE-77A35CED34EF}" type="datetimeFigureOut">
              <a:rPr lang="ru-RU" smtClean="0"/>
              <a:t>09.03.2019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736897-E49E-4A9C-A023-65D24D23AA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9600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736897-E49E-4A9C-A023-65D24D23AA8F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03237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736897-E49E-4A9C-A023-65D24D23AA8F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9537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19B84-A5C4-4C5A-9FFD-E73BD846869E}" type="datetimeFigureOut">
              <a:rPr lang="ru-RU" smtClean="0"/>
              <a:t>09.03.2019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A74E434-49DA-4027-B90B-095383B113B3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19B84-A5C4-4C5A-9FFD-E73BD846869E}" type="datetimeFigureOut">
              <a:rPr lang="ru-RU" smtClean="0"/>
              <a:t>09.03.2019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4E434-49DA-4027-B90B-095383B113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19B84-A5C4-4C5A-9FFD-E73BD846869E}" type="datetimeFigureOut">
              <a:rPr lang="ru-RU" smtClean="0"/>
              <a:t>09.03.2019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4E434-49DA-4027-B90B-095383B113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19B84-A5C4-4C5A-9FFD-E73BD846869E}" type="datetimeFigureOut">
              <a:rPr lang="ru-RU" smtClean="0"/>
              <a:t>09.03.2019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4E434-49DA-4027-B90B-095383B113B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19B84-A5C4-4C5A-9FFD-E73BD846869E}" type="datetimeFigureOut">
              <a:rPr lang="ru-RU" smtClean="0"/>
              <a:t>09.03.2019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A74E434-49DA-4027-B90B-095383B113B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19B84-A5C4-4C5A-9FFD-E73BD846869E}" type="datetimeFigureOut">
              <a:rPr lang="ru-RU" smtClean="0"/>
              <a:t>09.03.2019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4E434-49DA-4027-B90B-095383B113B3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19B84-A5C4-4C5A-9FFD-E73BD846869E}" type="datetimeFigureOut">
              <a:rPr lang="ru-RU" smtClean="0"/>
              <a:t>09.03.2019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4E434-49DA-4027-B90B-095383B113B3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19B84-A5C4-4C5A-9FFD-E73BD846869E}" type="datetimeFigureOut">
              <a:rPr lang="ru-RU" smtClean="0"/>
              <a:t>09.03.2019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4E434-49DA-4027-B90B-095383B113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19B84-A5C4-4C5A-9FFD-E73BD846869E}" type="datetimeFigureOut">
              <a:rPr lang="ru-RU" smtClean="0"/>
              <a:t>09.03.2019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4E434-49DA-4027-B90B-095383B113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19B84-A5C4-4C5A-9FFD-E73BD846869E}" type="datetimeFigureOut">
              <a:rPr lang="ru-RU" smtClean="0"/>
              <a:t>09.03.2019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4E434-49DA-4027-B90B-095383B113B3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19B84-A5C4-4C5A-9FFD-E73BD846869E}" type="datetimeFigureOut">
              <a:rPr lang="ru-RU" smtClean="0"/>
              <a:t>09.03.2019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A74E434-49DA-4027-B90B-095383B113B3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2919B84-A5C4-4C5A-9FFD-E73BD846869E}" type="datetimeFigureOut">
              <a:rPr lang="ru-RU" smtClean="0"/>
              <a:t>09.03.2019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A74E434-49DA-4027-B90B-095383B113B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1.wav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20292D6756E6FEECD41BF2AFDF43B59AE0F372EED6B6ADCD5266943A11F497C83FA53EC5D78D3BCA33Z6I" TargetMode="External"/><Relationship Id="rId2" Type="http://schemas.openxmlformats.org/officeDocument/2006/relationships/hyperlink" Target="consultantplus://offline/ref=20292D6756E6FEECD41BF2AFDF43B59AE0F273EFDCB4ADCD5266943A11F497C83FA53EC5D78D3BCA33Z6I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consultantplus://offline/ref=20292D6756E6FEECD41BF2AFDF43B59AE0FA78ECDAB1ADCD5266943A11F497C83FA53EC5D78D3BCA33Z8I" TargetMode="External"/><Relationship Id="rId4" Type="http://schemas.openxmlformats.org/officeDocument/2006/relationships/hyperlink" Target="consultantplus://offline/ref=20292D6756E6FEECD41BF2AFDF43B59AE0F070E0DCB7ADCD5266943A11F497C83FA53EC5D78D3BCA33Z6I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4139" y="1268760"/>
            <a:ext cx="7809575" cy="1692771"/>
          </a:xfrm>
          <a:prstGeom prst="rect">
            <a:avLst/>
          </a:prstGeom>
          <a:noFill/>
        </p:spPr>
        <p:txBody>
          <a:bodyPr wrap="none" lIns="91440" tIns="45720" rIns="91440" bIns="45720" anchor="ctr">
            <a:spAutoFit/>
          </a:bodyPr>
          <a:lstStyle/>
          <a:p>
            <a:pPr algn="ctr"/>
            <a:r>
              <a:rPr lang="ru-RU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</a:t>
            </a:r>
            <a:r>
              <a:rPr lang="ru-RU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рганизационно-правовые вопросы </a:t>
            </a:r>
            <a:br>
              <a:rPr lang="ru-RU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деятельности отделения и кабинета</a:t>
            </a:r>
            <a:br>
              <a:rPr lang="ru-RU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медицинской профилактики. </a:t>
            </a:r>
            <a:endParaRPr lang="ru-RU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7584" y="2996952"/>
            <a:ext cx="764922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anose="020B0603020102020204" pitchFamily="34" charset="0"/>
              </a:rPr>
              <a:t>Положение  </a:t>
            </a:r>
            <a:br>
              <a:rPr lang="ru-RU" sz="32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anose="020B0603020102020204" pitchFamily="34" charset="0"/>
              </a:rPr>
            </a:b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anose="020B0603020102020204" pitchFamily="34" charset="0"/>
              </a:rPr>
              <a:t>об отделении (кабинете) медицинской профилактики медицинской организации</a:t>
            </a:r>
            <a:endParaRPr lang="ru-RU" sz="32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Medium" panose="020B06030201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5229200"/>
            <a:ext cx="1134182" cy="121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65" y="16735"/>
            <a:ext cx="1393719" cy="13240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16735"/>
            <a:ext cx="864096" cy="104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465" y="169135"/>
            <a:ext cx="1393719" cy="13240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64" y="-6676"/>
            <a:ext cx="1393719" cy="13240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0484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8496944" cy="1872208"/>
          </a:xfrm>
          <a:prstGeom prst="rect">
            <a:avLst/>
          </a:prstGeom>
          <a:gradFill flip="none" rotWithShape="1">
            <a:gsLst>
              <a:gs pos="0">
                <a:schemeClr val="accent4">
                  <a:tint val="50000"/>
                  <a:satMod val="300000"/>
                </a:schemeClr>
              </a:gs>
              <a:gs pos="35000">
                <a:schemeClr val="accent4">
                  <a:tint val="37000"/>
                  <a:satMod val="300000"/>
                </a:schemeClr>
              </a:gs>
              <a:gs pos="100000">
                <a:schemeClr val="accent4">
                  <a:tint val="15000"/>
                  <a:satMod val="350000"/>
                </a:schemeClr>
              </a:gs>
            </a:gsLst>
            <a:lin ang="2700000" scaled="1"/>
            <a:tileRect/>
          </a:gra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pic>
      <p:sp>
        <p:nvSpPr>
          <p:cNvPr id="2" name="Прямоугольник 1"/>
          <p:cNvSpPr/>
          <p:nvPr/>
        </p:nvSpPr>
        <p:spPr>
          <a:xfrm>
            <a:off x="179512" y="2241351"/>
            <a:ext cx="8712968" cy="440120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400" dirty="0"/>
              <a:t>Во исполнение приказа Минздрава России от 23.09.2003 N 455 "О совершенствовании деятельности органов и учреждений здравоохранения по профилактике заболеваний в Российской Федерации" в целях унификации подхода к заполнению учетной и отчетной документации центра, отделения (кабинета) медицинской профилактики приказываю:</a:t>
            </a:r>
            <a:endParaRPr lang="ru-RU" dirty="0"/>
          </a:p>
          <a:p>
            <a:r>
              <a:rPr lang="ru-RU" sz="1600" dirty="0"/>
              <a:t>1. Утвердить:</a:t>
            </a:r>
          </a:p>
          <a:p>
            <a:r>
              <a:rPr lang="ru-RU" sz="1600" dirty="0"/>
              <a:t>1.1. Инструкцию по заполнению отчетной формы N 70 "Сведения о деятельности Центров медицинской профилактики" (приложение N 1).</a:t>
            </a:r>
          </a:p>
          <a:p>
            <a:r>
              <a:rPr lang="ru-RU" sz="1600" dirty="0"/>
              <a:t>1.2. Инструкцию по заполнению учетной формы N 038/у-02 "Журнал учета работы ЛПУ по медицинской профилактике" (приложение N 2).</a:t>
            </a:r>
          </a:p>
          <a:p>
            <a:r>
              <a:rPr lang="ru-RU" sz="1600" dirty="0"/>
              <a:t>2. Инструкции по заполнению отчетной формы N 70 "Сведения о деятельности Центров медицинской профилактики" и по заполнению учетной формы N 038/у-02 "Журнал учета работы ЛПУ по медицинской профилактике" ввести в действие с 01.01.2004.</a:t>
            </a:r>
          </a:p>
          <a:p>
            <a:r>
              <a:rPr lang="ru-RU" sz="1600" dirty="0"/>
              <a:t>3. Контроль за исполнением настоящего приказа возложить на заместителя Министра </a:t>
            </a:r>
            <a:r>
              <a:rPr lang="ru-RU" sz="1600" dirty="0" err="1"/>
              <a:t>Р.А.Хальфина</a:t>
            </a:r>
            <a:r>
              <a:rPr lang="ru-RU" sz="1600" dirty="0"/>
              <a:t>.</a:t>
            </a:r>
          </a:p>
          <a:p>
            <a:pPr algn="r"/>
            <a:r>
              <a:rPr lang="ru-RU" sz="1400" dirty="0" smtClean="0"/>
              <a:t>Министр</a:t>
            </a:r>
            <a:endParaRPr lang="ru-RU" sz="1400" dirty="0"/>
          </a:p>
          <a:p>
            <a:pPr algn="r"/>
            <a:r>
              <a:rPr lang="ru-RU" sz="1400" dirty="0"/>
              <a:t>Ю.Л.ШЕВЧЕНКО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019466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640960" cy="230832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/>
            <a:r>
              <a:rPr lang="ru-RU" sz="1400" dirty="0" smtClean="0"/>
              <a:t>Приложение </a:t>
            </a:r>
            <a:r>
              <a:rPr lang="ru-RU" sz="1400" dirty="0"/>
              <a:t>N 2</a:t>
            </a:r>
          </a:p>
          <a:p>
            <a:pPr algn="r"/>
            <a:r>
              <a:rPr lang="ru-RU" sz="1400" dirty="0"/>
              <a:t>к приказу Минздрава России</a:t>
            </a:r>
          </a:p>
          <a:p>
            <a:pPr algn="r"/>
            <a:r>
              <a:rPr lang="ru-RU" sz="1400" dirty="0"/>
              <a:t>от 31.12.2003 г. N 650</a:t>
            </a:r>
          </a:p>
          <a:p>
            <a:endParaRPr lang="ru-RU" dirty="0"/>
          </a:p>
          <a:p>
            <a:pPr algn="ctr"/>
            <a:r>
              <a:rPr lang="ru-RU" sz="2400" dirty="0"/>
              <a:t>ИНСТРУКЦИЯ</a:t>
            </a:r>
          </a:p>
          <a:p>
            <a:pPr algn="ctr"/>
            <a:r>
              <a:rPr lang="ru-RU" sz="2000" dirty="0"/>
              <a:t>ПО ЗАПОЛНЕНИЮ УЧЕТНОЙ ФОРМЫ N 038/У-02</a:t>
            </a:r>
          </a:p>
          <a:p>
            <a:pPr algn="ctr"/>
            <a:r>
              <a:rPr lang="ru-RU" sz="2000" dirty="0"/>
              <a:t>"ЖУРНАЛ УЧЕТА РАБОТЫ ЛПУ ПО МЕДИЦИНСКОЙ ПРОФИЛАКТИКЕ"</a:t>
            </a:r>
          </a:p>
          <a:p>
            <a:pPr algn="ctr"/>
            <a:r>
              <a:rPr lang="ru-RU" sz="2000" dirty="0"/>
              <a:t>(УТВЕРЖДЕНА ПРИКАЗОМ МИНЗДРАВА ОТ 23.09.2003 N 455)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3212976"/>
            <a:ext cx="8640960" cy="2677656"/>
          </a:xfrm>
          <a:prstGeom prst="rect">
            <a:avLst/>
          </a:prstGeom>
          <a:gradFill flip="none" rotWithShape="1">
            <a:gsLst>
              <a:gs pos="0">
                <a:schemeClr val="accent6">
                  <a:tint val="50000"/>
                  <a:satMod val="300000"/>
                </a:schemeClr>
              </a:gs>
              <a:gs pos="35000">
                <a:schemeClr val="accent6">
                  <a:tint val="37000"/>
                  <a:satMod val="300000"/>
                </a:schemeClr>
              </a:gs>
              <a:gs pos="100000">
                <a:schemeClr val="accent6">
                  <a:tint val="15000"/>
                  <a:satMod val="350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"Журнал учета работы ЛПУ по медицинской </a:t>
            </a:r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профилактике»</a:t>
            </a:r>
          </a:p>
          <a:p>
            <a:pPr algn="ctr"/>
            <a:r>
              <a:rPr lang="ru-RU" sz="2400" dirty="0" smtClean="0"/>
              <a:t>(</a:t>
            </a:r>
            <a:r>
              <a:rPr lang="ru-RU" sz="2400" dirty="0"/>
              <a:t>далее журнал</a:t>
            </a:r>
            <a:r>
              <a:rPr lang="ru-RU" sz="2400" b="1" dirty="0">
                <a:solidFill>
                  <a:srgbClr val="C00000"/>
                </a:solidFill>
              </a:rPr>
              <a:t>) заполняется сотрудниками </a:t>
            </a:r>
            <a:r>
              <a:rPr lang="ru-RU" sz="2400" b="1" dirty="0" smtClean="0">
                <a:solidFill>
                  <a:srgbClr val="C00000"/>
                </a:solidFill>
              </a:rPr>
              <a:t>отделения</a:t>
            </a:r>
            <a:br>
              <a:rPr lang="ru-RU" sz="2400" b="1" dirty="0" smtClean="0">
                <a:solidFill>
                  <a:srgbClr val="C00000"/>
                </a:solidFill>
              </a:rPr>
            </a:br>
            <a:endParaRPr lang="ru-RU" sz="2400" b="1" dirty="0" smtClean="0">
              <a:solidFill>
                <a:srgbClr val="C00000"/>
              </a:solidFill>
            </a:endParaRPr>
          </a:p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 </a:t>
            </a:r>
            <a:r>
              <a:rPr lang="ru-RU" sz="2400" b="1" dirty="0">
                <a:solidFill>
                  <a:srgbClr val="C00000"/>
                </a:solidFill>
              </a:rPr>
              <a:t>(кабинета) медицинской профилактики ЛПУ по мере </a:t>
            </a:r>
            <a:endParaRPr lang="ru-RU" sz="2400" b="1" dirty="0" smtClean="0">
              <a:solidFill>
                <a:srgbClr val="C00000"/>
              </a:solidFill>
            </a:endParaRPr>
          </a:p>
          <a:p>
            <a:pPr algn="ctr"/>
            <a:endParaRPr lang="ru-RU" sz="2400" b="1" dirty="0">
              <a:solidFill>
                <a:srgbClr val="C00000"/>
              </a:solidFill>
            </a:endParaRPr>
          </a:p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проведения </a:t>
            </a:r>
            <a:r>
              <a:rPr lang="ru-RU" sz="2400" b="1" dirty="0">
                <a:solidFill>
                  <a:srgbClr val="C00000"/>
                </a:solidFill>
              </a:rPr>
              <a:t>мероприятий.</a:t>
            </a:r>
          </a:p>
        </p:txBody>
      </p:sp>
    </p:spTree>
    <p:extLst>
      <p:ext uri="{BB962C8B-B14F-4D97-AF65-F5344CB8AC3E}">
        <p14:creationId xmlns:p14="http://schemas.microsoft.com/office/powerpoint/2010/main" val="2336611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8640"/>
            <a:ext cx="9036496" cy="324036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7546837"/>
              </p:ext>
            </p:extLst>
          </p:nvPr>
        </p:nvGraphicFramePr>
        <p:xfrm>
          <a:off x="179511" y="836710"/>
          <a:ext cx="8712970" cy="390924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951837"/>
                <a:gridCol w="878619"/>
                <a:gridCol w="951837"/>
                <a:gridCol w="732183"/>
                <a:gridCol w="439309"/>
                <a:gridCol w="878619"/>
                <a:gridCol w="878619"/>
                <a:gridCol w="878619"/>
                <a:gridCol w="1025055"/>
                <a:gridCol w="1098273"/>
              </a:tblGrid>
              <a:tr h="48254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  N   </a:t>
                      </a:r>
                      <a:endParaRPr lang="ru-RU" sz="12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строки</a:t>
                      </a:r>
                      <a:endParaRPr lang="ru-RU" sz="1200" b="1" dirty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   Дата   </a:t>
                      </a:r>
                      <a:endParaRPr lang="ru-RU" sz="12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проведения</a:t>
                      </a:r>
                      <a:endParaRPr lang="ru-RU" sz="1200" b="1" dirty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    Форма работы    </a:t>
                      </a:r>
                      <a:endParaRPr lang="ru-RU" sz="1400" b="1" dirty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Тема</a:t>
                      </a:r>
                      <a:endParaRPr lang="ru-RU" sz="1400" b="1" dirty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  Место   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проведения</a:t>
                      </a:r>
                      <a:endParaRPr lang="ru-RU" sz="1400" b="1" dirty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  Число   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слушателей</a:t>
                      </a:r>
                      <a:endParaRPr lang="ru-RU" sz="1400" b="1" dirty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Число лиц,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обученных 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здоровому 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  образу  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  жизни,  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 в школах 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 здоровья </a:t>
                      </a:r>
                      <a:endParaRPr lang="ru-RU" sz="1400" b="1" dirty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Число </a:t>
                      </a:r>
                      <a:r>
                        <a:rPr lang="ru-RU" sz="1050" dirty="0" err="1">
                          <a:effectLst/>
                        </a:rPr>
                        <a:t>медиц</a:t>
                      </a:r>
                      <a:r>
                        <a:rPr lang="ru-RU" sz="1050" dirty="0">
                          <a:effectLst/>
                        </a:rPr>
                        <a:t>.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работников, 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 обученных  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методам мед.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профилактики</a:t>
                      </a:r>
                      <a:endParaRPr lang="ru-RU" sz="1400" b="1" dirty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Ответственный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 исполнитель </a:t>
                      </a:r>
                      <a:endParaRPr lang="ru-RU" sz="1400" b="1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</a:tr>
              <a:tr h="162983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 Массовые  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мероприятия</a:t>
                      </a:r>
                      <a:endParaRPr lang="ru-RU" sz="1400" b="1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 Школы  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здоровья</a:t>
                      </a:r>
                      <a:endParaRPr lang="ru-RU" sz="1400" b="1" dirty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989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</a:tr>
              <a:tr h="5989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</a:tr>
              <a:tr h="5989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996953"/>
            <a:ext cx="8712968" cy="720079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802366"/>
            <a:ext cx="8712968" cy="1282817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pic>
      <p:sp>
        <p:nvSpPr>
          <p:cNvPr id="3" name="Прямоугольник 2"/>
          <p:cNvSpPr/>
          <p:nvPr/>
        </p:nvSpPr>
        <p:spPr>
          <a:xfrm>
            <a:off x="179512" y="5229200"/>
            <a:ext cx="8712968" cy="116955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400" dirty="0">
                <a:latin typeface="Constantia" panose="02030602050306030303" pitchFamily="18" charset="0"/>
              </a:rPr>
              <a:t>При учете массовых мероприятий в графе 4 "форма работы - школы здоровья" ставится прочерк, в графе 5 "тема" указывается тема мероприятия, в графе 6 указывается место его проведения, в графе 7 указывается число слушателей или присутствующих на данном мероприятии, в графе 8 "число лиц, обученных здоровому образу жизни" и в графе 9 "число медицинских работников, обученных методам мед. профилактики" ставится прочерк.</a:t>
            </a:r>
          </a:p>
        </p:txBody>
      </p:sp>
    </p:spTree>
    <p:extLst>
      <p:ext uri="{BB962C8B-B14F-4D97-AF65-F5344CB8AC3E}">
        <p14:creationId xmlns:p14="http://schemas.microsoft.com/office/powerpoint/2010/main" val="2669302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8640"/>
            <a:ext cx="9036496" cy="324036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8268702"/>
              </p:ext>
            </p:extLst>
          </p:nvPr>
        </p:nvGraphicFramePr>
        <p:xfrm>
          <a:off x="179511" y="836710"/>
          <a:ext cx="8712970" cy="390924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951837"/>
                <a:gridCol w="878619"/>
                <a:gridCol w="951837"/>
                <a:gridCol w="732183"/>
                <a:gridCol w="439309"/>
                <a:gridCol w="878619"/>
                <a:gridCol w="878619"/>
                <a:gridCol w="878619"/>
                <a:gridCol w="1025055"/>
                <a:gridCol w="1098273"/>
              </a:tblGrid>
              <a:tr h="48254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  N   </a:t>
                      </a:r>
                      <a:endParaRPr lang="ru-RU" sz="12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строки</a:t>
                      </a:r>
                      <a:endParaRPr lang="ru-RU" sz="1200" b="1" dirty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   Дата   </a:t>
                      </a:r>
                      <a:endParaRPr lang="ru-RU" sz="12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проведения</a:t>
                      </a:r>
                      <a:endParaRPr lang="ru-RU" sz="1200" b="1" dirty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    Форма работы    </a:t>
                      </a:r>
                      <a:endParaRPr lang="ru-RU" sz="1400" b="1" dirty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Тема</a:t>
                      </a:r>
                      <a:endParaRPr lang="ru-RU" sz="1400" b="1" dirty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  Место   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проведения</a:t>
                      </a:r>
                      <a:endParaRPr lang="ru-RU" sz="1400" b="1" dirty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  Число   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слушателей</a:t>
                      </a:r>
                      <a:endParaRPr lang="ru-RU" sz="1400" b="1" dirty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Число лиц,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обученных 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здоровому 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  образу  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  жизни,  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 в школах 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 здоровья </a:t>
                      </a:r>
                      <a:endParaRPr lang="ru-RU" sz="1400" b="1" dirty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Число </a:t>
                      </a:r>
                      <a:r>
                        <a:rPr lang="ru-RU" sz="1050" dirty="0" err="1">
                          <a:effectLst/>
                        </a:rPr>
                        <a:t>медиц</a:t>
                      </a:r>
                      <a:r>
                        <a:rPr lang="ru-RU" sz="1050" dirty="0">
                          <a:effectLst/>
                        </a:rPr>
                        <a:t>.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работников, 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 обученных  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методам мед.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профилактики</a:t>
                      </a:r>
                      <a:endParaRPr lang="ru-RU" sz="1400" b="1" dirty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Ответственный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 исполнитель </a:t>
                      </a:r>
                      <a:endParaRPr lang="ru-RU" sz="1400" b="1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</a:tr>
              <a:tr h="162983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 Массовые  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мероприятия</a:t>
                      </a:r>
                      <a:endParaRPr lang="ru-RU" sz="1400" b="1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 Школы  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здоровья</a:t>
                      </a:r>
                      <a:endParaRPr lang="ru-RU" sz="1400" b="1" dirty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989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</a:tr>
              <a:tr h="5989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</a:tr>
              <a:tr h="5989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79512" y="3105835"/>
            <a:ext cx="8712968" cy="369332"/>
          </a:xfrm>
          <a:prstGeom prst="rect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  <a:latin typeface="Constantia" panose="02030602050306030303" pitchFamily="18" charset="0"/>
              </a:rPr>
              <a:t>При проведении школ здоровья учитывается каждое занятие отдельно.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3645024"/>
            <a:ext cx="8712968" cy="230832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графе 4 (школы здоровья) указывается название школы, организованной в данном ЛПУ в соответствии с Отраслевым стандартом "Сложные и комплексные медицинские услуги. Состав", в графе 5 указывается тема очередного занятия школы, в графе 6 указывается место проведения школы, в графе 7 (число слушателей) ставится прочерк, в графе 8 (число лиц, обученных здоровому образу жизни) указывается число присутствующих на занятии. В графе 3 (массовые мероприятия) при учете занятий школ здоровья ставится прочерк.</a:t>
            </a:r>
          </a:p>
        </p:txBody>
      </p:sp>
    </p:spTree>
    <p:extLst>
      <p:ext uri="{BB962C8B-B14F-4D97-AF65-F5344CB8AC3E}">
        <p14:creationId xmlns:p14="http://schemas.microsoft.com/office/powerpoint/2010/main" val="4256254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60648"/>
            <a:ext cx="8352928" cy="147732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dirty="0"/>
              <a:t>При учете занятий </a:t>
            </a:r>
            <a:r>
              <a:rPr lang="ru-RU" b="1" dirty="0">
                <a:solidFill>
                  <a:srgbClr val="FFFF00"/>
                </a:solidFill>
              </a:rPr>
              <a:t>с медицинскими работниками ЛПУ</a:t>
            </a:r>
            <a:r>
              <a:rPr lang="ru-RU" dirty="0"/>
              <a:t>, охваченными курсовыми учебными мероприятиями, организованными и проведенными специалистами отделения (кабинета) медицинской профилактики совместно с центром медицинской профилактики (подразделением медицинской профилактики) либо самостоятельно, учитывается каждое занятие отдельно.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3419020"/>
              </p:ext>
            </p:extLst>
          </p:nvPr>
        </p:nvGraphicFramePr>
        <p:xfrm>
          <a:off x="323529" y="1844825"/>
          <a:ext cx="8496943" cy="18204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28237"/>
                <a:gridCol w="856835"/>
                <a:gridCol w="928237"/>
                <a:gridCol w="714028"/>
                <a:gridCol w="428417"/>
                <a:gridCol w="856835"/>
                <a:gridCol w="856835"/>
                <a:gridCol w="856835"/>
                <a:gridCol w="999641"/>
                <a:gridCol w="1071043"/>
              </a:tblGrid>
              <a:tr h="682671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  N   </a:t>
                      </a:r>
                      <a:endParaRPr lang="ru-RU" sz="1600" b="1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строки</a:t>
                      </a:r>
                      <a:endParaRPr lang="ru-RU" sz="1600" b="1" dirty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   Дата   </a:t>
                      </a:r>
                      <a:endParaRPr lang="ru-RU" sz="1600" b="1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проведения</a:t>
                      </a:r>
                      <a:endParaRPr lang="ru-RU" sz="1600" b="1" dirty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    Форма работы    </a:t>
                      </a:r>
                      <a:endParaRPr lang="ru-RU" sz="1600" b="1" dirty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Тема</a:t>
                      </a:r>
                      <a:endParaRPr lang="ru-RU" sz="1600" b="1" dirty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  Место   </a:t>
                      </a:r>
                      <a:endParaRPr lang="ru-RU" sz="1600" b="1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проведения</a:t>
                      </a:r>
                      <a:endParaRPr lang="ru-RU" sz="1600" b="1" dirty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  Число   </a:t>
                      </a:r>
                      <a:endParaRPr lang="ru-RU" sz="1600" b="1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слушателей</a:t>
                      </a:r>
                      <a:endParaRPr lang="ru-RU" sz="1600" b="1" dirty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Число лиц,</a:t>
                      </a:r>
                      <a:endParaRPr lang="ru-RU" sz="1600" b="1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обученных </a:t>
                      </a:r>
                      <a:endParaRPr lang="ru-RU" sz="1600" b="1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здоровому </a:t>
                      </a:r>
                      <a:endParaRPr lang="ru-RU" sz="1600" b="1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  образу  </a:t>
                      </a:r>
                      <a:endParaRPr lang="ru-RU" sz="1600" b="1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  жизни,  </a:t>
                      </a:r>
                      <a:endParaRPr lang="ru-RU" sz="1600" b="1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 в школах </a:t>
                      </a:r>
                      <a:endParaRPr lang="ru-RU" sz="1600" b="1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 здоровья </a:t>
                      </a:r>
                      <a:endParaRPr lang="ru-RU" sz="1600" b="1" dirty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Число </a:t>
                      </a:r>
                      <a:r>
                        <a:rPr lang="ru-RU" sz="1100" b="1" dirty="0" err="1">
                          <a:effectLst/>
                        </a:rPr>
                        <a:t>медиц</a:t>
                      </a:r>
                      <a:r>
                        <a:rPr lang="ru-RU" sz="1100" b="1" dirty="0">
                          <a:effectLst/>
                        </a:rPr>
                        <a:t>.</a:t>
                      </a:r>
                      <a:endParaRPr lang="ru-RU" sz="1600" b="1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работников, </a:t>
                      </a:r>
                      <a:endParaRPr lang="ru-RU" sz="1600" b="1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 обученных  </a:t>
                      </a:r>
                      <a:endParaRPr lang="ru-RU" sz="1600" b="1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методам мед.</a:t>
                      </a:r>
                      <a:endParaRPr lang="ru-RU" sz="1600" b="1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профилактики</a:t>
                      </a:r>
                      <a:endParaRPr lang="ru-RU" sz="1600" b="1" dirty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Ответственный</a:t>
                      </a:r>
                      <a:endParaRPr lang="ru-RU" sz="1600" b="1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 исполнитель </a:t>
                      </a:r>
                      <a:endParaRPr lang="ru-RU" sz="1600" b="1" dirty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418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 Массовые  </a:t>
                      </a:r>
                      <a:endParaRPr lang="ru-RU" sz="1600" b="1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мероприятия</a:t>
                      </a:r>
                      <a:endParaRPr lang="ru-RU" sz="1600" b="1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 Школы  </a:t>
                      </a:r>
                      <a:endParaRPr lang="ru-RU" sz="1600" b="1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здоровья</a:t>
                      </a:r>
                      <a:endParaRPr lang="ru-RU" sz="1600" b="1" dirty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</a:t>
                      </a:r>
                      <a:endParaRPr lang="ru-RU" sz="1600" b="1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2</a:t>
                      </a:r>
                      <a:endParaRPr lang="ru-RU" sz="1600" b="1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3</a:t>
                      </a:r>
                      <a:endParaRPr lang="ru-RU" sz="1600" b="1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4</a:t>
                      </a:r>
                      <a:endParaRPr lang="ru-RU" sz="1600" b="1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5</a:t>
                      </a:r>
                      <a:endParaRPr lang="ru-RU" sz="1600" b="1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6</a:t>
                      </a:r>
                      <a:endParaRPr lang="ru-RU" sz="1600" b="1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7</a:t>
                      </a:r>
                      <a:endParaRPr lang="ru-RU" sz="1600" b="1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8</a:t>
                      </a:r>
                      <a:endParaRPr lang="ru-RU" sz="1600" b="1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9</a:t>
                      </a:r>
                      <a:endParaRPr lang="ru-RU" sz="1600" b="1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10</a:t>
                      </a:r>
                      <a:endParaRPr lang="ru-RU" sz="1600" b="1" dirty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359532" y="3804188"/>
            <a:ext cx="8424936" cy="2308324"/>
          </a:xfrm>
          <a:prstGeom prst="rect">
            <a:avLst/>
          </a:prstGeom>
          <a:gradFill flip="none" rotWithShape="1">
            <a:gsLst>
              <a:gs pos="0">
                <a:schemeClr val="accent4">
                  <a:shade val="51000"/>
                  <a:satMod val="130000"/>
                </a:schemeClr>
              </a:gs>
              <a:gs pos="8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dirty="0"/>
              <a:t>В этом случае, кроме граф 1, 2, 10 заполняется графа 5 "тема", в которой указывается тема учебного занятия и название учебного цикла, семинара, курса. В графе 6 указывается место проведения учебного занятия, в графе 7 "число слушателей" ставится прочерк, в графе 8 "число лиц, обученных здоровому образу жизни" ставится прочерк, в графе 9 "число </a:t>
            </a:r>
            <a:r>
              <a:rPr lang="ru-RU" dirty="0" err="1"/>
              <a:t>медиц</a:t>
            </a:r>
            <a:r>
              <a:rPr lang="ru-RU" dirty="0"/>
              <a:t>. работников, обученных методам мед. профилактики" указывается число медицинских работников, присутствовавших на данном занятии. В графах 3 и 4 "форма работы" ставится прочерк.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3419020"/>
              </p:ext>
            </p:extLst>
          </p:nvPr>
        </p:nvGraphicFramePr>
        <p:xfrm>
          <a:off x="323528" y="1844824"/>
          <a:ext cx="8496943" cy="18204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28237"/>
                <a:gridCol w="856835"/>
                <a:gridCol w="928237"/>
                <a:gridCol w="714028"/>
                <a:gridCol w="428417"/>
                <a:gridCol w="856835"/>
                <a:gridCol w="856835"/>
                <a:gridCol w="856835"/>
                <a:gridCol w="999641"/>
                <a:gridCol w="1071043"/>
              </a:tblGrid>
              <a:tr h="682671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  N   </a:t>
                      </a:r>
                      <a:endParaRPr lang="ru-RU" sz="1600" b="1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строки</a:t>
                      </a:r>
                      <a:endParaRPr lang="ru-RU" sz="1600" b="1" dirty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   Дата   </a:t>
                      </a:r>
                      <a:endParaRPr lang="ru-RU" sz="1600" b="1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проведения</a:t>
                      </a:r>
                      <a:endParaRPr lang="ru-RU" sz="1600" b="1" dirty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    Форма работы    </a:t>
                      </a:r>
                      <a:endParaRPr lang="ru-RU" sz="1600" b="1" dirty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Тема</a:t>
                      </a:r>
                      <a:endParaRPr lang="ru-RU" sz="1600" b="1" dirty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  Место   </a:t>
                      </a:r>
                      <a:endParaRPr lang="ru-RU" sz="1600" b="1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проведения</a:t>
                      </a:r>
                      <a:endParaRPr lang="ru-RU" sz="1600" b="1" dirty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  Число   </a:t>
                      </a:r>
                      <a:endParaRPr lang="ru-RU" sz="1600" b="1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слушателей</a:t>
                      </a:r>
                      <a:endParaRPr lang="ru-RU" sz="1600" b="1" dirty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Число лиц,</a:t>
                      </a:r>
                      <a:endParaRPr lang="ru-RU" sz="1600" b="1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обученных </a:t>
                      </a:r>
                      <a:endParaRPr lang="ru-RU" sz="1600" b="1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здоровому </a:t>
                      </a:r>
                      <a:endParaRPr lang="ru-RU" sz="1600" b="1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  образу  </a:t>
                      </a:r>
                      <a:endParaRPr lang="ru-RU" sz="1600" b="1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  жизни,  </a:t>
                      </a:r>
                      <a:endParaRPr lang="ru-RU" sz="1600" b="1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 в школах </a:t>
                      </a:r>
                      <a:endParaRPr lang="ru-RU" sz="1600" b="1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 здоровья </a:t>
                      </a:r>
                      <a:endParaRPr lang="ru-RU" sz="1600" b="1" dirty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Число </a:t>
                      </a:r>
                      <a:r>
                        <a:rPr lang="ru-RU" sz="1100" b="1" dirty="0" err="1">
                          <a:effectLst/>
                        </a:rPr>
                        <a:t>медиц</a:t>
                      </a:r>
                      <a:r>
                        <a:rPr lang="ru-RU" sz="1100" b="1" dirty="0">
                          <a:effectLst/>
                        </a:rPr>
                        <a:t>.</a:t>
                      </a:r>
                      <a:endParaRPr lang="ru-RU" sz="1600" b="1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работников, </a:t>
                      </a:r>
                      <a:endParaRPr lang="ru-RU" sz="1600" b="1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 обученных  </a:t>
                      </a:r>
                      <a:endParaRPr lang="ru-RU" sz="1600" b="1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методам мед.</a:t>
                      </a:r>
                      <a:endParaRPr lang="ru-RU" sz="1600" b="1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профилактики</a:t>
                      </a:r>
                      <a:endParaRPr lang="ru-RU" sz="1600" b="1" dirty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Ответственный</a:t>
                      </a:r>
                      <a:endParaRPr lang="ru-RU" sz="1600" b="1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 исполнитель </a:t>
                      </a:r>
                      <a:endParaRPr lang="ru-RU" sz="1600" b="1" dirty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418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 Массовые  </a:t>
                      </a:r>
                      <a:endParaRPr lang="ru-RU" sz="1600" b="1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мероприятия</a:t>
                      </a:r>
                      <a:endParaRPr lang="ru-RU" sz="1600" b="1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 Школы  </a:t>
                      </a:r>
                      <a:endParaRPr lang="ru-RU" sz="1600" b="1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здоровья</a:t>
                      </a:r>
                      <a:endParaRPr lang="ru-RU" sz="1600" b="1" dirty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</a:t>
                      </a:r>
                      <a:endParaRPr lang="ru-RU" sz="1600" b="1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2</a:t>
                      </a:r>
                      <a:endParaRPr lang="ru-RU" sz="1600" b="1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3</a:t>
                      </a:r>
                      <a:endParaRPr lang="ru-RU" sz="1600" b="1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4</a:t>
                      </a:r>
                      <a:endParaRPr lang="ru-RU" sz="1600" b="1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5</a:t>
                      </a:r>
                      <a:endParaRPr lang="ru-RU" sz="1600" b="1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6</a:t>
                      </a:r>
                      <a:endParaRPr lang="ru-RU" sz="1600" b="1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7</a:t>
                      </a:r>
                      <a:endParaRPr lang="ru-RU" sz="1600" b="1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8</a:t>
                      </a:r>
                      <a:endParaRPr lang="ru-RU" sz="1600" b="1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9</a:t>
                      </a:r>
                      <a:endParaRPr lang="ru-RU" sz="1600" b="1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10</a:t>
                      </a:r>
                      <a:endParaRPr lang="ru-RU" sz="1600" b="1" dirty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2474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6222661"/>
              </p:ext>
            </p:extLst>
          </p:nvPr>
        </p:nvGraphicFramePr>
        <p:xfrm>
          <a:off x="323528" y="404664"/>
          <a:ext cx="8496943" cy="18204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28237"/>
                <a:gridCol w="856835"/>
                <a:gridCol w="928237"/>
                <a:gridCol w="714028"/>
                <a:gridCol w="428417"/>
                <a:gridCol w="856835"/>
                <a:gridCol w="856835"/>
                <a:gridCol w="856835"/>
                <a:gridCol w="999641"/>
                <a:gridCol w="1071043"/>
              </a:tblGrid>
              <a:tr h="682671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  N   </a:t>
                      </a:r>
                      <a:endParaRPr lang="ru-RU" sz="1600" b="1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строки</a:t>
                      </a:r>
                      <a:endParaRPr lang="ru-RU" sz="1600" b="1" dirty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   Дата   </a:t>
                      </a:r>
                      <a:endParaRPr lang="ru-RU" sz="1600" b="1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проведения</a:t>
                      </a:r>
                      <a:endParaRPr lang="ru-RU" sz="1600" b="1" dirty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    Форма работы    </a:t>
                      </a:r>
                      <a:endParaRPr lang="ru-RU" sz="1600" b="1" dirty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Тема</a:t>
                      </a:r>
                      <a:endParaRPr lang="ru-RU" sz="1600" b="1" dirty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  Место   </a:t>
                      </a:r>
                      <a:endParaRPr lang="ru-RU" sz="1600" b="1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проведения</a:t>
                      </a:r>
                      <a:endParaRPr lang="ru-RU" sz="1600" b="1" dirty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  Число   </a:t>
                      </a:r>
                      <a:endParaRPr lang="ru-RU" sz="1600" b="1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слушателей</a:t>
                      </a:r>
                      <a:endParaRPr lang="ru-RU" sz="1600" b="1" dirty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Число лиц,</a:t>
                      </a:r>
                      <a:endParaRPr lang="ru-RU" sz="1600" b="1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обученных </a:t>
                      </a:r>
                      <a:endParaRPr lang="ru-RU" sz="1600" b="1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здоровому </a:t>
                      </a:r>
                      <a:endParaRPr lang="ru-RU" sz="1600" b="1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  образу  </a:t>
                      </a:r>
                      <a:endParaRPr lang="ru-RU" sz="1600" b="1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  жизни,  </a:t>
                      </a:r>
                      <a:endParaRPr lang="ru-RU" sz="1600" b="1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 в школах </a:t>
                      </a:r>
                      <a:endParaRPr lang="ru-RU" sz="1600" b="1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 здоровья </a:t>
                      </a:r>
                      <a:endParaRPr lang="ru-RU" sz="1600" b="1" dirty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Число </a:t>
                      </a:r>
                      <a:r>
                        <a:rPr lang="ru-RU" sz="1100" b="1" dirty="0" err="1">
                          <a:effectLst/>
                        </a:rPr>
                        <a:t>медиц</a:t>
                      </a:r>
                      <a:r>
                        <a:rPr lang="ru-RU" sz="1100" b="1" dirty="0">
                          <a:effectLst/>
                        </a:rPr>
                        <a:t>.</a:t>
                      </a:r>
                      <a:endParaRPr lang="ru-RU" sz="1600" b="1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работников, </a:t>
                      </a:r>
                      <a:endParaRPr lang="ru-RU" sz="1600" b="1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 обученных  </a:t>
                      </a:r>
                      <a:endParaRPr lang="ru-RU" sz="1600" b="1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методам мед.</a:t>
                      </a:r>
                      <a:endParaRPr lang="ru-RU" sz="1600" b="1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профилактики</a:t>
                      </a:r>
                      <a:endParaRPr lang="ru-RU" sz="1600" b="1" dirty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Ответственный</a:t>
                      </a:r>
                      <a:endParaRPr lang="ru-RU" sz="1600" b="1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 исполнитель </a:t>
                      </a:r>
                      <a:endParaRPr lang="ru-RU" sz="1600" b="1" dirty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418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 Массовые  </a:t>
                      </a:r>
                      <a:endParaRPr lang="ru-RU" sz="1600" b="1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мероприятия</a:t>
                      </a:r>
                      <a:endParaRPr lang="ru-RU" sz="1600" b="1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 Школы  </a:t>
                      </a:r>
                      <a:endParaRPr lang="ru-RU" sz="1600" b="1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здоровья</a:t>
                      </a:r>
                      <a:endParaRPr lang="ru-RU" sz="1600" b="1" dirty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</a:t>
                      </a:r>
                      <a:endParaRPr lang="ru-RU" sz="1600" b="1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2</a:t>
                      </a:r>
                      <a:endParaRPr lang="ru-RU" sz="1600" b="1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3</a:t>
                      </a:r>
                      <a:endParaRPr lang="ru-RU" sz="1600" b="1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4</a:t>
                      </a:r>
                      <a:endParaRPr lang="ru-RU" sz="1600" b="1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5</a:t>
                      </a:r>
                      <a:endParaRPr lang="ru-RU" sz="1600" b="1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6</a:t>
                      </a:r>
                      <a:endParaRPr lang="ru-RU" sz="1600" b="1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7</a:t>
                      </a:r>
                      <a:endParaRPr lang="ru-RU" sz="1600" b="1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8</a:t>
                      </a:r>
                      <a:endParaRPr lang="ru-RU" sz="1600" b="1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9</a:t>
                      </a:r>
                      <a:endParaRPr lang="ru-RU" sz="1600" b="1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10</a:t>
                      </a:r>
                      <a:endParaRPr lang="ru-RU" sz="1600" b="1" dirty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323528" y="2333685"/>
            <a:ext cx="8496944" cy="286232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Constantia" panose="02030602050306030303" pitchFamily="18" charset="0"/>
              </a:rPr>
              <a:t>При учете лекций, семинаров, конференций для педагогов, работников культуры, родителей, молодежи, пенсионеров заполняются графы 1, 2, в графах 3 и 4 ставится прочерк, в графе 5 "тема" указывается мероприятие и его тема, в графе 6 указывается место проведения мероприятия, в графе 7 "число слушателей" ставится прочерк, в графе 8 "число лиц, обученных здоровому образу жизни" указывается число обученных специалистами отделения (кабинета) медицинской профилактики на одном мероприятии, в графе 9 ставится прочерк, в графе 10 проставляется подпись ответственного лица.</a:t>
            </a:r>
          </a:p>
        </p:txBody>
      </p:sp>
    </p:spTree>
    <p:extLst>
      <p:ext uri="{BB962C8B-B14F-4D97-AF65-F5344CB8AC3E}">
        <p14:creationId xmlns:p14="http://schemas.microsoft.com/office/powerpoint/2010/main" val="862685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32492" y="2967335"/>
            <a:ext cx="78790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Спасибо за внимание!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075" name="Picture 3" descr="D:\ADCMP_2018\Организация_работы_ЛО_ЦМП_2018\Работа на сайте_ЦМП\Мои картинки\2426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3868" y="332656"/>
            <a:ext cx="2376264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D:\ADCMP_2018\Организация_работы_ЛО_ЦМП_2018\Работа на сайте_ЦМП\Мои картинки\Герб_ЛО_4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048714"/>
            <a:ext cx="1343025" cy="1619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D:\ADCMP_2018\Организация_работы_ЛО_ЦМП_2018\Обучение СМП_МП_2018\Эмблема маленькая оригинал 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6780" y="793332"/>
            <a:ext cx="1753471" cy="1874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5930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2" name="chimes.wav"/>
          </p:stSnd>
        </p:sndAc>
      </p:transition>
    </mc:Choice>
    <mc:Fallback xmlns="">
      <p:transition spd="slow">
        <p:sndAc>
          <p:stSnd>
            <p:snd r:embed="rId6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8182" y="260648"/>
            <a:ext cx="8624298" cy="230832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/>
            <a:r>
              <a:rPr lang="ru-RU" dirty="0" smtClean="0"/>
              <a:t>МИНИСТЕРСТВО ЗДРАВООХРАНЕНИЯ РОССИЙСКОЙ ФЕДЕРАЦИИ</a:t>
            </a:r>
          </a:p>
          <a:p>
            <a:pPr algn="ctr"/>
            <a:r>
              <a:rPr lang="ru-RU" dirty="0" smtClean="0"/>
              <a:t>ПРИКАЗ</a:t>
            </a:r>
          </a:p>
          <a:p>
            <a:pPr algn="ctr"/>
            <a:r>
              <a:rPr lang="ru-RU" dirty="0" smtClean="0"/>
              <a:t>от 23 сентября 2003 г. N 455</a:t>
            </a:r>
          </a:p>
          <a:p>
            <a:pPr algn="ctr"/>
            <a:endParaRPr lang="ru-RU" dirty="0" smtClean="0"/>
          </a:p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 СОВЕРШЕНСТВОВАНИИ ДЕЯТЕЛЬНОСТИ</a:t>
            </a:r>
          </a:p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ОРГАНОВ И УЧРЕЖДЕНИЙ ЗДРАВООХРАНЕНИЯ</a:t>
            </a:r>
          </a:p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ПРОФИЛАКТИКЕ ЗАБОЛЕВАНИЙ В РОССИЙСКОЙ ФЕДЕРАЦИИ</a:t>
            </a:r>
          </a:p>
          <a:p>
            <a:pPr algn="ctr"/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68182" y="2852936"/>
            <a:ext cx="8624298" cy="32624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400" b="1" dirty="0"/>
              <a:t>Зарегистрировано в Минюсте России 25 сентября 2009 г. N 14871</a:t>
            </a:r>
          </a:p>
          <a:p>
            <a:pPr algn="ctr"/>
            <a:r>
              <a:rPr lang="ru-RU" sz="1400" dirty="0"/>
              <a:t> </a:t>
            </a:r>
            <a:r>
              <a:rPr lang="ru-RU" sz="1400" b="1" dirty="0" smtClean="0"/>
              <a:t>МИНИСТЕРСТВО </a:t>
            </a:r>
            <a:r>
              <a:rPr lang="ru-RU" sz="1400" b="1" dirty="0"/>
              <a:t>ЗДРАВООХРАНЕНИЯ И СОЦИАЛЬНОГО </a:t>
            </a:r>
            <a:r>
              <a:rPr lang="ru-RU" sz="1400" b="1" dirty="0" smtClean="0"/>
              <a:t>РАЗВИТИЯ РОССИЙСКОЙ </a:t>
            </a:r>
            <a:r>
              <a:rPr lang="ru-RU" sz="1400" b="1" dirty="0"/>
              <a:t>ФЕДЕРАЦИИ</a:t>
            </a:r>
          </a:p>
          <a:p>
            <a:pPr algn="ctr"/>
            <a:r>
              <a:rPr lang="ru-RU" b="1" dirty="0"/>
              <a:t> </a:t>
            </a:r>
            <a:r>
              <a:rPr lang="ru-RU" b="1" dirty="0" smtClean="0"/>
              <a:t>ПРИКАЗ</a:t>
            </a:r>
            <a:endParaRPr lang="ru-RU" b="1" dirty="0"/>
          </a:p>
          <a:p>
            <a:pPr algn="ctr"/>
            <a:r>
              <a:rPr lang="ru-RU" b="1" dirty="0"/>
              <a:t>от 19 августа 2009 г. N 597н</a:t>
            </a:r>
          </a:p>
          <a:p>
            <a:pPr algn="ctr"/>
            <a:r>
              <a:rPr lang="ru-RU" sz="1400" b="1" dirty="0"/>
              <a:t> </a:t>
            </a:r>
          </a:p>
          <a:p>
            <a:pPr algn="ctr"/>
            <a:r>
              <a:rPr lang="ru-RU" b="1" dirty="0"/>
              <a:t>ОБ ОРГАНИЗАЦИИ ДЕЯТЕЛЬНОСТИ</a:t>
            </a:r>
          </a:p>
          <a:p>
            <a:pPr algn="ctr"/>
            <a:r>
              <a:rPr lang="ru-RU" b="1" dirty="0"/>
              <a:t>ЦЕНТРОВ ЗДОРОВЬЯ ПО ФОРМИРОВАНИЮ ЗДОРОВОГО ОБРАЗА ЖИЗНИ</a:t>
            </a:r>
          </a:p>
          <a:p>
            <a:pPr algn="ctr"/>
            <a:r>
              <a:rPr lang="ru-RU" b="1" dirty="0"/>
              <a:t>У ГРАЖДАН РОССИЙСКОЙ ФЕДЕРАЦИИ, ВКЛЮЧАЯ СОКРАЩЕНИЕ</a:t>
            </a:r>
          </a:p>
          <a:p>
            <a:pPr algn="ctr"/>
            <a:r>
              <a:rPr lang="ru-RU" b="1" dirty="0"/>
              <a:t>ПОТРЕБЛЕНИЯ АЛКОГОЛЯ И ТАБАКА</a:t>
            </a:r>
          </a:p>
          <a:p>
            <a:r>
              <a:rPr lang="ru-RU" sz="1400" dirty="0"/>
              <a:t>Список изменяющих документов</a:t>
            </a:r>
          </a:p>
          <a:p>
            <a:r>
              <a:rPr lang="ru-RU" sz="1400" dirty="0"/>
              <a:t>(в ред. Приказов Минздравсоцразвития России от 08.06.2010 </a:t>
            </a:r>
            <a:r>
              <a:rPr lang="ru-RU" sz="1400" dirty="0">
                <a:hlinkClick r:id="rId2"/>
              </a:rPr>
              <a:t>N 430н</a:t>
            </a:r>
            <a:r>
              <a:rPr lang="ru-RU" sz="1400" dirty="0"/>
              <a:t>,</a:t>
            </a:r>
          </a:p>
          <a:p>
            <a:r>
              <a:rPr lang="ru-RU" sz="1400" dirty="0"/>
              <a:t>от 19.04.2011 </a:t>
            </a:r>
            <a:r>
              <a:rPr lang="ru-RU" sz="1400" dirty="0">
                <a:hlinkClick r:id="rId3"/>
              </a:rPr>
              <a:t>N 328н</a:t>
            </a:r>
            <a:r>
              <a:rPr lang="ru-RU" sz="1400" dirty="0"/>
              <a:t>, от 26.09.2011 </a:t>
            </a:r>
            <a:r>
              <a:rPr lang="ru-RU" sz="1400" dirty="0">
                <a:hlinkClick r:id="rId4"/>
              </a:rPr>
              <a:t>N 1074н</a:t>
            </a:r>
            <a:r>
              <a:rPr lang="ru-RU" sz="1400" dirty="0"/>
              <a:t>,</a:t>
            </a:r>
          </a:p>
          <a:p>
            <a:r>
              <a:rPr lang="ru-RU" sz="1400" dirty="0">
                <a:hlinkClick r:id="rId5"/>
              </a:rPr>
              <a:t>Приказа</a:t>
            </a:r>
            <a:r>
              <a:rPr lang="ru-RU" sz="1400" dirty="0"/>
              <a:t> Минздрава России от 30.09.2015 N 683н)</a:t>
            </a:r>
          </a:p>
        </p:txBody>
      </p:sp>
    </p:spTree>
    <p:extLst>
      <p:ext uri="{BB962C8B-B14F-4D97-AF65-F5344CB8AC3E}">
        <p14:creationId xmlns:p14="http://schemas.microsoft.com/office/powerpoint/2010/main" val="2295152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8712968" cy="2031325"/>
          </a:xfrm>
          <a:prstGeom prst="rect">
            <a:avLst/>
          </a:prstGeom>
          <a:gradFill flip="none" rotWithShape="1">
            <a:gsLst>
              <a:gs pos="0">
                <a:schemeClr val="accent2">
                  <a:tint val="50000"/>
                  <a:satMod val="300000"/>
                </a:schemeClr>
              </a:gs>
              <a:gs pos="35000">
                <a:schemeClr val="accent2">
                  <a:tint val="37000"/>
                  <a:satMod val="300000"/>
                </a:schemeClr>
              </a:gs>
              <a:gs pos="100000">
                <a:schemeClr val="accent2">
                  <a:tint val="15000"/>
                  <a:satMod val="350000"/>
                </a:schemeClr>
              </a:gs>
            </a:gsLst>
            <a:lin ang="2700000" scaled="1"/>
            <a:tileRect/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dirty="0"/>
              <a:t>МИНИСТЕРСТВО ЗДРАВООХРАНЕНИЯ РОССИЙСКОЙ ФЕДЕРАЦИИ</a:t>
            </a:r>
          </a:p>
          <a:p>
            <a:pPr algn="ctr"/>
            <a:r>
              <a:rPr lang="ru-RU" dirty="0"/>
              <a:t>ПРИКАЗ</a:t>
            </a:r>
          </a:p>
          <a:p>
            <a:pPr algn="ctr"/>
            <a:r>
              <a:rPr lang="ru-RU" dirty="0"/>
              <a:t>от 30 сентября 2015 г. N 683н</a:t>
            </a:r>
          </a:p>
          <a:p>
            <a:endParaRPr lang="ru-RU" dirty="0"/>
          </a:p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"Об утверждении Порядка организации и осуществления профилактики неинфекционных заболеваний и проведения мероприятий по формированию здорового образа жизни в медицинских организациях"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2459504"/>
            <a:ext cx="864096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В соответствии с частью 4 статьи 30 Федерального закона от 21 ноября 2011 г. N 323-ФЗ "Об основах охраны здоровья граждан в Российской Федерации" (Собрание законодательства Российской Федерации, 2011, N 48, ст. 6724; 2012, N 26, ст. 3442, 3446; 2013, N 27, ст. 3459, 3477; N 30, ст. 4038; N 39, ст. 4883; N 48, ст. 6165; N 52, ст. 6951; 2014, N 23, ст. 2930; N 30, ст. 4106, 4244, 4247, 4257; N 43, ст. 5798; N 49, ст. 6927, 6928; 2015, N 1, ст. 72, 85; N 10, ст. 1403, 1425; N 14, ст. 2018; N 27, ст. 3951; N 29, ст. 4339, 4356, 4359, 4397) </a:t>
            </a:r>
            <a:r>
              <a:rPr lang="ru-RU" b="1" dirty="0"/>
              <a:t>приказываю:</a:t>
            </a:r>
          </a:p>
          <a:p>
            <a:pPr algn="just"/>
            <a:r>
              <a:rPr lang="ru-RU" b="1" dirty="0"/>
              <a:t>1</a:t>
            </a:r>
            <a:r>
              <a:rPr lang="ru-RU" dirty="0"/>
              <a:t>. </a:t>
            </a:r>
            <a:r>
              <a:rPr lang="ru-RU" b="1" dirty="0">
                <a:solidFill>
                  <a:srgbClr val="0033CC"/>
                </a:solidFill>
              </a:rPr>
              <a:t>Утвердить Порядок организации и осуществления профилактики неинфекционных заболеваний и проведения мероприятий по формированию здорового образа жизни в медицинских организациях согласно приложению.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320480" y="558924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dirty="0"/>
              <a:t>Министр</a:t>
            </a:r>
          </a:p>
          <a:p>
            <a:pPr algn="r"/>
            <a:r>
              <a:rPr lang="ru-RU" dirty="0"/>
              <a:t>В.И.СКВОРЦОВА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321826"/>
            <a:ext cx="1393719" cy="13240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809299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 animBg="1"/>
      <p:bldP spid="3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16632"/>
            <a:ext cx="8568952" cy="138499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/>
              <a:t>ПРИКАЗОМ МЗ РФ от </a:t>
            </a:r>
            <a:r>
              <a:rPr lang="ru-RU" dirty="0"/>
              <a:t>23 сентября 2003 г. N </a:t>
            </a:r>
            <a:r>
              <a:rPr lang="ru-RU" dirty="0" smtClean="0"/>
              <a:t>455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совершенствовании деятельности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рганов и учреждений здравоохранения по профилактике заболеваний в Российской Федерации» п.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1.2 введено  </a:t>
            </a:r>
            <a:r>
              <a:rPr lang="ru-RU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«Положение </a:t>
            </a:r>
            <a:r>
              <a:rPr lang="ru-RU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 организации деятельности отделений (кабинетов) медицинской </a:t>
            </a:r>
            <a:r>
              <a:rPr lang="ru-RU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профилактики» </a:t>
            </a:r>
            <a:r>
              <a:rPr lang="ru-RU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600" b="1" i="1" dirty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приложение N 2</a:t>
            </a:r>
            <a:r>
              <a:rPr lang="ru-RU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16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49532" y="1628800"/>
            <a:ext cx="8568952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/>
              <a:t>1.5. </a:t>
            </a:r>
            <a:r>
              <a:rPr lang="ru-RU" dirty="0" smtClean="0"/>
              <a:t>утверждена «Учетную </a:t>
            </a:r>
            <a:r>
              <a:rPr lang="ru-RU" dirty="0"/>
              <a:t>форму N 038/у-02 "Журнал учета работы ЛПУ по медицинской профилактике" (приложение N 4).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23529" y="2383221"/>
            <a:ext cx="8648314" cy="421653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/>
              <a:t>6. Руководителям органов управления здравоохранением субъектов Российской Федерации:</a:t>
            </a:r>
          </a:p>
          <a:p>
            <a:pPr algn="just"/>
            <a:r>
              <a:rPr lang="ru-RU" sz="1600" b="1" dirty="0">
                <a:solidFill>
                  <a:srgbClr val="0033CC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6.1. </a:t>
            </a:r>
            <a:r>
              <a:rPr lang="ru-RU" sz="1400" dirty="0">
                <a:solidFill>
                  <a:srgbClr val="0033CC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Организовать работу по профилактике неинфекционных заболеваний </a:t>
            </a:r>
            <a:r>
              <a:rPr lang="ru-RU" sz="1400" b="1" i="1" dirty="0">
                <a:solidFill>
                  <a:srgbClr val="C00000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как приоритетного направления здравоохранения,</a:t>
            </a:r>
            <a:r>
              <a:rPr lang="ru-RU" sz="1400" dirty="0">
                <a:solidFill>
                  <a:srgbClr val="0033CC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включая ее в критерии оценки качества и модели конечного результата деятельности подразделений и учреждений здравоохранения </a:t>
            </a:r>
            <a:r>
              <a:rPr lang="ru-RU" sz="1400" u="sng" dirty="0">
                <a:solidFill>
                  <a:srgbClr val="0033CC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с использованием экономических стимулов</a:t>
            </a:r>
            <a:r>
              <a:rPr lang="ru-RU" sz="1400" u="sng" dirty="0" smtClean="0">
                <a:solidFill>
                  <a:srgbClr val="0033CC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.</a:t>
            </a:r>
            <a:br>
              <a:rPr lang="ru-RU" sz="1400" u="sng" dirty="0" smtClean="0">
                <a:solidFill>
                  <a:srgbClr val="0033CC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</a:br>
            <a:r>
              <a:rPr lang="ru-RU" sz="1400" b="1" dirty="0" smtClean="0">
                <a:solidFill>
                  <a:srgbClr val="0033CC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6.2</a:t>
            </a:r>
            <a:r>
              <a:rPr lang="ru-RU" sz="1400" b="1" dirty="0">
                <a:solidFill>
                  <a:srgbClr val="0033CC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.</a:t>
            </a:r>
            <a:r>
              <a:rPr lang="ru-RU" sz="1400" dirty="0">
                <a:solidFill>
                  <a:srgbClr val="0033CC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Рассмотреть вопрос о введении должности </a:t>
            </a:r>
            <a:r>
              <a:rPr lang="ru-RU" sz="1400" b="1" i="1" u="sng" dirty="0">
                <a:solidFill>
                  <a:srgbClr val="0033CC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главного (штатного, внештатного) специалиста органа управления здравоохранением по профилактике неинфекционных заболеваний</a:t>
            </a:r>
            <a:r>
              <a:rPr lang="ru-RU" sz="1400" dirty="0">
                <a:solidFill>
                  <a:srgbClr val="0033CC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, возложив на него обязанность координации деятельности по вопросам предупреждения неинфекционных заболеваний и укрепления здоровья населения в субъекте Российской Федерации; обеспечить его взаимодействие с другими главными специалистами и иными заинтересованными лицами и организациями</a:t>
            </a:r>
            <a:r>
              <a:rPr lang="ru-RU" sz="1400" dirty="0" smtClean="0">
                <a:solidFill>
                  <a:srgbClr val="0033CC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.</a:t>
            </a:r>
            <a:br>
              <a:rPr lang="ru-RU" sz="1400" dirty="0" smtClean="0">
                <a:solidFill>
                  <a:srgbClr val="0033CC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</a:br>
            <a:r>
              <a:rPr lang="ru-RU" sz="1600" b="1" dirty="0" smtClean="0"/>
              <a:t>6.3</a:t>
            </a:r>
            <a:r>
              <a:rPr lang="ru-RU" sz="1600" b="1" dirty="0"/>
              <a:t>. </a:t>
            </a:r>
            <a:r>
              <a:rPr lang="ru-RU" sz="1600" dirty="0"/>
              <a:t>Рассмотреть вопрос о включении медицинских услуг по профилактике заболеваний в территориальные </a:t>
            </a:r>
            <a:r>
              <a:rPr lang="ru-RU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программы обязательного медицинского страхования.</a:t>
            </a:r>
          </a:p>
          <a:p>
            <a:pPr algn="just"/>
            <a:endParaRPr lang="ru-RU" sz="1600" dirty="0">
              <a:solidFill>
                <a:srgbClr val="0033CC"/>
              </a:solidFill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algn="r"/>
            <a:r>
              <a:rPr lang="ru-RU" sz="1600" dirty="0"/>
              <a:t>Министр</a:t>
            </a:r>
          </a:p>
          <a:p>
            <a:pPr algn="r"/>
            <a:r>
              <a:rPr lang="ru-RU" sz="1600" dirty="0"/>
              <a:t>Ю.Л.ШЕВЧЕНКО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238088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16632"/>
            <a:ext cx="871296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0"/>
              </a:spcAft>
            </a:pPr>
            <a:r>
              <a:rPr lang="ru-RU" dirty="0">
                <a:ea typeface="Times New Roman"/>
                <a:cs typeface="Calibri"/>
              </a:rPr>
              <a:t>Приложение N 2</a:t>
            </a:r>
          </a:p>
          <a:p>
            <a:pPr algn="r">
              <a:spcAft>
                <a:spcPts val="0"/>
              </a:spcAft>
            </a:pPr>
            <a:r>
              <a:rPr lang="ru-RU" dirty="0">
                <a:ea typeface="Times New Roman"/>
                <a:cs typeface="Calibri"/>
              </a:rPr>
              <a:t>к приказу</a:t>
            </a:r>
          </a:p>
          <a:p>
            <a:pPr algn="r">
              <a:spcAft>
                <a:spcPts val="0"/>
              </a:spcAft>
            </a:pPr>
            <a:r>
              <a:rPr lang="ru-RU" dirty="0">
                <a:ea typeface="Times New Roman"/>
                <a:cs typeface="Calibri"/>
              </a:rPr>
              <a:t>Министерства здравоохранения</a:t>
            </a:r>
          </a:p>
          <a:p>
            <a:pPr algn="r">
              <a:spcAft>
                <a:spcPts val="0"/>
              </a:spcAft>
            </a:pPr>
            <a:r>
              <a:rPr lang="ru-RU" dirty="0">
                <a:ea typeface="Times New Roman"/>
                <a:cs typeface="Calibri"/>
              </a:rPr>
              <a:t>Российской Федерации</a:t>
            </a:r>
          </a:p>
          <a:p>
            <a:pPr algn="r">
              <a:spcAft>
                <a:spcPts val="0"/>
              </a:spcAft>
            </a:pPr>
            <a:r>
              <a:rPr lang="ru-RU" dirty="0">
                <a:ea typeface="Times New Roman"/>
                <a:cs typeface="Calibri"/>
              </a:rPr>
              <a:t>от 23.09.2003 г. N 455</a:t>
            </a:r>
          </a:p>
          <a:p>
            <a:pPr>
              <a:spcAft>
                <a:spcPts val="0"/>
              </a:spcAft>
            </a:pPr>
            <a:r>
              <a:rPr lang="ru-RU" dirty="0">
                <a:ea typeface="Times New Roman"/>
                <a:cs typeface="Calibri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ru-RU" b="1" dirty="0">
                <a:ea typeface="Times New Roman"/>
                <a:cs typeface="Calibri"/>
              </a:rPr>
              <a:t>ПОЛОЖЕНИЕ</a:t>
            </a:r>
          </a:p>
          <a:p>
            <a:pPr algn="ctr">
              <a:spcAft>
                <a:spcPts val="0"/>
              </a:spcAft>
            </a:pPr>
            <a:r>
              <a:rPr lang="ru-RU" b="1" dirty="0">
                <a:ea typeface="Times New Roman"/>
                <a:cs typeface="Calibri"/>
              </a:rPr>
              <a:t>ОБ ОРГАНИЗАЦИИ ДЕЯТЕЛЬНОСТИ ОТДЕЛЕНИЯ (КАБИНЕТА)</a:t>
            </a:r>
          </a:p>
          <a:p>
            <a:pPr algn="ctr">
              <a:spcAft>
                <a:spcPts val="0"/>
              </a:spcAft>
            </a:pPr>
            <a:r>
              <a:rPr lang="ru-RU" b="1" dirty="0">
                <a:ea typeface="Times New Roman"/>
                <a:cs typeface="Calibri"/>
              </a:rPr>
              <a:t>МЕДИЦИНСКОЙ ПРОФИЛАКТИКИ ЛЕЧЕБНО-ПРОФИЛАКТИЧЕСКОГО</a:t>
            </a:r>
          </a:p>
          <a:p>
            <a:pPr algn="ctr">
              <a:spcAft>
                <a:spcPts val="0"/>
              </a:spcAft>
            </a:pPr>
            <a:r>
              <a:rPr lang="ru-RU" b="1" dirty="0">
                <a:ea typeface="Times New Roman"/>
                <a:cs typeface="Calibri"/>
              </a:rPr>
              <a:t>УЧРЕЖДЕНИЯ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2978954"/>
            <a:ext cx="8496944" cy="344709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anchor="b">
            <a:spAutoFit/>
          </a:bodyPr>
          <a:lstStyle/>
          <a:p>
            <a:pPr algn="just"/>
            <a:r>
              <a:rPr lang="ru-RU" sz="2000" b="1" dirty="0">
                <a:solidFill>
                  <a:srgbClr val="0033CC"/>
                </a:solidFill>
              </a:rPr>
              <a:t>1. </a:t>
            </a:r>
            <a:r>
              <a:rPr lang="ru-RU" dirty="0">
                <a:solidFill>
                  <a:srgbClr val="0033CC"/>
                </a:solidFill>
              </a:rPr>
              <a:t>Отделение (кабинет) медицинской профилактики является структурным подразделением амбулаторно-поликлинических учреждений (подразделений), поликлинических отделений центральных районных (городских) больниц, медико-санитарных частей</a:t>
            </a:r>
            <a:r>
              <a:rPr lang="ru-RU" dirty="0" smtClean="0">
                <a:solidFill>
                  <a:srgbClr val="0033CC"/>
                </a:solidFill>
              </a:rPr>
              <a:t>.</a:t>
            </a:r>
            <a:br>
              <a:rPr lang="ru-RU" dirty="0" smtClean="0">
                <a:solidFill>
                  <a:srgbClr val="0033CC"/>
                </a:solidFill>
              </a:rPr>
            </a:br>
            <a:endParaRPr lang="ru-RU" dirty="0">
              <a:solidFill>
                <a:srgbClr val="0033CC"/>
              </a:solidFill>
            </a:endParaRPr>
          </a:p>
          <a:p>
            <a:pPr algn="just"/>
            <a:r>
              <a:rPr lang="ru-RU" b="1" dirty="0">
                <a:solidFill>
                  <a:srgbClr val="0033CC"/>
                </a:solidFill>
              </a:rPr>
              <a:t>2. </a:t>
            </a:r>
            <a:r>
              <a:rPr lang="ru-RU" dirty="0">
                <a:solidFill>
                  <a:srgbClr val="0033CC"/>
                </a:solidFill>
              </a:rPr>
              <a:t>Заведующий отделением (кабинетом) медицинской профилактики непосредственно подчинен руководителю лечебно-профилактического учреждения или его заместителю</a:t>
            </a:r>
            <a:r>
              <a:rPr lang="ru-RU" dirty="0" smtClean="0">
                <a:solidFill>
                  <a:srgbClr val="0033CC"/>
                </a:solidFill>
              </a:rPr>
              <a:t>.</a:t>
            </a:r>
            <a:br>
              <a:rPr lang="ru-RU" dirty="0" smtClean="0">
                <a:solidFill>
                  <a:srgbClr val="0033CC"/>
                </a:solidFill>
              </a:rPr>
            </a:br>
            <a:endParaRPr lang="ru-RU" dirty="0">
              <a:solidFill>
                <a:srgbClr val="0033CC"/>
              </a:solidFill>
            </a:endParaRPr>
          </a:p>
          <a:p>
            <a:pPr algn="just"/>
            <a:r>
              <a:rPr lang="ru-RU" b="1" dirty="0">
                <a:solidFill>
                  <a:srgbClr val="0033CC"/>
                </a:solidFill>
              </a:rPr>
              <a:t>3. </a:t>
            </a:r>
            <a:r>
              <a:rPr lang="ru-RU" dirty="0">
                <a:solidFill>
                  <a:srgbClr val="0033CC"/>
                </a:solidFill>
              </a:rPr>
              <a:t>Отделение (кабинет) медицинской профилактики возглавляет врач (фельдшер), имеющий соответствующую подготовку по проблемам профилактики заболеваний и укреплению здоровья.</a:t>
            </a:r>
          </a:p>
        </p:txBody>
      </p:sp>
    </p:spTree>
    <p:extLst>
      <p:ext uri="{BB962C8B-B14F-4D97-AF65-F5344CB8AC3E}">
        <p14:creationId xmlns:p14="http://schemas.microsoft.com/office/powerpoint/2010/main" val="125924572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>
          <a:xfrm>
            <a:off x="107950" y="188913"/>
            <a:ext cx="8785225" cy="1079500"/>
          </a:xfrm>
          <a:solidFill>
            <a:srgbClr val="8AD5FE"/>
          </a:solidFill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32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Информация о структуре профилактической службы в Ленинградской области</a:t>
            </a:r>
          </a:p>
        </p:txBody>
      </p:sp>
      <p:sp>
        <p:nvSpPr>
          <p:cNvPr id="5123" name="Объект 2"/>
          <p:cNvSpPr>
            <a:spLocks noGrp="1"/>
          </p:cNvSpPr>
          <p:nvPr>
            <p:ph idx="1"/>
          </p:nvPr>
        </p:nvSpPr>
        <p:spPr>
          <a:xfrm>
            <a:off x="462756" y="1340768"/>
            <a:ext cx="8218488" cy="4823990"/>
          </a:xfrm>
          <a:solidFill>
            <a:schemeClr val="bg1"/>
          </a:solidFill>
        </p:spPr>
        <p:txBody>
          <a:bodyPr rtlCol="0">
            <a:noAutofit/>
          </a:bodyPr>
          <a:lstStyle/>
          <a:p>
            <a:pPr marL="274320" indent="-274320" eaLnBrk="1" fontAlgn="auto" hangingPunct="1">
              <a:spcAft>
                <a:spcPts val="0"/>
              </a:spcAft>
              <a:defRPr/>
            </a:pPr>
            <a:r>
              <a:rPr lang="ru-RU" altLang="ru-RU" sz="1600" b="1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ГБУЗ ЛО «Центр медицинской профилактики», в составе </a:t>
            </a:r>
            <a:r>
              <a:rPr lang="ru-RU" altLang="ru-RU" sz="1600" b="1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ru-RU" altLang="ru-RU" sz="1600" b="1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b="1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сотрудников, в т.ч. </a:t>
            </a:r>
            <a:r>
              <a:rPr lang="ru-RU" altLang="ru-RU" sz="1600" b="1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врачей </a:t>
            </a:r>
            <a:r>
              <a:rPr lang="ru-RU" altLang="ru-RU" sz="1600" b="1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altLang="ru-RU" sz="1600" b="1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altLang="ru-RU" sz="1600" b="1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медицинская сестра по медицинской профилактике;</a:t>
            </a:r>
            <a:r>
              <a:rPr lang="ru-RU" altLang="ru-RU" sz="16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</a:t>
            </a:r>
            <a:r>
              <a:rPr lang="en-US" altLang="ru-RU" sz="1600" dirty="0">
                <a:solidFill>
                  <a:schemeClr val="bg1"/>
                </a:solidFill>
              </a:rPr>
              <a:t>;</a:t>
            </a:r>
            <a:endParaRPr lang="ru-RU" altLang="ru-RU" sz="1600" dirty="0">
              <a:solidFill>
                <a:schemeClr val="bg1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defRPr/>
            </a:pPr>
            <a:r>
              <a:rPr lang="ru-RU" altLang="ru-RU" sz="1600" b="1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медицинских организациях районов Ленинградской области:</a:t>
            </a:r>
          </a:p>
          <a:p>
            <a:pPr>
              <a:defRPr/>
            </a:pPr>
            <a:r>
              <a:rPr lang="ru-RU" altLang="ru-RU" sz="1600" b="1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отделений медицинской профилактики в составе: </a:t>
            </a:r>
            <a:r>
              <a:rPr lang="ru-RU" altLang="ru-RU" sz="1600" b="1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37 </a:t>
            </a:r>
            <a:r>
              <a:rPr lang="ru-RU" altLang="ru-RU" sz="1600" b="1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сотрудников, в т.ч. </a:t>
            </a:r>
            <a:r>
              <a:rPr lang="ru-RU" altLang="ru-RU" sz="1600" b="1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врачей и 25 человек среднего медицинского  персонала</a:t>
            </a:r>
            <a:r>
              <a:rPr lang="en-US" altLang="ru-RU" sz="1600" b="1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altLang="ru-RU" sz="1600" b="1" i="1" dirty="0" smtClean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defRPr/>
            </a:pPr>
            <a:r>
              <a:rPr lang="ru-RU" altLang="ru-RU" sz="1600" b="1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</a:t>
            </a:r>
            <a:r>
              <a:rPr lang="ru-RU" altLang="ru-RU" sz="1600" b="1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b="1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кабинетов медицинской профилактики в составе </a:t>
            </a:r>
            <a:r>
              <a:rPr lang="ru-RU" altLang="ru-RU" sz="1600" b="1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66</a:t>
            </a:r>
            <a:r>
              <a:rPr lang="ru-RU" altLang="ru-RU" sz="1600" b="1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b="1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сотрудников, в т.ч. </a:t>
            </a:r>
            <a:r>
              <a:rPr lang="ru-RU" altLang="ru-RU" sz="1600" b="1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 врачей и 55 человек среднего медицинского персонала</a:t>
            </a:r>
            <a:r>
              <a:rPr lang="en-US" altLang="ru-RU" sz="1600" b="1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altLang="ru-RU" sz="1600" b="1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1600" b="1" i="1" dirty="0" smtClean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defRPr/>
            </a:pPr>
            <a:r>
              <a:rPr lang="ru-RU" altLang="ru-RU" sz="1600" b="1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центров здоровья в составе: </a:t>
            </a:r>
            <a:r>
              <a:rPr lang="ru-RU" altLang="ru-RU" sz="1600" b="1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39 </a:t>
            </a:r>
            <a:r>
              <a:rPr lang="ru-RU" altLang="ru-RU" sz="1600" b="1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сотрудников, в т.ч. </a:t>
            </a:r>
            <a:r>
              <a:rPr lang="ru-RU" altLang="ru-RU" sz="1600" b="1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врачей и 23 человека среднего медицинского персонала.</a:t>
            </a:r>
            <a:br>
              <a:rPr lang="ru-RU" altLang="ru-RU" sz="1600" b="1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altLang="ru-RU" sz="1600" b="1" i="1" dirty="0" smtClean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defRPr/>
            </a:pPr>
            <a:r>
              <a:rPr lang="ru-RU" altLang="ru-RU" sz="1600" b="1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состоянию на 01 января 2018 года численность населения, обслуживаемого медицинскими организациями Ленинградской области составила:</a:t>
            </a:r>
            <a:br>
              <a:rPr lang="ru-RU" altLang="ru-RU" sz="1600" b="1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600" b="1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городское население – 1157086 человек,</a:t>
            </a:r>
            <a:br>
              <a:rPr lang="ru-RU" altLang="ru-RU" sz="1600" b="1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600" b="1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сельское – 656730 человек,</a:t>
            </a:r>
            <a:br>
              <a:rPr lang="ru-RU" altLang="ru-RU" sz="1600" b="1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600" b="1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дети (0 – 17 лет) – 307490 (16,95%),</a:t>
            </a:r>
            <a:br>
              <a:rPr lang="ru-RU" altLang="ru-RU" sz="1600" b="1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600" b="1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лица трудоспособного возраста – 1030228 (56,8%),</a:t>
            </a:r>
            <a:br>
              <a:rPr lang="ru-RU" altLang="ru-RU" sz="1600" b="1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600" b="1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лица старше трудоспособного возраста – 505746 (27,88.%).</a:t>
            </a:r>
            <a:br>
              <a:rPr lang="ru-RU" altLang="ru-RU" sz="1600" b="1" i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altLang="ru-RU" sz="1600" b="1" i="1" dirty="0" smtClean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defRPr/>
            </a:pPr>
            <a:endParaRPr lang="ru-RU" altLang="ru-RU" sz="700" b="1" i="1" dirty="0" smtClean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1079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44307"/>
            <a:ext cx="88569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ПОЛОЖЕНИЕ ОБ </a:t>
            </a:r>
            <a:r>
              <a:rPr lang="ru-RU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ОРГАНИЗАЦИИ ДЕЯТЕЛЬНОСТИ ОТДЕЛЕНИЯ (</a:t>
            </a:r>
            <a:r>
              <a:rPr lang="ru-RU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КАБИНЕТА) МЕДИЦИНСКОЙ </a:t>
            </a:r>
            <a:r>
              <a:rPr lang="ru-RU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ПРОФИЛАКТИКИ </a:t>
            </a:r>
            <a:r>
              <a:rPr lang="ru-RU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ЛЕЧЕБНО-ПРОФИЛАКТИЧЕСКОГ УЧРЕЖДЕНИЯ</a:t>
            </a:r>
            <a:endParaRPr lang="ru-RU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661862"/>
            <a:ext cx="8352928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ункции отделения (кабинета) </a:t>
            </a:r>
            <a:b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медицинской профилактики:</a:t>
            </a:r>
            <a:endParaRPr lang="ru-RU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7524" y="1844824"/>
            <a:ext cx="8496944" cy="424731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dirty="0"/>
              <a:t>4.1. </a:t>
            </a:r>
            <a:r>
              <a:rPr lang="ru-RU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Организация, координация и оценка эффективности деятельности ЛПУ по оказанию профилактических услуг населению.</a:t>
            </a:r>
          </a:p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4.2</a:t>
            </a:r>
            <a:r>
              <a:rPr lang="ru-RU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Выявление среди населения поведенческих факторов риска неинфекционных заболеваний и их коррекция.</a:t>
            </a:r>
          </a:p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4.3</a:t>
            </a:r>
            <a:r>
              <a:rPr lang="ru-RU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Гигиеническое воспитание населения.</a:t>
            </a:r>
          </a:p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4.4. </a:t>
            </a:r>
            <a:r>
              <a:rPr lang="ru-RU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и проведение совместно с территориальным центром медицинской профилактики обучения медицинских работников учреждения методам оказания медицинских профилактических услуг населению.</a:t>
            </a:r>
          </a:p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4.5. </a:t>
            </a:r>
            <a:r>
              <a:rPr lang="ru-RU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информационном обеспечении специалистов и различных групп населения по вопросам профилактики заболеваний и укрепления здоровья.</a:t>
            </a:r>
          </a:p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4.6. </a:t>
            </a:r>
            <a:r>
              <a:rPr lang="ru-RU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медико-социальных опросов медицинских работников и прикрепленного населения по вопросам профилактики заболеваний, удовлетворенности и потребности в профилактической помощи.</a:t>
            </a:r>
          </a:p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4.7. </a:t>
            </a:r>
            <a:r>
              <a:rPr lang="ru-RU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Ведение учетной и отчетной документации.</a:t>
            </a:r>
          </a:p>
          <a:p>
            <a:endParaRPr lang="ru-RU" b="1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985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908720"/>
            <a:ext cx="8640960" cy="4203257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70524872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8640"/>
            <a:ext cx="9036496" cy="324036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1131421"/>
              </p:ext>
            </p:extLst>
          </p:nvPr>
        </p:nvGraphicFramePr>
        <p:xfrm>
          <a:off x="179511" y="836710"/>
          <a:ext cx="8712970" cy="390924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951837"/>
                <a:gridCol w="878619"/>
                <a:gridCol w="951837"/>
                <a:gridCol w="732183"/>
                <a:gridCol w="439309"/>
                <a:gridCol w="878619"/>
                <a:gridCol w="878619"/>
                <a:gridCol w="878619"/>
                <a:gridCol w="1025055"/>
                <a:gridCol w="1098273"/>
              </a:tblGrid>
              <a:tr h="48254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  N   </a:t>
                      </a:r>
                      <a:endParaRPr lang="ru-RU" sz="12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строки</a:t>
                      </a:r>
                      <a:endParaRPr lang="ru-RU" sz="1200" b="1" dirty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   Дата   </a:t>
                      </a:r>
                      <a:endParaRPr lang="ru-RU" sz="12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проведения</a:t>
                      </a:r>
                      <a:endParaRPr lang="ru-RU" sz="1200" b="1" dirty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    Форма работы    </a:t>
                      </a:r>
                      <a:endParaRPr lang="ru-RU" sz="1400" b="1" dirty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Тема</a:t>
                      </a:r>
                      <a:endParaRPr lang="ru-RU" sz="1400" b="1" dirty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  Место   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проведения</a:t>
                      </a:r>
                      <a:endParaRPr lang="ru-RU" sz="1400" b="1" dirty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  Число   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слушателей</a:t>
                      </a:r>
                      <a:endParaRPr lang="ru-RU" sz="1400" b="1" dirty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Число лиц,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обученных 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здоровому 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  образу  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  жизни,  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 в школах 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 здоровья </a:t>
                      </a:r>
                      <a:endParaRPr lang="ru-RU" sz="1400" b="1" dirty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Число </a:t>
                      </a:r>
                      <a:r>
                        <a:rPr lang="ru-RU" sz="1050" dirty="0" err="1">
                          <a:effectLst/>
                        </a:rPr>
                        <a:t>медиц</a:t>
                      </a:r>
                      <a:r>
                        <a:rPr lang="ru-RU" sz="1050" dirty="0">
                          <a:effectLst/>
                        </a:rPr>
                        <a:t>.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работников, 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 обученных  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методам мед.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профилактики</a:t>
                      </a:r>
                      <a:endParaRPr lang="ru-RU" sz="1400" b="1" dirty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Ответственный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 исполнитель </a:t>
                      </a:r>
                      <a:endParaRPr lang="ru-RU" sz="1400" b="1" dirty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</a:tr>
              <a:tr h="162983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 Массовые  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мероприятия</a:t>
                      </a:r>
                      <a:endParaRPr lang="ru-RU" sz="1400" b="1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 Школы  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здоровья</a:t>
                      </a:r>
                      <a:endParaRPr lang="ru-RU" sz="1400" b="1" dirty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989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</a:tr>
              <a:tr h="5989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</a:tr>
              <a:tr h="5989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25400" marR="25400" marT="47625" marB="4762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5791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428</TotalTime>
  <Words>1626</Words>
  <Application>Microsoft Office PowerPoint</Application>
  <PresentationFormat>Экран (4:3)</PresentationFormat>
  <Paragraphs>356</Paragraphs>
  <Slides>16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Справедливость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Информация о структуре профилактической службы в Ленинградской области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Перегоедов В.А.</dc:creator>
  <cp:lastModifiedBy>Владимир Перегоедов</cp:lastModifiedBy>
  <cp:revision>54</cp:revision>
  <dcterms:created xsi:type="dcterms:W3CDTF">2018-10-14T09:41:51Z</dcterms:created>
  <dcterms:modified xsi:type="dcterms:W3CDTF">2019-03-09T12:26:39Z</dcterms:modified>
</cp:coreProperties>
</file>