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72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3243" autoAdjust="0"/>
  </p:normalViewPr>
  <p:slideViewPr>
    <p:cSldViewPr>
      <p:cViewPr varScale="1">
        <p:scale>
          <a:sx n="109" d="100"/>
          <a:sy n="109" d="100"/>
        </p:scale>
        <p:origin x="-1714" y="-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078BE-FD54-4100-9FFE-77A35CED34EF}" type="datetimeFigureOut">
              <a:rPr lang="ru-RU" smtClean="0"/>
              <a:t>09.03.2019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36897-E49E-4A9C-A023-65D24D23A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600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36897-E49E-4A9C-A023-65D24D23AA8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323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36897-E49E-4A9C-A023-65D24D23AA8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537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9B84-A5C4-4C5A-9FFD-E73BD846869E}" type="datetimeFigureOut">
              <a:rPr lang="ru-RU" smtClean="0"/>
              <a:t>09.03.2019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A74E434-49DA-4027-B90B-095383B113B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9B84-A5C4-4C5A-9FFD-E73BD846869E}" type="datetimeFigureOut">
              <a:rPr lang="ru-RU" smtClean="0"/>
              <a:t>09.03.2019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E434-49DA-4027-B90B-095383B113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9B84-A5C4-4C5A-9FFD-E73BD846869E}" type="datetimeFigureOut">
              <a:rPr lang="ru-RU" smtClean="0"/>
              <a:t>09.03.2019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E434-49DA-4027-B90B-095383B113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9B84-A5C4-4C5A-9FFD-E73BD846869E}" type="datetimeFigureOut">
              <a:rPr lang="ru-RU" smtClean="0"/>
              <a:t>09.03.2019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E434-49DA-4027-B90B-095383B113B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9B84-A5C4-4C5A-9FFD-E73BD846869E}" type="datetimeFigureOut">
              <a:rPr lang="ru-RU" smtClean="0"/>
              <a:t>09.03.2019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A74E434-49DA-4027-B90B-095383B113B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9B84-A5C4-4C5A-9FFD-E73BD846869E}" type="datetimeFigureOut">
              <a:rPr lang="ru-RU" smtClean="0"/>
              <a:t>09.03.2019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E434-49DA-4027-B90B-095383B113B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9B84-A5C4-4C5A-9FFD-E73BD846869E}" type="datetimeFigureOut">
              <a:rPr lang="ru-RU" smtClean="0"/>
              <a:t>09.03.2019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E434-49DA-4027-B90B-095383B113B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9B84-A5C4-4C5A-9FFD-E73BD846869E}" type="datetimeFigureOut">
              <a:rPr lang="ru-RU" smtClean="0"/>
              <a:t>09.03.2019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E434-49DA-4027-B90B-095383B113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9B84-A5C4-4C5A-9FFD-E73BD846869E}" type="datetimeFigureOut">
              <a:rPr lang="ru-RU" smtClean="0"/>
              <a:t>09.03.2019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E434-49DA-4027-B90B-095383B113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9B84-A5C4-4C5A-9FFD-E73BD846869E}" type="datetimeFigureOut">
              <a:rPr lang="ru-RU" smtClean="0"/>
              <a:t>09.03.2019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E434-49DA-4027-B90B-095383B113B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9B84-A5C4-4C5A-9FFD-E73BD846869E}" type="datetimeFigureOut">
              <a:rPr lang="ru-RU" smtClean="0"/>
              <a:t>09.03.2019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A74E434-49DA-4027-B90B-095383B113B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919B84-A5C4-4C5A-9FFD-E73BD846869E}" type="datetimeFigureOut">
              <a:rPr lang="ru-RU" smtClean="0"/>
              <a:t>09.03.2019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A74E434-49DA-4027-B90B-095383B113B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20292D6756E6FEECD41BF2AFDF43B59AE0F372EED6B6ADCD5266943A11F497C83FA53EC5D78D3BCA33Z6I" TargetMode="External"/><Relationship Id="rId2" Type="http://schemas.openxmlformats.org/officeDocument/2006/relationships/hyperlink" Target="consultantplus://offline/ref=20292D6756E6FEECD41BF2AFDF43B59AE0F273EFDCB4ADCD5266943A11F497C83FA53EC5D78D3BCA33Z6I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consultantplus://offline/ref=20292D6756E6FEECD41BF2AFDF43B59AE0FA78ECDAB1ADCD5266943A11F497C83FA53EC5D78D3BCA33Z8I" TargetMode="External"/><Relationship Id="rId4" Type="http://schemas.openxmlformats.org/officeDocument/2006/relationships/hyperlink" Target="consultantplus://offline/ref=20292D6756E6FEECD41BF2AFDF43B59AE0F070E0DCB7ADCD5266943A11F497C83FA53EC5D78D3BCA33Z6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4139" y="1268760"/>
            <a:ext cx="7809575" cy="1692771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рганизационно-правовые вопросы </a:t>
            </a:r>
            <a:b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деятельности отделения и кабинета</a:t>
            </a:r>
            <a:b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медицинской профилактики. 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996952"/>
            <a:ext cx="76492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Положение  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об отделении (кабинете) медицинской профилактики медицинской организации</a:t>
            </a:r>
            <a:endParaRPr lang="ru-RU" sz="3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229200"/>
            <a:ext cx="1134182" cy="121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5" y="16735"/>
            <a:ext cx="1393719" cy="1324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6735"/>
            <a:ext cx="864096" cy="104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65" y="169135"/>
            <a:ext cx="1393719" cy="1324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4" y="-6676"/>
            <a:ext cx="1393719" cy="1324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048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96944" cy="1872208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50000"/>
                  <a:satMod val="30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2700000" scaled="1"/>
            <a:tileRect/>
          </a:gra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2" name="Прямоугольник 1"/>
          <p:cNvSpPr/>
          <p:nvPr/>
        </p:nvSpPr>
        <p:spPr>
          <a:xfrm>
            <a:off x="179512" y="2241351"/>
            <a:ext cx="8712968" cy="44012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/>
              <a:t>Во исполнение приказа Минздрава России от 23.09.2003 N 455 "О совершенствовании деятельности органов и учреждений здравоохранения по профилактике заболеваний в Российской Федерации" в целях унификации подхода к заполнению учетной и отчетной документации центра, отделения (кабинета) медицинской профилактики приказываю:</a:t>
            </a:r>
            <a:endParaRPr lang="ru-RU" dirty="0"/>
          </a:p>
          <a:p>
            <a:r>
              <a:rPr lang="ru-RU" sz="1600" dirty="0"/>
              <a:t>1. Утвердить:</a:t>
            </a:r>
          </a:p>
          <a:p>
            <a:r>
              <a:rPr lang="ru-RU" sz="1600" dirty="0"/>
              <a:t>1.1. Инструкцию по заполнению отчетной формы N 70 "Сведения о деятельности Центров медицинской профилактики" (приложение N 1).</a:t>
            </a:r>
          </a:p>
          <a:p>
            <a:r>
              <a:rPr lang="ru-RU" sz="1600" dirty="0"/>
              <a:t>1.2. Инструкцию по заполнению учетной формы N 038/у-02 "Журнал учета работы ЛПУ по медицинской профилактике" (приложение N 2).</a:t>
            </a:r>
          </a:p>
          <a:p>
            <a:r>
              <a:rPr lang="ru-RU" sz="1600" dirty="0"/>
              <a:t>2. Инструкции по заполнению отчетной формы N 70 "Сведения о деятельности Центров медицинской профилактики" и по заполнению учетной формы N 038/у-02 "Журнал учета работы ЛПУ по медицинской профилактике" ввести в действие с 01.01.2004.</a:t>
            </a:r>
          </a:p>
          <a:p>
            <a:r>
              <a:rPr lang="ru-RU" sz="1600" dirty="0"/>
              <a:t>3. Контроль за исполнением настоящего приказа возложить на заместителя Министра </a:t>
            </a:r>
            <a:r>
              <a:rPr lang="ru-RU" sz="1600" dirty="0" err="1"/>
              <a:t>Р.А.Хальфина</a:t>
            </a:r>
            <a:r>
              <a:rPr lang="ru-RU" sz="1600" dirty="0"/>
              <a:t>.</a:t>
            </a:r>
          </a:p>
          <a:p>
            <a:pPr algn="r"/>
            <a:r>
              <a:rPr lang="ru-RU" sz="1400" dirty="0" smtClean="0"/>
              <a:t>Министр</a:t>
            </a:r>
            <a:endParaRPr lang="ru-RU" sz="1400" dirty="0"/>
          </a:p>
          <a:p>
            <a:pPr algn="r"/>
            <a:r>
              <a:rPr lang="ru-RU" sz="1400" dirty="0"/>
              <a:t>Ю.Л.ШЕВЧЕНКО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1946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ru-RU" sz="1400" dirty="0" smtClean="0"/>
              <a:t>Приложение </a:t>
            </a:r>
            <a:r>
              <a:rPr lang="ru-RU" sz="1400" dirty="0"/>
              <a:t>N 2</a:t>
            </a:r>
          </a:p>
          <a:p>
            <a:pPr algn="r"/>
            <a:r>
              <a:rPr lang="ru-RU" sz="1400" dirty="0"/>
              <a:t>к приказу Минздрава России</a:t>
            </a:r>
          </a:p>
          <a:p>
            <a:pPr algn="r"/>
            <a:r>
              <a:rPr lang="ru-RU" sz="1400" dirty="0"/>
              <a:t>от 31.12.2003 г. N 650</a:t>
            </a:r>
          </a:p>
          <a:p>
            <a:endParaRPr lang="ru-RU" dirty="0"/>
          </a:p>
          <a:p>
            <a:pPr algn="ctr"/>
            <a:r>
              <a:rPr lang="ru-RU" sz="2400" dirty="0"/>
              <a:t>ИНСТРУКЦИЯ</a:t>
            </a:r>
          </a:p>
          <a:p>
            <a:pPr algn="ctr"/>
            <a:r>
              <a:rPr lang="ru-RU" sz="2000" dirty="0"/>
              <a:t>ПО ЗАПОЛНЕНИЮ УЧЕТНОЙ ФОРМЫ N 038/У-02</a:t>
            </a:r>
          </a:p>
          <a:p>
            <a:pPr algn="ctr"/>
            <a:r>
              <a:rPr lang="ru-RU" sz="2000" dirty="0"/>
              <a:t>"ЖУРНАЛ УЧЕТА РАБОТЫ ЛПУ ПО МЕДИЦИНСКОЙ ПРОФИЛАКТИКЕ"</a:t>
            </a:r>
          </a:p>
          <a:p>
            <a:pPr algn="ctr"/>
            <a:r>
              <a:rPr lang="ru-RU" sz="2000" dirty="0"/>
              <a:t>(УТВЕРЖДЕНА ПРИКАЗОМ МИНЗДРАВА ОТ 23.09.2003 N 455)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212976"/>
            <a:ext cx="8640960" cy="2677656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"Журнал учета работы ЛПУ по медицинской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профилактике»</a:t>
            </a:r>
          </a:p>
          <a:p>
            <a:pPr algn="ctr"/>
            <a:r>
              <a:rPr lang="ru-RU" sz="2400" dirty="0" smtClean="0"/>
              <a:t>(</a:t>
            </a:r>
            <a:r>
              <a:rPr lang="ru-RU" sz="2400" dirty="0"/>
              <a:t>далее журнал</a:t>
            </a:r>
            <a:r>
              <a:rPr lang="ru-RU" sz="2400" b="1" dirty="0">
                <a:solidFill>
                  <a:srgbClr val="C00000"/>
                </a:solidFill>
              </a:rPr>
              <a:t>) заполняется сотрудниками </a:t>
            </a:r>
            <a:r>
              <a:rPr lang="ru-RU" sz="2400" b="1" dirty="0" smtClean="0">
                <a:solidFill>
                  <a:srgbClr val="C00000"/>
                </a:solidFill>
              </a:rPr>
              <a:t>отделения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(кабинета) медицинской профилактики ЛПУ по мере 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endParaRPr lang="ru-RU" sz="2400" b="1" dirty="0">
              <a:solidFill>
                <a:srgbClr val="C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проведения </a:t>
            </a:r>
            <a:r>
              <a:rPr lang="ru-RU" sz="2400" b="1" dirty="0">
                <a:solidFill>
                  <a:srgbClr val="C00000"/>
                </a:solidFill>
              </a:rPr>
              <a:t>мероприятий.</a:t>
            </a:r>
          </a:p>
        </p:txBody>
      </p:sp>
    </p:spTree>
    <p:extLst>
      <p:ext uri="{BB962C8B-B14F-4D97-AF65-F5344CB8AC3E}">
        <p14:creationId xmlns:p14="http://schemas.microsoft.com/office/powerpoint/2010/main" val="233661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9036496" cy="32403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546837"/>
              </p:ext>
            </p:extLst>
          </p:nvPr>
        </p:nvGraphicFramePr>
        <p:xfrm>
          <a:off x="179511" y="836710"/>
          <a:ext cx="8712970" cy="390924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51837"/>
                <a:gridCol w="878619"/>
                <a:gridCol w="951837"/>
                <a:gridCol w="732183"/>
                <a:gridCol w="439309"/>
                <a:gridCol w="878619"/>
                <a:gridCol w="878619"/>
                <a:gridCol w="878619"/>
                <a:gridCol w="1025055"/>
                <a:gridCol w="1098273"/>
              </a:tblGrid>
              <a:tr h="4825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 N   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строки</a:t>
                      </a:r>
                      <a:endParaRPr lang="ru-RU" sz="12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  Дата   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проведения</a:t>
                      </a:r>
                      <a:endParaRPr lang="ru-RU" sz="12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   Форма работы    </a:t>
                      </a:r>
                      <a:endParaRPr lang="ru-RU" sz="14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Тема</a:t>
                      </a:r>
                      <a:endParaRPr lang="ru-RU" sz="14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 Место  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проведения</a:t>
                      </a:r>
                      <a:endParaRPr lang="ru-RU" sz="14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 Число  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слушателей</a:t>
                      </a:r>
                      <a:endParaRPr lang="ru-RU" sz="14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Число лиц,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обученных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здоровому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 образу 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 жизни, 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в школах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здоровья </a:t>
                      </a:r>
                      <a:endParaRPr lang="ru-RU" sz="14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Число </a:t>
                      </a:r>
                      <a:r>
                        <a:rPr lang="ru-RU" sz="1050" dirty="0" err="1">
                          <a:effectLst/>
                        </a:rPr>
                        <a:t>медиц</a:t>
                      </a:r>
                      <a:r>
                        <a:rPr lang="ru-RU" sz="105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работников,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обученных 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методам мед.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профилактики</a:t>
                      </a:r>
                      <a:endParaRPr lang="ru-RU" sz="14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Ответственный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 исполнитель </a:t>
                      </a:r>
                      <a:endParaRPr lang="ru-RU" sz="14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</a:tr>
              <a:tr h="16298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 Массовые  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мероприятия</a:t>
                      </a:r>
                      <a:endParaRPr lang="ru-RU" sz="14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Школы 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здоровья</a:t>
                      </a:r>
                      <a:endParaRPr lang="ru-RU" sz="14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8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</a:tr>
              <a:tr h="598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</a:tr>
              <a:tr h="598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96953"/>
            <a:ext cx="8712968" cy="72007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802366"/>
            <a:ext cx="8712968" cy="128281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3" name="Прямоугольник 2"/>
          <p:cNvSpPr/>
          <p:nvPr/>
        </p:nvSpPr>
        <p:spPr>
          <a:xfrm>
            <a:off x="179512" y="5229200"/>
            <a:ext cx="8712968" cy="11695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>
                <a:latin typeface="Constantia" panose="02030602050306030303" pitchFamily="18" charset="0"/>
              </a:rPr>
              <a:t>При учете массовых мероприятий в графе 4 "форма работы - школы здоровья" ставится прочерк, в графе 5 "тема" указывается тема мероприятия, в графе 6 указывается место его проведения, в графе 7 указывается число слушателей или присутствующих на данном мероприятии, в графе 8 "число лиц, обученных здоровому образу жизни" и в графе 9 "число медицинских работников, обученных методам мед. профилактики" ставится прочерк.</a:t>
            </a:r>
          </a:p>
        </p:txBody>
      </p:sp>
    </p:spTree>
    <p:extLst>
      <p:ext uri="{BB962C8B-B14F-4D97-AF65-F5344CB8AC3E}">
        <p14:creationId xmlns:p14="http://schemas.microsoft.com/office/powerpoint/2010/main" val="266930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9036496" cy="32403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268702"/>
              </p:ext>
            </p:extLst>
          </p:nvPr>
        </p:nvGraphicFramePr>
        <p:xfrm>
          <a:off x="179511" y="836710"/>
          <a:ext cx="8712970" cy="390924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51837"/>
                <a:gridCol w="878619"/>
                <a:gridCol w="951837"/>
                <a:gridCol w="732183"/>
                <a:gridCol w="439309"/>
                <a:gridCol w="878619"/>
                <a:gridCol w="878619"/>
                <a:gridCol w="878619"/>
                <a:gridCol w="1025055"/>
                <a:gridCol w="1098273"/>
              </a:tblGrid>
              <a:tr h="4825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 N   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строки</a:t>
                      </a:r>
                      <a:endParaRPr lang="ru-RU" sz="12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  Дата   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проведения</a:t>
                      </a:r>
                      <a:endParaRPr lang="ru-RU" sz="12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   Форма работы    </a:t>
                      </a:r>
                      <a:endParaRPr lang="ru-RU" sz="14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Тема</a:t>
                      </a:r>
                      <a:endParaRPr lang="ru-RU" sz="14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 Место  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проведения</a:t>
                      </a:r>
                      <a:endParaRPr lang="ru-RU" sz="14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 Число  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слушателей</a:t>
                      </a:r>
                      <a:endParaRPr lang="ru-RU" sz="14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Число лиц,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обученных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здоровому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 образу 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 жизни, 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в школах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здоровья </a:t>
                      </a:r>
                      <a:endParaRPr lang="ru-RU" sz="14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Число </a:t>
                      </a:r>
                      <a:r>
                        <a:rPr lang="ru-RU" sz="1050" dirty="0" err="1">
                          <a:effectLst/>
                        </a:rPr>
                        <a:t>медиц</a:t>
                      </a:r>
                      <a:r>
                        <a:rPr lang="ru-RU" sz="105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работников,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обученных 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методам мед.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профилактики</a:t>
                      </a:r>
                      <a:endParaRPr lang="ru-RU" sz="14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Ответственный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 исполнитель </a:t>
                      </a:r>
                      <a:endParaRPr lang="ru-RU" sz="14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</a:tr>
              <a:tr h="16298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 Массовые  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мероприятия</a:t>
                      </a:r>
                      <a:endParaRPr lang="ru-RU" sz="14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Школы 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здоровья</a:t>
                      </a:r>
                      <a:endParaRPr lang="ru-RU" sz="14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8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</a:tr>
              <a:tr h="598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</a:tr>
              <a:tr h="598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79512" y="3105835"/>
            <a:ext cx="8712968" cy="369332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Constantia" panose="02030602050306030303" pitchFamily="18" charset="0"/>
              </a:rPr>
              <a:t>При проведении школ здоровья учитывается каждое занятие отдельно.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645024"/>
            <a:ext cx="8712968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графе 4 (школы здоровья) указывается название школы, организованной в данном ЛПУ в соответствии с Отраслевым стандартом "Сложные и комплексные медицинские услуги. Состав", в графе 5 указывается тема очередного занятия школы, в графе 6 указывается место проведения школы, в графе 7 (число слушателей) ставится прочерк, в графе 8 (число лиц, обученных здоровому образу жизни) указывается число присутствующих на занятии. В графе 3 (массовые мероприятия) при учете занятий школ здоровья ставится прочерк.</a:t>
            </a:r>
          </a:p>
        </p:txBody>
      </p:sp>
    </p:spTree>
    <p:extLst>
      <p:ext uri="{BB962C8B-B14F-4D97-AF65-F5344CB8AC3E}">
        <p14:creationId xmlns:p14="http://schemas.microsoft.com/office/powerpoint/2010/main" val="425625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352928" cy="14773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/>
              <a:t>При учете занятий </a:t>
            </a:r>
            <a:r>
              <a:rPr lang="ru-RU" b="1" dirty="0">
                <a:solidFill>
                  <a:srgbClr val="FFFF00"/>
                </a:solidFill>
              </a:rPr>
              <a:t>с медицинскими работниками ЛПУ</a:t>
            </a:r>
            <a:r>
              <a:rPr lang="ru-RU" dirty="0"/>
              <a:t>, охваченными курсовыми учебными мероприятиями, организованными и проведенными специалистами отделения (кабинета) медицинской профилактики совместно с центром медицинской профилактики (подразделением медицинской профилактики) либо самостоятельно, учитывается каждое занятие отдельно.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419020"/>
              </p:ext>
            </p:extLst>
          </p:nvPr>
        </p:nvGraphicFramePr>
        <p:xfrm>
          <a:off x="323529" y="1844825"/>
          <a:ext cx="8496943" cy="18204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8237"/>
                <a:gridCol w="856835"/>
                <a:gridCol w="928237"/>
                <a:gridCol w="714028"/>
                <a:gridCol w="428417"/>
                <a:gridCol w="856835"/>
                <a:gridCol w="856835"/>
                <a:gridCol w="856835"/>
                <a:gridCol w="999641"/>
                <a:gridCol w="1071043"/>
              </a:tblGrid>
              <a:tr h="6826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 N  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строки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  Дата  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проведения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   Форма работы    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Тема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 Место  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проведения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 Число  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слушателей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Число лиц,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обученных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здоровому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 образу 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 жизни, 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в школах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здоровья 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Число </a:t>
                      </a:r>
                      <a:r>
                        <a:rPr lang="ru-RU" sz="1100" b="1" dirty="0" err="1">
                          <a:effectLst/>
                        </a:rPr>
                        <a:t>медиц</a:t>
                      </a:r>
                      <a:r>
                        <a:rPr lang="ru-RU" sz="1100" b="1" dirty="0">
                          <a:effectLst/>
                        </a:rPr>
                        <a:t>.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работников,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обученных 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методам мед.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профилактики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Ответственный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исполнитель 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41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 Массовые  </a:t>
                      </a:r>
                      <a:endParaRPr lang="ru-RU" sz="1600" b="1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мероприятия</a:t>
                      </a:r>
                      <a:endParaRPr lang="ru-RU" sz="16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Школы 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здоровья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</a:t>
                      </a:r>
                      <a:endParaRPr lang="ru-RU" sz="16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6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</a:t>
                      </a:r>
                      <a:endParaRPr lang="ru-RU" sz="16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</a:t>
                      </a:r>
                      <a:endParaRPr lang="ru-RU" sz="16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9</a:t>
                      </a:r>
                      <a:endParaRPr lang="ru-RU" sz="16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9532" y="3804188"/>
            <a:ext cx="8424936" cy="230832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51000"/>
                  <a:satMod val="130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/>
              <a:t>В этом случае, кроме граф 1, 2, 10 заполняется графа 5 "тема", в которой указывается тема учебного занятия и название учебного цикла, семинара, курса. В графе 6 указывается место проведения учебного занятия, в графе 7 "число слушателей" ставится прочерк, в графе 8 "число лиц, обученных здоровому образу жизни" ставится прочерк, в графе 9 "число </a:t>
            </a:r>
            <a:r>
              <a:rPr lang="ru-RU" dirty="0" err="1"/>
              <a:t>медиц</a:t>
            </a:r>
            <a:r>
              <a:rPr lang="ru-RU" dirty="0"/>
              <a:t>. работников, обученных методам мед. профилактики" указывается число медицинских работников, присутствовавших на данном занятии. В графах 3 и 4 "форма работы" ставится прочерк.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419020"/>
              </p:ext>
            </p:extLst>
          </p:nvPr>
        </p:nvGraphicFramePr>
        <p:xfrm>
          <a:off x="323528" y="1844824"/>
          <a:ext cx="8496943" cy="18204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8237"/>
                <a:gridCol w="856835"/>
                <a:gridCol w="928237"/>
                <a:gridCol w="714028"/>
                <a:gridCol w="428417"/>
                <a:gridCol w="856835"/>
                <a:gridCol w="856835"/>
                <a:gridCol w="856835"/>
                <a:gridCol w="999641"/>
                <a:gridCol w="1071043"/>
              </a:tblGrid>
              <a:tr h="6826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 N  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строки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  Дата  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проведения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   Форма работы    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Тема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 Место  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проведения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 Число  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слушателей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Число лиц,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обученных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здоровому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 образу 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 жизни, 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в школах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здоровья 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Число </a:t>
                      </a:r>
                      <a:r>
                        <a:rPr lang="ru-RU" sz="1100" b="1" dirty="0" err="1">
                          <a:effectLst/>
                        </a:rPr>
                        <a:t>медиц</a:t>
                      </a:r>
                      <a:r>
                        <a:rPr lang="ru-RU" sz="1100" b="1" dirty="0">
                          <a:effectLst/>
                        </a:rPr>
                        <a:t>.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работников,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обученных 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методам мед.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профилактики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Ответственный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исполнитель 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41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 Массовые  </a:t>
                      </a:r>
                      <a:endParaRPr lang="ru-RU" sz="1600" b="1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мероприятия</a:t>
                      </a:r>
                      <a:endParaRPr lang="ru-RU" sz="16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Школы 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здоровья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</a:t>
                      </a:r>
                      <a:endParaRPr lang="ru-RU" sz="16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6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</a:t>
                      </a:r>
                      <a:endParaRPr lang="ru-RU" sz="16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</a:t>
                      </a:r>
                      <a:endParaRPr lang="ru-RU" sz="16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9</a:t>
                      </a:r>
                      <a:endParaRPr lang="ru-RU" sz="16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47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222661"/>
              </p:ext>
            </p:extLst>
          </p:nvPr>
        </p:nvGraphicFramePr>
        <p:xfrm>
          <a:off x="323528" y="404664"/>
          <a:ext cx="8496943" cy="18204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8237"/>
                <a:gridCol w="856835"/>
                <a:gridCol w="928237"/>
                <a:gridCol w="714028"/>
                <a:gridCol w="428417"/>
                <a:gridCol w="856835"/>
                <a:gridCol w="856835"/>
                <a:gridCol w="856835"/>
                <a:gridCol w="999641"/>
                <a:gridCol w="1071043"/>
              </a:tblGrid>
              <a:tr h="6826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 N  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строки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  Дата  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проведения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   Форма работы    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Тема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 Место  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проведения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 Число  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слушателей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Число лиц,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обученных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здоровому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 образу 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 жизни, 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в школах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здоровья 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Число </a:t>
                      </a:r>
                      <a:r>
                        <a:rPr lang="ru-RU" sz="1100" b="1" dirty="0" err="1">
                          <a:effectLst/>
                        </a:rPr>
                        <a:t>медиц</a:t>
                      </a:r>
                      <a:r>
                        <a:rPr lang="ru-RU" sz="1100" b="1" dirty="0">
                          <a:effectLst/>
                        </a:rPr>
                        <a:t>.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работников,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обученных 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методам мед.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профилактики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Ответственный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исполнитель 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41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 Массовые  </a:t>
                      </a:r>
                      <a:endParaRPr lang="ru-RU" sz="1600" b="1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мероприятия</a:t>
                      </a:r>
                      <a:endParaRPr lang="ru-RU" sz="16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Школы  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здоровья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</a:t>
                      </a:r>
                      <a:endParaRPr lang="ru-RU" sz="16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6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</a:t>
                      </a:r>
                      <a:endParaRPr lang="ru-RU" sz="16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</a:t>
                      </a:r>
                      <a:endParaRPr lang="ru-RU" sz="16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9</a:t>
                      </a:r>
                      <a:endParaRPr lang="ru-RU" sz="16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</a:t>
                      </a:r>
                      <a:endParaRPr lang="ru-RU" sz="16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2333685"/>
            <a:ext cx="8496944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Constantia" panose="02030602050306030303" pitchFamily="18" charset="0"/>
              </a:rPr>
              <a:t>При учете лекций, семинаров, конференций для педагогов, работников культуры, родителей, молодежи, пенсионеров заполняются графы 1, 2, в графах 3 и 4 ставится прочерк, в графе 5 "тема" указывается мероприятие и его тема, в графе 6 указывается место проведения мероприятия, в графе 7 "число слушателей" ставится прочерк, в графе 8 "число лиц, обученных здоровому образу жизни" указывается число обученных специалистами отделения (кабинета) медицинской профилактики на одном мероприятии, в графе 9 ставится прочерк, в графе 10 проставляется подпись ответственного лица.</a:t>
            </a:r>
          </a:p>
        </p:txBody>
      </p:sp>
    </p:spTree>
    <p:extLst>
      <p:ext uri="{BB962C8B-B14F-4D97-AF65-F5344CB8AC3E}">
        <p14:creationId xmlns:p14="http://schemas.microsoft.com/office/powerpoint/2010/main" val="86268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32492" y="2967335"/>
            <a:ext cx="7879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5" name="Picture 3" descr="D:\ADCMP_2018\Организация_работы_ЛО_ЦМП_2018\Работа на сайте_ЦМП\Мои картинки\2426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868" y="332656"/>
            <a:ext cx="237626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D:\ADCMP_2018\Организация_работы_ЛО_ЦМП_2018\Работа на сайте_ЦМП\Мои картинки\Герб_ЛО_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48714"/>
            <a:ext cx="13430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D:\ADCMP_2018\Организация_работы_ЛО_ЦМП_2018\Обучение СМП_МП_2018\Эмблема маленькая оригинал 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780" y="793332"/>
            <a:ext cx="1753471" cy="18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3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8182" y="260648"/>
            <a:ext cx="8624298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dirty="0" smtClean="0"/>
              <a:t>МИНИСТЕРСТВО ЗДРАВООХРАНЕНИЯ РОССИЙСКОЙ ФЕДЕРАЦИИ</a:t>
            </a:r>
          </a:p>
          <a:p>
            <a:pPr algn="ctr"/>
            <a:r>
              <a:rPr lang="ru-RU" dirty="0" smtClean="0"/>
              <a:t>ПРИКАЗ</a:t>
            </a:r>
          </a:p>
          <a:p>
            <a:pPr algn="ctr"/>
            <a:r>
              <a:rPr lang="ru-RU" dirty="0" smtClean="0"/>
              <a:t>от 23 сентября 2003 г. N 455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СОВЕРШЕНСТВОВАНИИ ДЕЯТЕЛЬНОСТИ</a:t>
            </a: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ОРГАНОВ И УЧРЕЖДЕНИЙ ЗДРАВООХРАНЕНИЯ</a:t>
            </a: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ПРОФИЛАКТИКЕ ЗАБОЛЕВАНИЙ В РОССИЙСКОЙ ФЕДЕРАЦИИ</a:t>
            </a:r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8182" y="2852936"/>
            <a:ext cx="8624298" cy="32624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dirty="0"/>
              <a:t>Зарегистрировано в Минюсте России 25 сентября 2009 г. N 14871</a:t>
            </a:r>
          </a:p>
          <a:p>
            <a:pPr algn="ctr"/>
            <a:r>
              <a:rPr lang="ru-RU" sz="1400" dirty="0"/>
              <a:t> </a:t>
            </a:r>
            <a:r>
              <a:rPr lang="ru-RU" sz="1400" b="1" dirty="0" smtClean="0"/>
              <a:t>МИНИСТЕРСТВО </a:t>
            </a:r>
            <a:r>
              <a:rPr lang="ru-RU" sz="1400" b="1" dirty="0"/>
              <a:t>ЗДРАВООХРАНЕНИЯ И СОЦИАЛЬНОГО </a:t>
            </a:r>
            <a:r>
              <a:rPr lang="ru-RU" sz="1400" b="1" dirty="0" smtClean="0"/>
              <a:t>РАЗВИТИЯ РОССИЙСКОЙ </a:t>
            </a:r>
            <a:r>
              <a:rPr lang="ru-RU" sz="1400" b="1" dirty="0"/>
              <a:t>ФЕДЕРАЦИИ</a:t>
            </a:r>
          </a:p>
          <a:p>
            <a:pPr algn="ctr"/>
            <a:r>
              <a:rPr lang="ru-RU" b="1" dirty="0"/>
              <a:t> </a:t>
            </a:r>
            <a:r>
              <a:rPr lang="ru-RU" b="1" dirty="0" smtClean="0"/>
              <a:t>ПРИКАЗ</a:t>
            </a:r>
            <a:endParaRPr lang="ru-RU" b="1" dirty="0"/>
          </a:p>
          <a:p>
            <a:pPr algn="ctr"/>
            <a:r>
              <a:rPr lang="ru-RU" b="1" dirty="0"/>
              <a:t>от 19 августа 2009 г. N 597н</a:t>
            </a:r>
          </a:p>
          <a:p>
            <a:pPr algn="ctr"/>
            <a:r>
              <a:rPr lang="ru-RU" sz="1400" b="1" dirty="0"/>
              <a:t> </a:t>
            </a:r>
          </a:p>
          <a:p>
            <a:pPr algn="ctr"/>
            <a:r>
              <a:rPr lang="ru-RU" b="1" dirty="0"/>
              <a:t>ОБ ОРГАНИЗАЦИИ ДЕЯТЕЛЬНОСТИ</a:t>
            </a:r>
          </a:p>
          <a:p>
            <a:pPr algn="ctr"/>
            <a:r>
              <a:rPr lang="ru-RU" b="1" dirty="0"/>
              <a:t>ЦЕНТРОВ ЗДОРОВЬЯ ПО ФОРМИРОВАНИЮ ЗДОРОВОГО ОБРАЗА ЖИЗНИ</a:t>
            </a:r>
          </a:p>
          <a:p>
            <a:pPr algn="ctr"/>
            <a:r>
              <a:rPr lang="ru-RU" b="1" dirty="0"/>
              <a:t>У ГРАЖДАН РОССИЙСКОЙ ФЕДЕРАЦИИ, ВКЛЮЧАЯ СОКРАЩЕНИЕ</a:t>
            </a:r>
          </a:p>
          <a:p>
            <a:pPr algn="ctr"/>
            <a:r>
              <a:rPr lang="ru-RU" b="1" dirty="0"/>
              <a:t>ПОТРЕБЛЕНИЯ АЛКОГОЛЯ И ТАБАКА</a:t>
            </a:r>
          </a:p>
          <a:p>
            <a:r>
              <a:rPr lang="ru-RU" sz="1400" dirty="0"/>
              <a:t>Список изменяющих документов</a:t>
            </a:r>
          </a:p>
          <a:p>
            <a:r>
              <a:rPr lang="ru-RU" sz="1400" dirty="0"/>
              <a:t>(в ред. Приказов Минздравсоцразвития России от 08.06.2010 </a:t>
            </a:r>
            <a:r>
              <a:rPr lang="ru-RU" sz="1400" dirty="0">
                <a:hlinkClick r:id="rId2"/>
              </a:rPr>
              <a:t>N 430н</a:t>
            </a:r>
            <a:r>
              <a:rPr lang="ru-RU" sz="1400" dirty="0"/>
              <a:t>,</a:t>
            </a:r>
          </a:p>
          <a:p>
            <a:r>
              <a:rPr lang="ru-RU" sz="1400" dirty="0"/>
              <a:t>от 19.04.2011 </a:t>
            </a:r>
            <a:r>
              <a:rPr lang="ru-RU" sz="1400" dirty="0">
                <a:hlinkClick r:id="rId3"/>
              </a:rPr>
              <a:t>N 328н</a:t>
            </a:r>
            <a:r>
              <a:rPr lang="ru-RU" sz="1400" dirty="0"/>
              <a:t>, от 26.09.2011 </a:t>
            </a:r>
            <a:r>
              <a:rPr lang="ru-RU" sz="1400" dirty="0">
                <a:hlinkClick r:id="rId4"/>
              </a:rPr>
              <a:t>N 1074н</a:t>
            </a:r>
            <a:r>
              <a:rPr lang="ru-RU" sz="1400" dirty="0"/>
              <a:t>,</a:t>
            </a:r>
          </a:p>
          <a:p>
            <a:r>
              <a:rPr lang="ru-RU" sz="1400" dirty="0">
                <a:hlinkClick r:id="rId5"/>
              </a:rPr>
              <a:t>Приказа</a:t>
            </a:r>
            <a:r>
              <a:rPr lang="ru-RU" sz="1400" dirty="0"/>
              <a:t> Минздрава России от 30.09.2015 N 683н)</a:t>
            </a:r>
          </a:p>
        </p:txBody>
      </p:sp>
    </p:spTree>
    <p:extLst>
      <p:ext uri="{BB962C8B-B14F-4D97-AF65-F5344CB8AC3E}">
        <p14:creationId xmlns:p14="http://schemas.microsoft.com/office/powerpoint/2010/main" val="229515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12968" cy="2031325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27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/>
              <a:t>МИНИСТЕРСТВО ЗДРАВООХРАНЕНИЯ РОССИЙСКОЙ ФЕДЕРАЦИИ</a:t>
            </a:r>
          </a:p>
          <a:p>
            <a:pPr algn="ctr"/>
            <a:r>
              <a:rPr lang="ru-RU" dirty="0"/>
              <a:t>ПРИКАЗ</a:t>
            </a:r>
          </a:p>
          <a:p>
            <a:pPr algn="ctr"/>
            <a:r>
              <a:rPr lang="ru-RU" dirty="0"/>
              <a:t>от 30 сентября 2015 г. N 683н</a:t>
            </a:r>
          </a:p>
          <a:p>
            <a:endParaRPr lang="ru-RU" dirty="0"/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"Об утверждении Порядка организации и осуществления профилактики неинфекционных заболеваний и проведения мероприятий по формированию здорового образа жизни в медицинских организациях"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459504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соответствии с частью 4 статьи 30 Федерального закона от 21 ноября 2011 г. N 323-ФЗ "Об основах охраны здоровья граждан в Российской Федерации" (Собрание законодательства Российской Федерации, 2011, N 48, ст. 6724; 2012, N 26, ст. 3442, 3446; 2013, N 27, ст. 3459, 3477; N 30, ст. 4038; N 39, ст. 4883; N 48, ст. 6165; N 52, ст. 6951; 2014, N 23, ст. 2930; N 30, ст. 4106, 4244, 4247, 4257; N 43, ст. 5798; N 49, ст. 6927, 6928; 2015, N 1, ст. 72, 85; N 10, ст. 1403, 1425; N 14, ст. 2018; N 27, ст. 3951; N 29, ст. 4339, 4356, 4359, 4397) </a:t>
            </a:r>
            <a:r>
              <a:rPr lang="ru-RU" b="1" dirty="0"/>
              <a:t>приказываю:</a:t>
            </a:r>
          </a:p>
          <a:p>
            <a:pPr algn="just"/>
            <a:r>
              <a:rPr lang="ru-RU" b="1" dirty="0"/>
              <a:t>1</a:t>
            </a:r>
            <a:r>
              <a:rPr lang="ru-RU" dirty="0"/>
              <a:t>. </a:t>
            </a:r>
            <a:r>
              <a:rPr lang="ru-RU" b="1" dirty="0">
                <a:solidFill>
                  <a:srgbClr val="0033CC"/>
                </a:solidFill>
              </a:rPr>
              <a:t>Утвердить Порядок организации и осуществления профилактики неинфекционных заболеваний и проведения мероприятий по формированию здорового образа жизни в медицинских организациях согласно приложению.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20480" y="55892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/>
              <a:t>Министр</a:t>
            </a:r>
          </a:p>
          <a:p>
            <a:pPr algn="r"/>
            <a:r>
              <a:rPr lang="ru-RU" dirty="0"/>
              <a:t>В.И.СКВОРЦОВА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321826"/>
            <a:ext cx="1393719" cy="1324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80929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568952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ПРИКАЗОМ МЗ РФ от </a:t>
            </a:r>
            <a:r>
              <a:rPr lang="ru-RU" dirty="0"/>
              <a:t>23 сентября 2003 г. N </a:t>
            </a:r>
            <a:r>
              <a:rPr lang="ru-RU" dirty="0" smtClean="0"/>
              <a:t>455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совершенствовании деятельности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рганов и учреждений здравоохранения по профилактике заболеваний в Российской Федерации» п.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 введено  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«Положение 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деятельности отделений (кабинетов) медицинской 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профилактики» 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N 2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9532" y="1628800"/>
            <a:ext cx="856895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1.5. </a:t>
            </a:r>
            <a:r>
              <a:rPr lang="ru-RU" dirty="0" smtClean="0"/>
              <a:t>утверждена «Учетную </a:t>
            </a:r>
            <a:r>
              <a:rPr lang="ru-RU" dirty="0"/>
              <a:t>форму N 038/у-02 "Журнал учета работы ЛПУ по медицинской профилактике" (приложение N 4).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9" y="2383221"/>
            <a:ext cx="8648314" cy="42165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6. Руководителям органов управления здравоохранением субъектов Российской Федерации:</a:t>
            </a:r>
          </a:p>
          <a:p>
            <a:pPr algn="just"/>
            <a:r>
              <a:rPr lang="ru-RU" sz="1600" b="1" dirty="0">
                <a:solidFill>
                  <a:srgbClr val="0033CC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6.1. </a:t>
            </a:r>
            <a:r>
              <a:rPr lang="ru-RU" sz="1400" dirty="0">
                <a:solidFill>
                  <a:srgbClr val="0033CC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Организовать работу по профилактике неинфекционных заболеваний </a:t>
            </a:r>
            <a:r>
              <a:rPr lang="ru-RU" sz="1400" b="1" i="1" dirty="0">
                <a:solidFill>
                  <a:srgbClr val="C0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как приоритетного направления здравоохранения,</a:t>
            </a:r>
            <a:r>
              <a:rPr lang="ru-RU" sz="1400" dirty="0">
                <a:solidFill>
                  <a:srgbClr val="0033CC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включая ее в критерии оценки качества и модели конечного результата деятельности подразделений и учреждений здравоохранения </a:t>
            </a:r>
            <a:r>
              <a:rPr lang="ru-RU" sz="1400" u="sng" dirty="0">
                <a:solidFill>
                  <a:srgbClr val="0033CC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 использованием экономических стимулов</a:t>
            </a:r>
            <a:r>
              <a:rPr lang="ru-RU" sz="1400" u="sng" dirty="0" smtClean="0">
                <a:solidFill>
                  <a:srgbClr val="0033CC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  <a:br>
              <a:rPr lang="ru-RU" sz="1400" u="sng" dirty="0" smtClean="0">
                <a:solidFill>
                  <a:srgbClr val="0033CC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6.2</a:t>
            </a:r>
            <a:r>
              <a:rPr lang="ru-RU" sz="1400" b="1" dirty="0">
                <a:solidFill>
                  <a:srgbClr val="0033CC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  <a:r>
              <a:rPr lang="ru-RU" sz="1400" dirty="0">
                <a:solidFill>
                  <a:srgbClr val="0033CC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Рассмотреть вопрос о введении должности </a:t>
            </a:r>
            <a:r>
              <a:rPr lang="ru-RU" sz="1400" b="1" i="1" u="sng" dirty="0">
                <a:solidFill>
                  <a:srgbClr val="0033CC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главного (штатного, внештатного) специалиста органа управления здравоохранением по профилактике неинфекционных заболеваний</a:t>
            </a:r>
            <a:r>
              <a:rPr lang="ru-RU" sz="1400" dirty="0">
                <a:solidFill>
                  <a:srgbClr val="0033CC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возложив на него обязанность координации деятельности по вопросам предупреждения неинфекционных заболеваний и укрепления здоровья населения в субъекте Российской Федерации; обеспечить его взаимодействие с другими главными специалистами и иными заинтересованными лицами и организациями</a:t>
            </a:r>
            <a:r>
              <a:rPr lang="ru-RU" sz="1400" dirty="0" smtClean="0">
                <a:solidFill>
                  <a:srgbClr val="0033CC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  <a:br>
              <a:rPr lang="ru-RU" sz="1400" dirty="0" smtClean="0">
                <a:solidFill>
                  <a:srgbClr val="0033CC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lang="ru-RU" sz="1600" b="1" dirty="0" smtClean="0"/>
              <a:t>6.3</a:t>
            </a:r>
            <a:r>
              <a:rPr lang="ru-RU" sz="1600" b="1" dirty="0"/>
              <a:t>. </a:t>
            </a:r>
            <a:r>
              <a:rPr lang="ru-RU" sz="1600" dirty="0"/>
              <a:t>Рассмотреть вопрос о включении медицинских услуг по профилактике заболеваний в территориальные 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программы обязательного медицинского страхования.</a:t>
            </a:r>
          </a:p>
          <a:p>
            <a:pPr algn="just"/>
            <a:endParaRPr lang="ru-RU" sz="1600" dirty="0">
              <a:solidFill>
                <a:srgbClr val="0033CC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r"/>
            <a:r>
              <a:rPr lang="ru-RU" sz="1600" dirty="0"/>
              <a:t>Министр</a:t>
            </a:r>
          </a:p>
          <a:p>
            <a:pPr algn="r"/>
            <a:r>
              <a:rPr lang="ru-RU" sz="1600" dirty="0"/>
              <a:t>Ю.Л.ШЕВЧЕНКО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23808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7129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dirty="0">
                <a:ea typeface="Times New Roman"/>
                <a:cs typeface="Calibri"/>
              </a:rPr>
              <a:t>Приложение N 2</a:t>
            </a:r>
          </a:p>
          <a:p>
            <a:pPr algn="r">
              <a:spcAft>
                <a:spcPts val="0"/>
              </a:spcAft>
            </a:pPr>
            <a:r>
              <a:rPr lang="ru-RU" dirty="0">
                <a:ea typeface="Times New Roman"/>
                <a:cs typeface="Calibri"/>
              </a:rPr>
              <a:t>к приказу</a:t>
            </a:r>
          </a:p>
          <a:p>
            <a:pPr algn="r">
              <a:spcAft>
                <a:spcPts val="0"/>
              </a:spcAft>
            </a:pPr>
            <a:r>
              <a:rPr lang="ru-RU" dirty="0">
                <a:ea typeface="Times New Roman"/>
                <a:cs typeface="Calibri"/>
              </a:rPr>
              <a:t>Министерства здравоохранения</a:t>
            </a:r>
          </a:p>
          <a:p>
            <a:pPr algn="r">
              <a:spcAft>
                <a:spcPts val="0"/>
              </a:spcAft>
            </a:pPr>
            <a:r>
              <a:rPr lang="ru-RU" dirty="0">
                <a:ea typeface="Times New Roman"/>
                <a:cs typeface="Calibri"/>
              </a:rPr>
              <a:t>Российской Федерации</a:t>
            </a:r>
          </a:p>
          <a:p>
            <a:pPr algn="r">
              <a:spcAft>
                <a:spcPts val="0"/>
              </a:spcAft>
            </a:pPr>
            <a:r>
              <a:rPr lang="ru-RU" dirty="0">
                <a:ea typeface="Times New Roman"/>
                <a:cs typeface="Calibri"/>
              </a:rPr>
              <a:t>от 23.09.2003 г. N 455</a:t>
            </a:r>
          </a:p>
          <a:p>
            <a:pPr>
              <a:spcAft>
                <a:spcPts val="0"/>
              </a:spcAft>
            </a:pPr>
            <a:r>
              <a:rPr lang="ru-RU" dirty="0">
                <a:ea typeface="Times New Roman"/>
                <a:cs typeface="Calibri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b="1" dirty="0">
                <a:ea typeface="Times New Roman"/>
                <a:cs typeface="Calibri"/>
              </a:rPr>
              <a:t>ПОЛОЖЕНИЕ</a:t>
            </a:r>
          </a:p>
          <a:p>
            <a:pPr algn="ctr">
              <a:spcAft>
                <a:spcPts val="0"/>
              </a:spcAft>
            </a:pPr>
            <a:r>
              <a:rPr lang="ru-RU" b="1" dirty="0">
                <a:ea typeface="Times New Roman"/>
                <a:cs typeface="Calibri"/>
              </a:rPr>
              <a:t>ОБ ОРГАНИЗАЦИИ ДЕЯТЕЛЬНОСТИ ОТДЕЛЕНИЯ (КАБИНЕТА)</a:t>
            </a:r>
          </a:p>
          <a:p>
            <a:pPr algn="ctr">
              <a:spcAft>
                <a:spcPts val="0"/>
              </a:spcAft>
            </a:pPr>
            <a:r>
              <a:rPr lang="ru-RU" b="1" dirty="0">
                <a:ea typeface="Times New Roman"/>
                <a:cs typeface="Calibri"/>
              </a:rPr>
              <a:t>МЕДИЦИНСКОЙ ПРОФИЛАКТИКИ ЛЕЧЕБНО-ПРОФИЛАКТИЧЕСКОГО</a:t>
            </a:r>
          </a:p>
          <a:p>
            <a:pPr algn="ctr">
              <a:spcAft>
                <a:spcPts val="0"/>
              </a:spcAft>
            </a:pPr>
            <a:r>
              <a:rPr lang="ru-RU" b="1" dirty="0">
                <a:ea typeface="Times New Roman"/>
                <a:cs typeface="Calibri"/>
              </a:rPr>
              <a:t>УЧРЕЖДЕНИЯ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978954"/>
            <a:ext cx="8496944" cy="344709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b">
            <a:spAutoFit/>
          </a:bodyPr>
          <a:lstStyle/>
          <a:p>
            <a:pPr algn="just"/>
            <a:r>
              <a:rPr lang="ru-RU" sz="2000" b="1" dirty="0">
                <a:solidFill>
                  <a:srgbClr val="0033CC"/>
                </a:solidFill>
              </a:rPr>
              <a:t>1. </a:t>
            </a:r>
            <a:r>
              <a:rPr lang="ru-RU" dirty="0">
                <a:solidFill>
                  <a:srgbClr val="0033CC"/>
                </a:solidFill>
              </a:rPr>
              <a:t>Отделение (кабинет) медицинской профилактики является структурным подразделением амбулаторно-поликлинических учреждений (подразделений), поликлинических отделений центральных районных (городских) больниц, медико-санитарных частей</a:t>
            </a:r>
            <a:r>
              <a:rPr lang="ru-RU" dirty="0" smtClean="0">
                <a:solidFill>
                  <a:srgbClr val="0033CC"/>
                </a:solidFill>
              </a:rPr>
              <a:t>.</a:t>
            </a:r>
            <a:br>
              <a:rPr lang="ru-RU" dirty="0" smtClean="0">
                <a:solidFill>
                  <a:srgbClr val="0033CC"/>
                </a:solidFill>
              </a:rPr>
            </a:br>
            <a:endParaRPr lang="ru-RU" dirty="0">
              <a:solidFill>
                <a:srgbClr val="0033CC"/>
              </a:solidFill>
            </a:endParaRPr>
          </a:p>
          <a:p>
            <a:pPr algn="just"/>
            <a:r>
              <a:rPr lang="ru-RU" b="1" dirty="0">
                <a:solidFill>
                  <a:srgbClr val="0033CC"/>
                </a:solidFill>
              </a:rPr>
              <a:t>2. </a:t>
            </a:r>
            <a:r>
              <a:rPr lang="ru-RU" dirty="0">
                <a:solidFill>
                  <a:srgbClr val="0033CC"/>
                </a:solidFill>
              </a:rPr>
              <a:t>Заведующий отделением (кабинетом) медицинской профилактики непосредственно подчинен руководителю лечебно-профилактического учреждения или его заместителю</a:t>
            </a:r>
            <a:r>
              <a:rPr lang="ru-RU" dirty="0" smtClean="0">
                <a:solidFill>
                  <a:srgbClr val="0033CC"/>
                </a:solidFill>
              </a:rPr>
              <a:t>.</a:t>
            </a:r>
            <a:br>
              <a:rPr lang="ru-RU" dirty="0" smtClean="0">
                <a:solidFill>
                  <a:srgbClr val="0033CC"/>
                </a:solidFill>
              </a:rPr>
            </a:br>
            <a:endParaRPr lang="ru-RU" dirty="0">
              <a:solidFill>
                <a:srgbClr val="0033CC"/>
              </a:solidFill>
            </a:endParaRPr>
          </a:p>
          <a:p>
            <a:pPr algn="just"/>
            <a:r>
              <a:rPr lang="ru-RU" b="1" dirty="0">
                <a:solidFill>
                  <a:srgbClr val="0033CC"/>
                </a:solidFill>
              </a:rPr>
              <a:t>3. </a:t>
            </a:r>
            <a:r>
              <a:rPr lang="ru-RU" dirty="0">
                <a:solidFill>
                  <a:srgbClr val="0033CC"/>
                </a:solidFill>
              </a:rPr>
              <a:t>Отделение (кабинет) медицинской профилактики возглавляет врач (фельдшер), имеющий соответствующую подготовку по проблемам профилактики заболеваний и укреплению здоровья.</a:t>
            </a:r>
          </a:p>
        </p:txBody>
      </p:sp>
    </p:spTree>
    <p:extLst>
      <p:ext uri="{BB962C8B-B14F-4D97-AF65-F5344CB8AC3E}">
        <p14:creationId xmlns:p14="http://schemas.microsoft.com/office/powerpoint/2010/main" val="12592457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107950" y="188913"/>
            <a:ext cx="8785225" cy="1079500"/>
          </a:xfrm>
          <a:solidFill>
            <a:srgbClr val="8AD5FE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Информация о структуре профилактической службы в Ленинградской области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462756" y="1340768"/>
            <a:ext cx="8218488" cy="4823990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ГБУЗ ЛО «Центр медицинской профилактики», в составе </a:t>
            </a: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сотрудников, в т.ч. </a:t>
            </a: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врачей </a:t>
            </a: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сестра по медицинской профилактике;</a:t>
            </a:r>
            <a:r>
              <a:rPr lang="ru-RU" altLang="ru-RU" sz="1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</a:t>
            </a:r>
            <a:r>
              <a:rPr lang="en-US" altLang="ru-RU" sz="1600" dirty="0">
                <a:solidFill>
                  <a:schemeClr val="bg1"/>
                </a:solidFill>
              </a:rPr>
              <a:t>;</a:t>
            </a:r>
            <a:endParaRPr lang="ru-RU" altLang="ru-RU" sz="1600" dirty="0">
              <a:solidFill>
                <a:schemeClr val="bg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медицинских организациях районов Ленинградской области:</a:t>
            </a:r>
          </a:p>
          <a:p>
            <a:pPr>
              <a:defRPr/>
            </a:pP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отделений медицинской профилактики в составе: </a:t>
            </a: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 </a:t>
            </a: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сотрудников, в т.ч. </a:t>
            </a: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врачей и 25 человек среднего медицинского  персонала</a:t>
            </a:r>
            <a:r>
              <a:rPr lang="en-US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sz="1600" b="1" i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кабинетов медицинской профилактики в составе </a:t>
            </a: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</a:t>
            </a: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сотрудников, в т.ч. </a:t>
            </a: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врачей и 55 человек среднего медицинского персонала</a:t>
            </a:r>
            <a:r>
              <a:rPr lang="en-US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600" b="1" i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центров здоровья в составе: </a:t>
            </a: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 </a:t>
            </a: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сотрудников, в т.ч. </a:t>
            </a: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врачей и 23 человека среднего медицинского персонала.</a:t>
            </a:r>
            <a:b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1600" b="1" i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01 января 2018 года численность населения, обслуживаемого медицинскими организациями Ленинградской области составила:</a:t>
            </a:r>
            <a:b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городское население – 1157086 человек,</a:t>
            </a:r>
            <a:b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сельское – 656730 человек,</a:t>
            </a:r>
            <a:b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дети (0 – 17 лет) – 307490 (16,95%),</a:t>
            </a:r>
            <a:b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лица трудоспособного возраста – 1030228 (56,8%),</a:t>
            </a:r>
            <a:b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лица старше трудоспособного возраста – 505746 (27,88.%).</a:t>
            </a:r>
            <a:br>
              <a:rPr lang="ru-RU" altLang="ru-RU" sz="16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1600" b="1" i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altLang="ru-RU" sz="700" b="1" i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07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4307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ПОЛОЖЕНИЕ ОБ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ОРГАНИЗАЦИИ ДЕЯТЕЛЬНОСТИ ОТДЕЛЕНИЯ (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КАБИНЕТА) МЕДИЦИНСКОЙ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ПРОФИЛАКТИКИ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ЛЕЧЕБНО-ПРОФИЛАКТИЧЕСКОГ УЧРЕЖДЕНИЯ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661862"/>
            <a:ext cx="835292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ункции отделения (кабинета) </a:t>
            </a:r>
            <a:b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профилактики: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7524" y="1844824"/>
            <a:ext cx="8496944" cy="42473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/>
              <a:t>4.1. 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Организация, координация и оценка эффективности деятельности ЛПУ по оказанию профилактических услуг населению.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Выявление среди населения поведенческих факторов риска неинфекционных заболеваний и их коррекция.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Гигиеническое воспитание населения.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4.4. 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совместно с территориальным центром медицинской профилактики обучения медицинских работников учреждения методам оказания медицинских профилактических услуг населению.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4.5. 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информационном обеспечении специалистов и различных групп населения по вопросам профилактики заболеваний и укрепления здоровья.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4.6. 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медико-социальных опросов медицинских работников и прикрепленного населения по вопросам профилактики заболеваний, удовлетворенности и потребности в профилактической помощи.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4.7. 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учетной и отчетной документации.</a:t>
            </a:r>
          </a:p>
          <a:p>
            <a:endParaRPr lang="ru-RU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85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8720"/>
            <a:ext cx="8640960" cy="420325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7052487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9036496" cy="32403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131421"/>
              </p:ext>
            </p:extLst>
          </p:nvPr>
        </p:nvGraphicFramePr>
        <p:xfrm>
          <a:off x="179511" y="836710"/>
          <a:ext cx="8712970" cy="390924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51837"/>
                <a:gridCol w="878619"/>
                <a:gridCol w="951837"/>
                <a:gridCol w="732183"/>
                <a:gridCol w="439309"/>
                <a:gridCol w="878619"/>
                <a:gridCol w="878619"/>
                <a:gridCol w="878619"/>
                <a:gridCol w="1025055"/>
                <a:gridCol w="1098273"/>
              </a:tblGrid>
              <a:tr h="4825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 N   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строки</a:t>
                      </a:r>
                      <a:endParaRPr lang="ru-RU" sz="12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  Дата   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проведения</a:t>
                      </a:r>
                      <a:endParaRPr lang="ru-RU" sz="12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   Форма работы    </a:t>
                      </a:r>
                      <a:endParaRPr lang="ru-RU" sz="14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Тема</a:t>
                      </a:r>
                      <a:endParaRPr lang="ru-RU" sz="14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 Место  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проведения</a:t>
                      </a:r>
                      <a:endParaRPr lang="ru-RU" sz="14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 Число  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слушателей</a:t>
                      </a:r>
                      <a:endParaRPr lang="ru-RU" sz="14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Число лиц,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обученных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здоровому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 образу 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 жизни, 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в школах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здоровья </a:t>
                      </a:r>
                      <a:endParaRPr lang="ru-RU" sz="14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Число </a:t>
                      </a:r>
                      <a:r>
                        <a:rPr lang="ru-RU" sz="1050" dirty="0" err="1">
                          <a:effectLst/>
                        </a:rPr>
                        <a:t>медиц</a:t>
                      </a:r>
                      <a:r>
                        <a:rPr lang="ru-RU" sz="105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работников,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обученных 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методам мед.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профилактики</a:t>
                      </a:r>
                      <a:endParaRPr lang="ru-RU" sz="14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Ответственный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исполнитель </a:t>
                      </a:r>
                      <a:endParaRPr lang="ru-RU" sz="14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</a:tr>
              <a:tr h="16298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 Массовые  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мероприятия</a:t>
                      </a:r>
                      <a:endParaRPr lang="ru-RU" sz="1400" b="1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Школы 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здоровья</a:t>
                      </a:r>
                      <a:endParaRPr lang="ru-RU" sz="1400" b="1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8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</a:tr>
              <a:tr h="598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</a:tr>
              <a:tr h="598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25400" marR="25400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79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428</TotalTime>
  <Words>1626</Words>
  <Application>Microsoft Office PowerPoint</Application>
  <PresentationFormat>Экран (4:3)</PresentationFormat>
  <Paragraphs>356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Справедливость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Информация о структуре профилактической службы в Ленинградской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Перегоедов В.А.</dc:creator>
  <cp:lastModifiedBy>Владимир Перегоедов</cp:lastModifiedBy>
  <cp:revision>54</cp:revision>
  <dcterms:created xsi:type="dcterms:W3CDTF">2018-10-14T09:41:51Z</dcterms:created>
  <dcterms:modified xsi:type="dcterms:W3CDTF">2019-03-09T12:26:39Z</dcterms:modified>
</cp:coreProperties>
</file>