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73" r:id="rId3"/>
    <p:sldId id="257" r:id="rId4"/>
    <p:sldId id="279" r:id="rId5"/>
    <p:sldId id="276" r:id="rId6"/>
    <p:sldId id="272" r:id="rId7"/>
    <p:sldId id="258" r:id="rId8"/>
    <p:sldId id="259" r:id="rId9"/>
    <p:sldId id="274" r:id="rId10"/>
    <p:sldId id="278" r:id="rId11"/>
    <p:sldId id="260" r:id="rId12"/>
    <p:sldId id="261" r:id="rId13"/>
    <p:sldId id="262" r:id="rId14"/>
    <p:sldId id="26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4" autoAdjust="0"/>
    <p:restoredTop sz="94660"/>
  </p:normalViewPr>
  <p:slideViewPr>
    <p:cSldViewPr snapToGrid="0">
      <p:cViewPr>
        <p:scale>
          <a:sx n="80" d="100"/>
          <a:sy n="80" d="100"/>
        </p:scale>
        <p:origin x="-8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7421" y="1774209"/>
            <a:ext cx="5131558" cy="3220871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иммунодефицита человека (ВИЧ)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tild6362-3465-4136-b235-303137646438__no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843" y="2078182"/>
            <a:ext cx="3761899" cy="250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7771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eghdunrodnyy_deny_boryby_so_spidom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3" y="356260"/>
            <a:ext cx="8361646" cy="76002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нельзя заразиться ВИЧ инфекцией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73708"/>
            <a:ext cx="8229600" cy="536357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Кашле и чихании.</a:t>
            </a:r>
          </a:p>
          <a:p>
            <a:r>
              <a:rPr lang="ru-RU" b="1" dirty="0" smtClean="0"/>
              <a:t>Рукопожатии.</a:t>
            </a:r>
          </a:p>
          <a:p>
            <a:r>
              <a:rPr lang="ru-RU" b="1" dirty="0" smtClean="0"/>
              <a:t>Объятиях и поцелуях.</a:t>
            </a:r>
          </a:p>
          <a:p>
            <a:r>
              <a:rPr lang="ru-RU" b="1" dirty="0" smtClean="0"/>
              <a:t>Употреблении общей еды или напитков.</a:t>
            </a:r>
          </a:p>
          <a:p>
            <a:r>
              <a:rPr lang="ru-RU" b="1" dirty="0" smtClean="0"/>
              <a:t>В бассейнах, банях, саунах.</a:t>
            </a:r>
          </a:p>
          <a:p>
            <a:r>
              <a:rPr lang="ru-RU" b="1" dirty="0" smtClean="0"/>
              <a:t>Через «уколы» в транспорте и метро (вирус в окружающей среде сохраняется крайне недолго, кроме того, содержание вируса на кончике иглы слишком мало)</a:t>
            </a:r>
          </a:p>
          <a:p>
            <a:r>
              <a:rPr lang="ru-RU" b="1" dirty="0" smtClean="0"/>
              <a:t>В слюне и других биологических жидкостях содержится слишком малое количество вируса, которое не способно привести к инфицированию. </a:t>
            </a:r>
            <a:r>
              <a:rPr lang="ru-RU" b="1" dirty="0" smtClean="0">
                <a:solidFill>
                  <a:srgbClr val="FF0000"/>
                </a:solidFill>
              </a:rPr>
              <a:t>Риск заражения имеет место, если биологические жидкости (слюна, пот, слезы, моча, кал) содержат кровь.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274638"/>
            <a:ext cx="8740239" cy="9841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следует заподозрить ВИЧ-инфекцию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7482"/>
            <a:ext cx="8229600" cy="478868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Лихорадка неясного генеза более 1 недели.</a:t>
            </a:r>
          </a:p>
          <a:p>
            <a:r>
              <a:rPr lang="ru-RU" b="1" dirty="0" smtClean="0"/>
              <a:t>Увеличение различных групп </a:t>
            </a:r>
            <a:r>
              <a:rPr lang="ru-RU" b="1" dirty="0" err="1" smtClean="0"/>
              <a:t>лимфоузлов</a:t>
            </a:r>
            <a:r>
              <a:rPr lang="ru-RU" b="1" dirty="0" smtClean="0"/>
              <a:t>: шейных, подмышечных, паховых – без видимой </a:t>
            </a:r>
            <a:r>
              <a:rPr lang="ru-RU" b="1" dirty="0" err="1" smtClean="0"/>
              <a:t>причны</a:t>
            </a:r>
            <a:r>
              <a:rPr lang="ru-RU" b="1" dirty="0" smtClean="0"/>
              <a:t> (отсутствии воспалительных заболеваний), особенно если </a:t>
            </a:r>
            <a:r>
              <a:rPr lang="ru-RU" b="1" dirty="0" err="1" smtClean="0"/>
              <a:t>лимфаденопатия</a:t>
            </a:r>
            <a:r>
              <a:rPr lang="ru-RU" b="1" dirty="0" smtClean="0"/>
              <a:t> не проходит в течение нескольких недель.</a:t>
            </a:r>
          </a:p>
          <a:p>
            <a:r>
              <a:rPr lang="ru-RU" b="1" dirty="0" smtClean="0"/>
              <a:t>Понос в течение нескольких недель.</a:t>
            </a:r>
          </a:p>
          <a:p>
            <a:r>
              <a:rPr lang="ru-RU" b="1" dirty="0" smtClean="0"/>
              <a:t>Появление признаков кандидоза (молочницы) полости рта у взрослого человека.</a:t>
            </a:r>
          </a:p>
          <a:p>
            <a:r>
              <a:rPr lang="ru-RU" b="1" dirty="0" smtClean="0"/>
              <a:t>Обширная или нетипичная локализация </a:t>
            </a:r>
            <a:r>
              <a:rPr lang="ru-RU" b="1" dirty="0" err="1" smtClean="0"/>
              <a:t>герпетических</a:t>
            </a:r>
            <a:r>
              <a:rPr lang="ru-RU" b="1" dirty="0" smtClean="0"/>
              <a:t> высыпаний.</a:t>
            </a:r>
          </a:p>
          <a:p>
            <a:r>
              <a:rPr lang="ru-RU" b="1" dirty="0" smtClean="0"/>
              <a:t>Резкое снижение массы тела независимо от каких-либо причин.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2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заражения ВИЧ-инфекцией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194" y="1064525"/>
            <a:ext cx="8345606" cy="5404513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Профилактика заражения ВИЧ сводится лишь к общим мерам профилактики:</a:t>
            </a:r>
          </a:p>
          <a:p>
            <a:r>
              <a:rPr lang="ru-RU" b="1" dirty="0" smtClean="0"/>
              <a:t>Здоровый образ жизни;</a:t>
            </a:r>
          </a:p>
          <a:p>
            <a:r>
              <a:rPr lang="ru-RU" b="1" dirty="0" smtClean="0"/>
              <a:t>Безопасный секс и постоянный, надежный половой партнер;</a:t>
            </a:r>
          </a:p>
          <a:p>
            <a:r>
              <a:rPr lang="ru-RU" b="1" dirty="0" smtClean="0"/>
              <a:t>Отказ от употребления наркотиков;</a:t>
            </a:r>
          </a:p>
          <a:p>
            <a:r>
              <a:rPr lang="ru-RU" b="1" dirty="0" smtClean="0"/>
              <a:t>ВИЧ-инфицированные матери должны избегать кормления грудью;</a:t>
            </a:r>
          </a:p>
          <a:p>
            <a:r>
              <a:rPr lang="ru-RU" b="1" dirty="0" smtClean="0"/>
              <a:t>Разработана медикаментозная профилактика при подозрении на заражение ВИЧ-инфекцией. Заключается она в приеме </a:t>
            </a:r>
            <a:r>
              <a:rPr lang="ru-RU" b="1" dirty="0" err="1" smtClean="0"/>
              <a:t>антиретровирусных</a:t>
            </a:r>
            <a:r>
              <a:rPr lang="ru-RU" b="1" dirty="0" smtClean="0"/>
              <a:t> препаратов, как и при лечении больных с ВИЧ, только в других дозировках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83b8864fc59b5fff16a4bff81f91a6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203" cy="599703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985164"/>
            <a:ext cx="9144000" cy="8728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acetrussia.ru/forum/fpic/psv.jpg"/>
          <p:cNvPicPr>
            <a:picLocks noChangeAspect="1" noChangeArrowheads="1"/>
          </p:cNvPicPr>
          <p:nvPr/>
        </p:nvPicPr>
        <p:blipFill>
          <a:blip r:embed="rId3"/>
          <a:srcRect l="18277" t="9215" r="6722" b="20472"/>
          <a:stretch>
            <a:fillRect/>
          </a:stretch>
        </p:blipFill>
        <p:spPr>
          <a:xfrm>
            <a:off x="0" y="0"/>
            <a:ext cx="2365760" cy="418011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open.az/uploads/posts/2009-11/thumbs/1258195902_v-novosti-pervaja.jpg"/>
          <p:cNvPicPr>
            <a:picLocks noChangeAspect="1" noChangeArrowheads="1"/>
          </p:cNvPicPr>
          <p:nvPr/>
        </p:nvPicPr>
        <p:blipFill>
          <a:blip r:embed="rId4"/>
          <a:srcRect l="6221" t="2901" r="5778" b="7524"/>
          <a:stretch>
            <a:fillRect/>
          </a:stretch>
        </p:blipFill>
        <p:spPr>
          <a:xfrm>
            <a:off x="6449386" y="0"/>
            <a:ext cx="2694613" cy="402573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104"/>
          </a:xfrm>
        </p:spPr>
        <p:txBody>
          <a:bodyPr>
            <a:normAutofit/>
          </a:bodyPr>
          <a:lstStyle/>
          <a:p>
            <a:r>
              <a:rPr lang="ru-RU" i="1" dirty="0" smtClean="0"/>
              <a:t>ВИЧ</a:t>
            </a:r>
            <a:r>
              <a:rPr lang="ru-RU" dirty="0" smtClean="0"/>
              <a:t> – вирус иммунодефицита человека – возбудитель </a:t>
            </a:r>
            <a:r>
              <a:rPr lang="ru-RU" i="1" dirty="0" smtClean="0"/>
              <a:t>ВИЧ-инфекции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i="1" dirty="0" smtClean="0"/>
          </a:p>
          <a:p>
            <a:r>
              <a:rPr lang="ru-RU" i="1" dirty="0" smtClean="0"/>
              <a:t>ВИЧ-инфекция</a:t>
            </a:r>
            <a:r>
              <a:rPr lang="ru-RU" dirty="0" smtClean="0"/>
              <a:t>– инфекционное заболевание, причиной которого является ВИЧ, а исходом – СПИД.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u="sng" dirty="0" smtClean="0">
                <a:solidFill>
                  <a:srgbClr val="FF0000"/>
                </a:solidFill>
              </a:rPr>
              <a:t>СПИД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синдром приобретенного иммунодефицита – это конечная стадия ВИЧ-инфекции, когда иммунная система человека поражается настолько, что становится неспособной сопротивляться любым видам инфекции. Любая инфекция, даже самая безобидная, способна привести к тяжелому заболеванию и летальному исходу.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ВИЧ-инфекции.</a:t>
            </a:r>
            <a:b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5324" y="1512916"/>
            <a:ext cx="8229600" cy="502888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900" b="1" dirty="0" smtClean="0"/>
              <a:t>     В 1981 году Центр по контролю заболеваемости США опубликовал доклад с описанием 5 случаев </a:t>
            </a:r>
            <a:r>
              <a:rPr lang="ru-RU" sz="2900" b="1" dirty="0" err="1" smtClean="0"/>
              <a:t>пневмоцистной</a:t>
            </a:r>
            <a:r>
              <a:rPr lang="ru-RU" sz="2900" b="1" dirty="0" smtClean="0"/>
              <a:t> пневмонии и 26 случаев саркомы </a:t>
            </a:r>
            <a:r>
              <a:rPr lang="ru-RU" sz="2900" b="1" dirty="0" err="1" smtClean="0"/>
              <a:t>Капоши</a:t>
            </a:r>
            <a:r>
              <a:rPr lang="ru-RU" sz="2900" b="1" dirty="0" smtClean="0"/>
              <a:t> у ранее здоровых людей из Лос-Анджелеса и Нью-Йорка.</a:t>
            </a:r>
          </a:p>
          <a:p>
            <a:endParaRPr lang="ru-RU" sz="2900" b="1" dirty="0" smtClean="0"/>
          </a:p>
          <a:p>
            <a:r>
              <a:rPr lang="ru-RU" sz="2900" b="1" dirty="0" smtClean="0"/>
              <a:t>В течение последующих нескольких месяцев случаи заболевания были зарегистрированы среди инъекционных наркоманов, а вскоре после этого у лиц, перенесших переливание крови</a:t>
            </a:r>
          </a:p>
          <a:p>
            <a:r>
              <a:rPr lang="ru-RU" sz="2900" b="1" dirty="0" smtClean="0"/>
              <a:t>В 1982 году был сформулирован диагноз СПИД, однако причины его возникновения установлены не были.</a:t>
            </a:r>
          </a:p>
          <a:p>
            <a:r>
              <a:rPr lang="ru-RU" sz="2900" b="1" dirty="0" smtClean="0"/>
              <a:t>В 1983 году впервые был выделен </a:t>
            </a:r>
            <a:r>
              <a:rPr lang="ru-RU" sz="2900" b="1" i="1" dirty="0" smtClean="0"/>
              <a:t>ВИЧ </a:t>
            </a:r>
            <a:r>
              <a:rPr lang="ru-RU" sz="2900" b="1" dirty="0" smtClean="0"/>
              <a:t>из культуры клеток больного человека.</a:t>
            </a:r>
          </a:p>
          <a:p>
            <a:r>
              <a:rPr lang="ru-RU" sz="2900" b="1" dirty="0" smtClean="0"/>
              <a:t>В 1984 году было установлено, что </a:t>
            </a:r>
            <a:r>
              <a:rPr lang="ru-RU" sz="2900" b="1" i="1" dirty="0" smtClean="0"/>
              <a:t>ВИЧ</a:t>
            </a:r>
            <a:r>
              <a:rPr lang="ru-RU" sz="2900" b="1" dirty="0" smtClean="0"/>
              <a:t> является причиной</a:t>
            </a:r>
            <a:r>
              <a:rPr lang="ru-RU" sz="2900" b="1" i="1" dirty="0" smtClean="0"/>
              <a:t> </a:t>
            </a:r>
            <a:r>
              <a:rPr lang="ru-RU" sz="2900" b="1" i="1" dirty="0" err="1" smtClean="0"/>
              <a:t>СПИДа</a:t>
            </a:r>
            <a:r>
              <a:rPr lang="ru-RU" sz="2900" b="1" i="1" dirty="0" smtClean="0"/>
              <a:t>.</a:t>
            </a:r>
          </a:p>
          <a:p>
            <a:r>
              <a:rPr lang="ru-RU" sz="2900" b="1" dirty="0" smtClean="0"/>
              <a:t>В 1985 году был разработан метод диагностики </a:t>
            </a:r>
            <a:r>
              <a:rPr lang="ru-RU" sz="2900" b="1" i="1" dirty="0" smtClean="0"/>
              <a:t>ВИЧ-инфекции</a:t>
            </a:r>
            <a:r>
              <a:rPr lang="ru-RU" sz="2900" b="1" dirty="0" smtClean="0"/>
              <a:t> при помощи иммуноферментного анализа (ИФА), определяющего антитела к </a:t>
            </a:r>
            <a:r>
              <a:rPr lang="ru-RU" sz="2900" b="1" i="1" dirty="0" smtClean="0"/>
              <a:t>ВИЧ</a:t>
            </a:r>
            <a:r>
              <a:rPr lang="ru-RU" sz="2900" b="1" dirty="0" smtClean="0"/>
              <a:t> в крови.</a:t>
            </a:r>
          </a:p>
          <a:p>
            <a:r>
              <a:rPr lang="ru-RU" sz="2900" b="1" dirty="0" smtClean="0"/>
              <a:t>В 1987 году первый случай </a:t>
            </a:r>
            <a:r>
              <a:rPr lang="ru-RU" sz="2900" b="1" i="1" dirty="0" smtClean="0"/>
              <a:t>ВИЧ-инфекции</a:t>
            </a:r>
            <a:r>
              <a:rPr lang="ru-RU" sz="2900" b="1" dirty="0" smtClean="0"/>
              <a:t> зарегистрирован в России</a:t>
            </a:r>
          </a:p>
          <a:p>
            <a:endParaRPr lang="ru-RU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14" y="143057"/>
            <a:ext cx="8859471" cy="5520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29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взялся ВИЧ?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51467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В поисках ответа на этот вопрос предложено множество самых разных теорий. Точно на него не может ответить никто.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Однако известно, что при первых изучениях эпидемиологии ВИЧ-инфекции было обнаружено, что максимальная распространенность ВИЧ приходится на район Центральной Африки. Кроме того, у человекообразных обезьян (шимпанзе), обитающих в этой области, из крови был выделен вирус, способный вызвать СПИД у человека, что может указывать на возможность заражения от этих обезьян – возможно, при укусе или разделывании туш.</a:t>
            </a:r>
          </a:p>
          <a:p>
            <a:endParaRPr lang="ru-RU" b="1" dirty="0" smtClean="0"/>
          </a:p>
          <a:p>
            <a:r>
              <a:rPr lang="ru-RU" b="1" dirty="0" smtClean="0"/>
              <a:t>Есть предположение, что ВИЧ существовал длительное время среди племенных поселений Центральной Африки, и только в ХХ веке в результате повышенной миграции населения распространился по миру.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ервые-признаки-СПИДа-у-мужчин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0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выглядит вирус под микроскопом</a:t>
            </a:r>
            <a:endParaRPr lang="ru-RU" dirty="0"/>
          </a:p>
        </p:txBody>
      </p:sp>
      <p:pic>
        <p:nvPicPr>
          <p:cNvPr id="4" name="Содержимое 4" descr="вич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" y="1468324"/>
            <a:ext cx="585216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foto_spida_viru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393" y="3150924"/>
            <a:ext cx="6529721" cy="341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img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заражения ВИЧ инфекцией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При половом контакте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При использовании одних шприцев или игл среди инъекционных наркоманов.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При переливании крови и ее компонентов.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От матери ребенку.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От больных медицинскому персоналу и наоборот.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6883" y="320634"/>
            <a:ext cx="8538359" cy="6210795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/>
              <a:t>Уголовная ответственность . Уголовный кодекс РФ. Статья 122.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Статья 122. Заражение ВИЧ-инфекцией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1. Заведомое </a:t>
            </a:r>
            <a:r>
              <a:rPr lang="ru-RU" b="1" dirty="0" err="1" smtClean="0"/>
              <a:t>поставление</a:t>
            </a:r>
            <a:r>
              <a:rPr lang="ru-RU" b="1" dirty="0" smtClean="0"/>
              <a:t> другого лица в опасность заражения ВИЧ-инфекцией - наказывается ограничением свободы на срок до трех лет, либо арестом на срок от трех до шести месяцев, либо лишением свободы на срок до одного года.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Заражение другого лица ВИЧ-инфекцией лицом, знавшим о наличии у него этой болезни, -</a:t>
            </a:r>
            <a:br>
              <a:rPr lang="ru-RU" b="1" dirty="0" smtClean="0"/>
            </a:br>
            <a:r>
              <a:rPr lang="ru-RU" b="1" dirty="0" smtClean="0"/>
              <a:t>наказывается лишением свободы на срок до пяти лет.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Деяние, предусмотренное частью второй настоящей статьи, совершенное в отношении двух или более лиц либо в отношении заведомо несовершеннолетнего, - наказывается лишением свободы на срок до восьми лет.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 Заражение другого лица ВИЧ-инфекцией вследствие ненадлежащего исполнения лицом своих профессиональных обязанностей - наказывается лишением свободы на срок до пяти лет с лишением права занимать определенные должности или заниматься определенной деятельностью на срок до трех лет.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Примечание. Лицо, совершившее деяния, предусмотренные частями первой или второй настоящей статьи, освобождается от уголовной ответственности в случае, если другое лицо, поставленное в опасность заражения либо зараженное ВИЧ-инфекцией, было своевременно предупреждено о наличии у первого этой болезни и добровольно согласилось совершить действия, создавшие опасность заражения (примечание дополнительно включено с 11 декабря 2003 года Федеральным законом от 8 декабря 2003 года N 162-ФЗ)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650</TotalTime>
  <Words>379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Thatch</vt:lpstr>
      <vt:lpstr>Вирус иммунодефицита человека (ВИЧ)</vt:lpstr>
      <vt:lpstr>Определение</vt:lpstr>
      <vt:lpstr> История ВИЧ-инфекции. </vt:lpstr>
      <vt:lpstr>Слайд 4</vt:lpstr>
      <vt:lpstr>Слайд 5</vt:lpstr>
      <vt:lpstr>Откуда взялся ВИЧ?</vt:lpstr>
      <vt:lpstr>Как выглядит вирус под микроскопом</vt:lpstr>
      <vt:lpstr>Пути заражения ВИЧ инфекцией</vt:lpstr>
      <vt:lpstr>Слайд 9</vt:lpstr>
      <vt:lpstr>Слайд 10</vt:lpstr>
      <vt:lpstr>Как нельзя заразиться ВИЧ инфекцией</vt:lpstr>
      <vt:lpstr>Когда следует заподозрить ВИЧ-инфекцию</vt:lpstr>
      <vt:lpstr>Профилактика заражения ВИЧ-инфекцией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2014-09-16T21:40:38Z</dcterms:created>
  <dcterms:modified xsi:type="dcterms:W3CDTF">2017-11-24T10:55:07Z</dcterms:modified>
</cp:coreProperties>
</file>