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8.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0"/>
  </p:notesMasterIdLst>
  <p:handoutMasterIdLst>
    <p:handoutMasterId r:id="rId51"/>
  </p:handoutMasterIdLst>
  <p:sldIdLst>
    <p:sldId id="267" r:id="rId2"/>
    <p:sldId id="525" r:id="rId3"/>
    <p:sldId id="433" r:id="rId4"/>
    <p:sldId id="441" r:id="rId5"/>
    <p:sldId id="455" r:id="rId6"/>
    <p:sldId id="515" r:id="rId7"/>
    <p:sldId id="516" r:id="rId8"/>
    <p:sldId id="472" r:id="rId9"/>
    <p:sldId id="458" r:id="rId10"/>
    <p:sldId id="517" r:id="rId11"/>
    <p:sldId id="463" r:id="rId12"/>
    <p:sldId id="437" r:id="rId13"/>
    <p:sldId id="440" r:id="rId14"/>
    <p:sldId id="442" r:id="rId15"/>
    <p:sldId id="494" r:id="rId16"/>
    <p:sldId id="443" r:id="rId17"/>
    <p:sldId id="445" r:id="rId18"/>
    <p:sldId id="444" r:id="rId19"/>
    <p:sldId id="447" r:id="rId20"/>
    <p:sldId id="518" r:id="rId21"/>
    <p:sldId id="504" r:id="rId22"/>
    <p:sldId id="526" r:id="rId23"/>
    <p:sldId id="505" r:id="rId24"/>
    <p:sldId id="446" r:id="rId25"/>
    <p:sldId id="519" r:id="rId26"/>
    <p:sldId id="520" r:id="rId27"/>
    <p:sldId id="522" r:id="rId28"/>
    <p:sldId id="532" r:id="rId29"/>
    <p:sldId id="480" r:id="rId30"/>
    <p:sldId id="495" r:id="rId31"/>
    <p:sldId id="474" r:id="rId32"/>
    <p:sldId id="468" r:id="rId33"/>
    <p:sldId id="469" r:id="rId34"/>
    <p:sldId id="470" r:id="rId35"/>
    <p:sldId id="533" r:id="rId36"/>
    <p:sldId id="479" r:id="rId37"/>
    <p:sldId id="478" r:id="rId38"/>
    <p:sldId id="487" r:id="rId39"/>
    <p:sldId id="488" r:id="rId40"/>
    <p:sldId id="481" r:id="rId41"/>
    <p:sldId id="508" r:id="rId42"/>
    <p:sldId id="498" r:id="rId43"/>
    <p:sldId id="513" r:id="rId44"/>
    <p:sldId id="492" r:id="rId45"/>
    <p:sldId id="493" r:id="rId46"/>
    <p:sldId id="454" r:id="rId47"/>
    <p:sldId id="524" r:id="rId48"/>
    <p:sldId id="491" r:id="rId49"/>
  </p:sldIdLst>
  <p:sldSz cx="9144000" cy="6858000" type="screen4x3"/>
  <p:notesSz cx="6858000" cy="99456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00FF"/>
    <a:srgbClr val="003300"/>
    <a:srgbClr val="FFCC66"/>
    <a:srgbClr val="CC0000"/>
    <a:srgbClr val="FFFF99"/>
    <a:srgbClr val="FBFDF9"/>
    <a:srgbClr val="008000"/>
    <a:srgbClr val="990000"/>
    <a:srgbClr val="3E00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25" d="100"/>
          <a:sy n="125" d="100"/>
        </p:scale>
        <p:origin x="-121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Лист1!$B$1</c:f>
              <c:strCache>
                <c:ptCount val="1"/>
                <c:pt idx="0">
                  <c:v>Всего</c:v>
                </c:pt>
              </c:strCache>
            </c:strRef>
          </c:tx>
          <c:spPr>
            <a:ln w="50800">
              <a:solidFill>
                <a:srgbClr val="7030A0"/>
              </a:solidFill>
            </a:ln>
          </c:spPr>
          <c:dLbls>
            <c:txPr>
              <a:bodyPr/>
              <a:lstStyle/>
              <a:p>
                <a:pPr>
                  <a:defRPr sz="1200" b="1"/>
                </a:pPr>
                <a:endParaRPr lang="ru-RU"/>
              </a:p>
            </c:txPr>
            <c:showLegendKey val="0"/>
            <c:showVal val="1"/>
            <c:showCatName val="0"/>
            <c:showSerName val="0"/>
            <c:showPercent val="0"/>
            <c:showBubbleSize val="0"/>
            <c:showLeaderLines val="0"/>
          </c:dLbls>
          <c:cat>
            <c:numRef>
              <c:f>Лист1!$A$2:$A$13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Лист1!$B$2:$B$13</c:f>
              <c:numCache>
                <c:formatCode>General</c:formatCode>
                <c:ptCount val="12"/>
                <c:pt idx="0">
                  <c:v>718</c:v>
                </c:pt>
                <c:pt idx="1">
                  <c:v>865</c:v>
                </c:pt>
                <c:pt idx="2">
                  <c:v>956</c:v>
                </c:pt>
                <c:pt idx="3">
                  <c:v>1073</c:v>
                </c:pt>
                <c:pt idx="4">
                  <c:v>1177</c:v>
                </c:pt>
                <c:pt idx="5">
                  <c:v>1330</c:v>
                </c:pt>
                <c:pt idx="6">
                  <c:v>1502</c:v>
                </c:pt>
                <c:pt idx="7">
                  <c:v>1712</c:v>
                </c:pt>
                <c:pt idx="8">
                  <c:v>1889</c:v>
                </c:pt>
                <c:pt idx="9">
                  <c:v>2040</c:v>
                </c:pt>
                <c:pt idx="10">
                  <c:v>2116</c:v>
                </c:pt>
                <c:pt idx="11">
                  <c:v>2347</c:v>
                </c:pt>
              </c:numCache>
            </c:numRef>
          </c:val>
          <c:smooth val="0"/>
        </c:ser>
        <c:ser>
          <c:idx val="1"/>
          <c:order val="1"/>
          <c:tx>
            <c:strRef>
              <c:f>Лист1!$C$1</c:f>
              <c:strCache>
                <c:ptCount val="1"/>
                <c:pt idx="0">
                  <c:v>Новые случаи</c:v>
                </c:pt>
              </c:strCache>
            </c:strRef>
          </c:tx>
          <c:spPr>
            <a:ln w="50800">
              <a:solidFill>
                <a:schemeClr val="accent2"/>
              </a:solidFill>
            </a:ln>
          </c:spPr>
          <c:marker>
            <c:symbol val="square"/>
            <c:size val="7"/>
            <c:spPr>
              <a:solidFill>
                <a:schemeClr val="accent2"/>
              </a:solidFill>
            </c:spPr>
          </c:marker>
          <c:dLbls>
            <c:txPr>
              <a:bodyPr/>
              <a:lstStyle/>
              <a:p>
                <a:pPr>
                  <a:defRPr sz="1200" b="1"/>
                </a:pPr>
                <a:endParaRPr lang="ru-RU"/>
              </a:p>
            </c:txPr>
            <c:showLegendKey val="0"/>
            <c:showVal val="1"/>
            <c:showCatName val="0"/>
            <c:showSerName val="0"/>
            <c:showPercent val="0"/>
            <c:showBubbleSize val="0"/>
            <c:showLeaderLines val="0"/>
          </c:dLbls>
          <c:cat>
            <c:numRef>
              <c:f>Лист1!$A$2:$A$13</c:f>
              <c:numCache>
                <c:formatCode>General</c:formatCode>
                <c:ptCount val="12"/>
                <c:pt idx="0">
                  <c:v>2001</c:v>
                </c:pt>
                <c:pt idx="1">
                  <c:v>2002</c:v>
                </c:pt>
                <c:pt idx="2">
                  <c:v>2003</c:v>
                </c:pt>
                <c:pt idx="3">
                  <c:v>2004</c:v>
                </c:pt>
                <c:pt idx="4">
                  <c:v>2005</c:v>
                </c:pt>
                <c:pt idx="5">
                  <c:v>2006</c:v>
                </c:pt>
                <c:pt idx="6">
                  <c:v>2007</c:v>
                </c:pt>
                <c:pt idx="7">
                  <c:v>2008</c:v>
                </c:pt>
                <c:pt idx="8">
                  <c:v>2009</c:v>
                </c:pt>
                <c:pt idx="9">
                  <c:v>2010</c:v>
                </c:pt>
                <c:pt idx="10">
                  <c:v>2011</c:v>
                </c:pt>
                <c:pt idx="11">
                  <c:v>2012</c:v>
                </c:pt>
              </c:numCache>
            </c:numRef>
          </c:cat>
          <c:val>
            <c:numRef>
              <c:f>Лист1!$C$2:$C$13</c:f>
              <c:numCache>
                <c:formatCode>General</c:formatCode>
                <c:ptCount val="12"/>
                <c:pt idx="0">
                  <c:v>170</c:v>
                </c:pt>
                <c:pt idx="1">
                  <c:v>250</c:v>
                </c:pt>
                <c:pt idx="2">
                  <c:v>246</c:v>
                </c:pt>
                <c:pt idx="3">
                  <c:v>271</c:v>
                </c:pt>
                <c:pt idx="4">
                  <c:v>289</c:v>
                </c:pt>
                <c:pt idx="5">
                  <c:v>336</c:v>
                </c:pt>
                <c:pt idx="6">
                  <c:v>370</c:v>
                </c:pt>
                <c:pt idx="7">
                  <c:v>414</c:v>
                </c:pt>
                <c:pt idx="8">
                  <c:v>437</c:v>
                </c:pt>
                <c:pt idx="9">
                  <c:v>482</c:v>
                </c:pt>
                <c:pt idx="10">
                  <c:v>514</c:v>
                </c:pt>
                <c:pt idx="11">
                  <c:v>557</c:v>
                </c:pt>
              </c:numCache>
            </c:numRef>
          </c:val>
          <c:smooth val="0"/>
        </c:ser>
        <c:dLbls>
          <c:showLegendKey val="0"/>
          <c:showVal val="1"/>
          <c:showCatName val="0"/>
          <c:showSerName val="0"/>
          <c:showPercent val="0"/>
          <c:showBubbleSize val="0"/>
        </c:dLbls>
        <c:marker val="1"/>
        <c:smooth val="0"/>
        <c:axId val="155766784"/>
        <c:axId val="155768320"/>
      </c:lineChart>
      <c:catAx>
        <c:axId val="155766784"/>
        <c:scaling>
          <c:orientation val="minMax"/>
        </c:scaling>
        <c:delete val="0"/>
        <c:axPos val="b"/>
        <c:numFmt formatCode="General" sourceLinked="1"/>
        <c:majorTickMark val="out"/>
        <c:minorTickMark val="none"/>
        <c:tickLblPos val="nextTo"/>
        <c:txPr>
          <a:bodyPr/>
          <a:lstStyle/>
          <a:p>
            <a:pPr>
              <a:defRPr sz="1400"/>
            </a:pPr>
            <a:endParaRPr lang="ru-RU"/>
          </a:p>
        </c:txPr>
        <c:crossAx val="155768320"/>
        <c:crosses val="autoZero"/>
        <c:auto val="1"/>
        <c:lblAlgn val="ctr"/>
        <c:lblOffset val="100"/>
        <c:noMultiLvlLbl val="0"/>
      </c:catAx>
      <c:valAx>
        <c:axId val="155768320"/>
        <c:scaling>
          <c:orientation val="minMax"/>
        </c:scaling>
        <c:delete val="1"/>
        <c:axPos val="l"/>
        <c:numFmt formatCode="General" sourceLinked="1"/>
        <c:majorTickMark val="out"/>
        <c:minorTickMark val="none"/>
        <c:tickLblPos val="none"/>
        <c:crossAx val="155766784"/>
        <c:crosses val="autoZero"/>
        <c:crossBetween val="between"/>
      </c:valAx>
    </c:plotArea>
    <c:legend>
      <c:legendPos val="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Ряд 1</c:v>
                </c:pt>
              </c:strCache>
            </c:strRef>
          </c:tx>
          <c:spPr>
            <a:solidFill>
              <a:srgbClr val="7030A0"/>
            </a:solidFill>
            <a:scene3d>
              <a:camera prst="orthographicFront"/>
              <a:lightRig rig="threePt" dir="t"/>
            </a:scene3d>
            <a:sp3d>
              <a:bevelT w="12700" h="82550"/>
              <a:bevelB w="12700"/>
            </a:sp3d>
          </c:spPr>
          <c:invertIfNegative val="0"/>
          <c:dLbls>
            <c:txPr>
              <a:bodyPr/>
              <a:lstStyle/>
              <a:p>
                <a:pPr>
                  <a:defRPr sz="2000" b="1">
                    <a:solidFill>
                      <a:schemeClr val="bg1"/>
                    </a:solidFill>
                  </a:defRPr>
                </a:pPr>
                <a:endParaRPr lang="ru-RU"/>
              </a:p>
            </c:txPr>
            <c:dLblPos val="inEnd"/>
            <c:showLegendKey val="0"/>
            <c:showVal val="1"/>
            <c:showCatName val="0"/>
            <c:showSerName val="0"/>
            <c:showPercent val="0"/>
            <c:showBubbleSize val="0"/>
            <c:showLeaderLines val="0"/>
          </c:dLbls>
          <c:cat>
            <c:strRef>
              <c:f>Лист1!$A$2:$A$7</c:f>
              <c:strCache>
                <c:ptCount val="6"/>
                <c:pt idx="0">
                  <c:v>Литва</c:v>
                </c:pt>
                <c:pt idx="1">
                  <c:v>Беларусь</c:v>
                </c:pt>
                <c:pt idx="2">
                  <c:v>Чехия</c:v>
                </c:pt>
                <c:pt idx="3">
                  <c:v>Франция</c:v>
                </c:pt>
                <c:pt idx="4">
                  <c:v>Германия</c:v>
                </c:pt>
                <c:pt idx="5">
                  <c:v>Россия</c:v>
                </c:pt>
              </c:strCache>
            </c:strRef>
          </c:cat>
          <c:val>
            <c:numRef>
              <c:f>Лист1!$B$2:$B$7</c:f>
              <c:numCache>
                <c:formatCode>General</c:formatCode>
                <c:ptCount val="6"/>
                <c:pt idx="0">
                  <c:v>15.19</c:v>
                </c:pt>
                <c:pt idx="1">
                  <c:v>13.9</c:v>
                </c:pt>
                <c:pt idx="2">
                  <c:v>12.68</c:v>
                </c:pt>
                <c:pt idx="3">
                  <c:v>11.5</c:v>
                </c:pt>
                <c:pt idx="4">
                  <c:v>11.03</c:v>
                </c:pt>
                <c:pt idx="5">
                  <c:v>10.120000000000001</c:v>
                </c:pt>
              </c:numCache>
            </c:numRef>
          </c:val>
        </c:ser>
        <c:dLbls>
          <c:showLegendKey val="0"/>
          <c:showVal val="1"/>
          <c:showCatName val="0"/>
          <c:showSerName val="0"/>
          <c:showPercent val="0"/>
          <c:showBubbleSize val="0"/>
        </c:dLbls>
        <c:gapWidth val="67"/>
        <c:axId val="155900544"/>
        <c:axId val="155931008"/>
      </c:barChart>
      <c:catAx>
        <c:axId val="155900544"/>
        <c:scaling>
          <c:orientation val="minMax"/>
        </c:scaling>
        <c:delete val="0"/>
        <c:axPos val="b"/>
        <c:majorTickMark val="out"/>
        <c:minorTickMark val="none"/>
        <c:tickLblPos val="nextTo"/>
        <c:crossAx val="155931008"/>
        <c:crosses val="autoZero"/>
        <c:auto val="1"/>
        <c:lblAlgn val="ctr"/>
        <c:lblOffset val="100"/>
        <c:noMultiLvlLbl val="0"/>
      </c:catAx>
      <c:valAx>
        <c:axId val="155931008"/>
        <c:scaling>
          <c:orientation val="minMax"/>
        </c:scaling>
        <c:delete val="0"/>
        <c:axPos val="l"/>
        <c:numFmt formatCode="General" sourceLinked="1"/>
        <c:majorTickMark val="out"/>
        <c:minorTickMark val="none"/>
        <c:tickLblPos val="nextTo"/>
        <c:crossAx val="15590054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Пиво</c:v>
                </c:pt>
              </c:strCache>
            </c:strRef>
          </c:tx>
          <c:spPr>
            <a:solidFill>
              <a:srgbClr val="7030A0"/>
            </a:solidFill>
          </c:spPr>
          <c:invertIfNegative val="0"/>
          <c:cat>
            <c:strRef>
              <c:f>Лист1!$A$2:$A$4</c:f>
              <c:strCache>
                <c:ptCount val="3"/>
                <c:pt idx="0">
                  <c:v>Германия</c:v>
                </c:pt>
                <c:pt idx="1">
                  <c:v>Франция</c:v>
                </c:pt>
                <c:pt idx="2">
                  <c:v>Россия</c:v>
                </c:pt>
              </c:strCache>
            </c:strRef>
          </c:cat>
          <c:val>
            <c:numRef>
              <c:f>Лист1!$B$2:$B$4</c:f>
              <c:numCache>
                <c:formatCode>General</c:formatCode>
                <c:ptCount val="3"/>
                <c:pt idx="0">
                  <c:v>53.1</c:v>
                </c:pt>
                <c:pt idx="1">
                  <c:v>20.5</c:v>
                </c:pt>
                <c:pt idx="2">
                  <c:v>42.4</c:v>
                </c:pt>
              </c:numCache>
            </c:numRef>
          </c:val>
        </c:ser>
        <c:ser>
          <c:idx val="1"/>
          <c:order val="1"/>
          <c:tx>
            <c:strRef>
              <c:f>Лист1!$C$1</c:f>
              <c:strCache>
                <c:ptCount val="1"/>
                <c:pt idx="0">
                  <c:v>Вино</c:v>
                </c:pt>
              </c:strCache>
            </c:strRef>
          </c:tx>
          <c:spPr>
            <a:solidFill>
              <a:srgbClr val="FF0000"/>
            </a:solidFill>
          </c:spPr>
          <c:invertIfNegative val="0"/>
          <c:cat>
            <c:strRef>
              <c:f>Лист1!$A$2:$A$4</c:f>
              <c:strCache>
                <c:ptCount val="3"/>
                <c:pt idx="0">
                  <c:v>Германия</c:v>
                </c:pt>
                <c:pt idx="1">
                  <c:v>Франция</c:v>
                </c:pt>
                <c:pt idx="2">
                  <c:v>Россия</c:v>
                </c:pt>
              </c:strCache>
            </c:strRef>
          </c:cat>
          <c:val>
            <c:numRef>
              <c:f>Лист1!$C$2:$C$4</c:f>
              <c:numCache>
                <c:formatCode>General</c:formatCode>
                <c:ptCount val="3"/>
                <c:pt idx="0">
                  <c:v>28.1</c:v>
                </c:pt>
                <c:pt idx="1">
                  <c:v>57.1</c:v>
                </c:pt>
                <c:pt idx="2">
                  <c:v>11.3</c:v>
                </c:pt>
              </c:numCache>
            </c:numRef>
          </c:val>
        </c:ser>
        <c:ser>
          <c:idx val="2"/>
          <c:order val="2"/>
          <c:tx>
            <c:strRef>
              <c:f>Лист1!$D$1</c:f>
              <c:strCache>
                <c:ptCount val="1"/>
                <c:pt idx="0">
                  <c:v>Водка</c:v>
                </c:pt>
              </c:strCache>
            </c:strRef>
          </c:tx>
          <c:spPr>
            <a:solidFill>
              <a:srgbClr val="00B0F0"/>
            </a:solidFill>
          </c:spPr>
          <c:invertIfNegative val="0"/>
          <c:cat>
            <c:strRef>
              <c:f>Лист1!$A$2:$A$4</c:f>
              <c:strCache>
                <c:ptCount val="3"/>
                <c:pt idx="0">
                  <c:v>Германия</c:v>
                </c:pt>
                <c:pt idx="1">
                  <c:v>Франция</c:v>
                </c:pt>
                <c:pt idx="2">
                  <c:v>Россия</c:v>
                </c:pt>
              </c:strCache>
            </c:strRef>
          </c:cat>
          <c:val>
            <c:numRef>
              <c:f>Лист1!$D$2:$D$4</c:f>
              <c:numCache>
                <c:formatCode>General</c:formatCode>
                <c:ptCount val="3"/>
                <c:pt idx="0">
                  <c:v>18.8</c:v>
                </c:pt>
                <c:pt idx="1">
                  <c:v>22.3</c:v>
                </c:pt>
                <c:pt idx="2">
                  <c:v>46.3</c:v>
                </c:pt>
              </c:numCache>
            </c:numRef>
          </c:val>
        </c:ser>
        <c:dLbls>
          <c:showLegendKey val="0"/>
          <c:showVal val="1"/>
          <c:showCatName val="0"/>
          <c:showSerName val="0"/>
          <c:showPercent val="0"/>
          <c:showBubbleSize val="0"/>
        </c:dLbls>
        <c:gapWidth val="150"/>
        <c:shape val="box"/>
        <c:axId val="155964928"/>
        <c:axId val="155966464"/>
        <c:axId val="0"/>
      </c:bar3DChart>
      <c:catAx>
        <c:axId val="155964928"/>
        <c:scaling>
          <c:orientation val="minMax"/>
        </c:scaling>
        <c:delete val="0"/>
        <c:axPos val="b"/>
        <c:majorTickMark val="out"/>
        <c:minorTickMark val="none"/>
        <c:tickLblPos val="nextTo"/>
        <c:crossAx val="155966464"/>
        <c:crosses val="autoZero"/>
        <c:auto val="1"/>
        <c:lblAlgn val="ctr"/>
        <c:lblOffset val="100"/>
        <c:noMultiLvlLbl val="0"/>
      </c:catAx>
      <c:valAx>
        <c:axId val="155966464"/>
        <c:scaling>
          <c:orientation val="minMax"/>
        </c:scaling>
        <c:delete val="0"/>
        <c:axPos val="l"/>
        <c:numFmt formatCode="General" sourceLinked="1"/>
        <c:majorTickMark val="out"/>
        <c:minorTickMark val="none"/>
        <c:tickLblPos val="nextTo"/>
        <c:crossAx val="155964928"/>
        <c:crosses val="autoZero"/>
        <c:crossBetween val="between"/>
      </c:valAx>
    </c:plotArea>
    <c:legend>
      <c:legendPos val="t"/>
      <c:overlay val="0"/>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345679012345696E-2"/>
          <c:y val="0.10706638115631704"/>
          <c:w val="0.97755331088664343"/>
          <c:h val="0.79014989293361981"/>
        </c:manualLayout>
      </c:layout>
      <c:barChart>
        <c:barDir val="col"/>
        <c:grouping val="clustered"/>
        <c:varyColors val="0"/>
        <c:ser>
          <c:idx val="0"/>
          <c:order val="0"/>
          <c:tx>
            <c:strRef>
              <c:f>Sheet1!$B$1</c:f>
              <c:strCache>
                <c:ptCount val="1"/>
                <c:pt idx="0">
                  <c:v>Мужчины</c:v>
                </c:pt>
              </c:strCache>
            </c:strRef>
          </c:tx>
          <c:spPr>
            <a:gradFill rotWithShape="0">
              <a:gsLst>
                <a:gs pos="0">
                  <a:srgbClr val="0066CC">
                    <a:gamma/>
                    <a:shade val="46275"/>
                    <a:invGamma/>
                  </a:srgbClr>
                </a:gs>
                <a:gs pos="50000">
                  <a:srgbClr val="0066CC"/>
                </a:gs>
                <a:gs pos="100000">
                  <a:srgbClr val="0066CC">
                    <a:gamma/>
                    <a:shade val="46275"/>
                    <a:invGamma/>
                  </a:srgbClr>
                </a:gs>
              </a:gsLst>
              <a:lin ang="0" scaled="1"/>
            </a:gradFill>
            <a:ln w="12669">
              <a:solidFill>
                <a:srgbClr val="000080"/>
              </a:solidFill>
              <a:prstDash val="solid"/>
            </a:ln>
          </c:spPr>
          <c:invertIfNegative val="0"/>
          <c:dLbls>
            <c:spPr>
              <a:noFill/>
              <a:ln w="25338">
                <a:noFill/>
              </a:ln>
            </c:spPr>
            <c:txPr>
              <a:bodyPr/>
              <a:lstStyle/>
              <a:p>
                <a:pPr>
                  <a:defRPr sz="1600" b="1" i="0" u="none" strike="noStrike" baseline="0">
                    <a:solidFill>
                      <a:schemeClr val="tx1"/>
                    </a:solidFill>
                    <a:latin typeface="Arial"/>
                    <a:ea typeface="Arial"/>
                    <a:cs typeface="Arial"/>
                  </a:defRPr>
                </a:pPr>
                <a:endParaRPr lang="ru-RU"/>
              </a:p>
            </c:txPr>
            <c:showLegendKey val="0"/>
            <c:showVal val="1"/>
            <c:showCatName val="0"/>
            <c:showSerName val="0"/>
            <c:showPercent val="0"/>
            <c:showBubbleSize val="0"/>
            <c:showLeaderLines val="0"/>
          </c:dLbls>
          <c:cat>
            <c:strRef>
              <c:f>Sheet1!$A$2:$A$14</c:f>
              <c:strCache>
                <c:ptCount val="13"/>
                <c:pt idx="0">
                  <c:v>КЕМ</c:v>
                </c:pt>
                <c:pt idx="1">
                  <c:v>ИВА</c:v>
                </c:pt>
                <c:pt idx="2">
                  <c:v>ТОМ</c:v>
                </c:pt>
                <c:pt idx="3">
                  <c:v>С.П.</c:v>
                </c:pt>
                <c:pt idx="4">
                  <c:v>ВЛГ</c:v>
                </c:pt>
                <c:pt idx="5">
                  <c:v>САМ</c:v>
                </c:pt>
                <c:pt idx="6">
                  <c:v>ВЛА</c:v>
                </c:pt>
                <c:pt idx="7">
                  <c:v>РСО(А)</c:v>
                </c:pt>
                <c:pt idx="8">
                  <c:v>КРА</c:v>
                </c:pt>
                <c:pt idx="9">
                  <c:v>ВОЛ</c:v>
                </c:pt>
                <c:pt idx="10">
                  <c:v>ТЮМ</c:v>
                </c:pt>
                <c:pt idx="11">
                  <c:v>ОРЕ</c:v>
                </c:pt>
                <c:pt idx="12">
                  <c:v>ВОР</c:v>
                </c:pt>
              </c:strCache>
            </c:strRef>
          </c:cat>
          <c:val>
            <c:numRef>
              <c:f>Sheet1!$B$2:$B$14</c:f>
              <c:numCache>
                <c:formatCode>General</c:formatCode>
                <c:ptCount val="13"/>
                <c:pt idx="0">
                  <c:v>11.8</c:v>
                </c:pt>
                <c:pt idx="1">
                  <c:v>11.5</c:v>
                </c:pt>
                <c:pt idx="2">
                  <c:v>11.3</c:v>
                </c:pt>
                <c:pt idx="3">
                  <c:v>7.3</c:v>
                </c:pt>
                <c:pt idx="4">
                  <c:v>7.2</c:v>
                </c:pt>
                <c:pt idx="5">
                  <c:v>5.5</c:v>
                </c:pt>
                <c:pt idx="6">
                  <c:v>4.8</c:v>
                </c:pt>
                <c:pt idx="7">
                  <c:v>3.9</c:v>
                </c:pt>
                <c:pt idx="8">
                  <c:v>3.6</c:v>
                </c:pt>
                <c:pt idx="9">
                  <c:v>3.6</c:v>
                </c:pt>
                <c:pt idx="10">
                  <c:v>3.2</c:v>
                </c:pt>
                <c:pt idx="11">
                  <c:v>2</c:v>
                </c:pt>
                <c:pt idx="12">
                  <c:v>1.7</c:v>
                </c:pt>
              </c:numCache>
            </c:numRef>
          </c:val>
        </c:ser>
        <c:ser>
          <c:idx val="1"/>
          <c:order val="1"/>
          <c:tx>
            <c:strRef>
              <c:f>Sheet1!$C$1</c:f>
              <c:strCache>
                <c:ptCount val="1"/>
                <c:pt idx="0">
                  <c:v>Женщины</c:v>
                </c:pt>
              </c:strCache>
            </c:strRef>
          </c:tx>
          <c:spPr>
            <a:gradFill rotWithShape="0">
              <a:gsLst>
                <a:gs pos="0">
                  <a:srgbClr val="FF0000">
                    <a:gamma/>
                    <a:shade val="46275"/>
                    <a:invGamma/>
                  </a:srgbClr>
                </a:gs>
                <a:gs pos="50000">
                  <a:srgbClr val="FF0000"/>
                </a:gs>
                <a:gs pos="100000">
                  <a:srgbClr val="FF0000">
                    <a:gamma/>
                    <a:shade val="46275"/>
                    <a:invGamma/>
                  </a:srgbClr>
                </a:gs>
              </a:gsLst>
              <a:lin ang="0" scaled="1"/>
            </a:gradFill>
            <a:ln w="12669">
              <a:solidFill>
                <a:srgbClr val="800000"/>
              </a:solidFill>
              <a:prstDash val="solid"/>
            </a:ln>
          </c:spPr>
          <c:invertIfNegative val="0"/>
          <c:dLbls>
            <c:spPr>
              <a:noFill/>
              <a:ln w="25338">
                <a:noFill/>
              </a:ln>
            </c:spPr>
            <c:txPr>
              <a:bodyPr/>
              <a:lstStyle/>
              <a:p>
                <a:pPr>
                  <a:defRPr sz="1397" b="1" i="0" u="none" strike="noStrike" baseline="0">
                    <a:solidFill>
                      <a:schemeClr val="tx1"/>
                    </a:solidFill>
                    <a:latin typeface="Arial"/>
                    <a:ea typeface="Arial"/>
                    <a:cs typeface="Arial"/>
                  </a:defRPr>
                </a:pPr>
                <a:endParaRPr lang="ru-RU"/>
              </a:p>
            </c:txPr>
            <c:showLegendKey val="0"/>
            <c:showVal val="1"/>
            <c:showCatName val="0"/>
            <c:showSerName val="0"/>
            <c:showPercent val="0"/>
            <c:showBubbleSize val="0"/>
            <c:showLeaderLines val="0"/>
          </c:dLbls>
          <c:cat>
            <c:strRef>
              <c:f>Sheet1!$A$2:$A$14</c:f>
              <c:strCache>
                <c:ptCount val="13"/>
                <c:pt idx="0">
                  <c:v>КЕМ</c:v>
                </c:pt>
                <c:pt idx="1">
                  <c:v>ИВА</c:v>
                </c:pt>
                <c:pt idx="2">
                  <c:v>ТОМ</c:v>
                </c:pt>
                <c:pt idx="3">
                  <c:v>С.П.</c:v>
                </c:pt>
                <c:pt idx="4">
                  <c:v>ВЛГ</c:v>
                </c:pt>
                <c:pt idx="5">
                  <c:v>САМ</c:v>
                </c:pt>
                <c:pt idx="6">
                  <c:v>ВЛА</c:v>
                </c:pt>
                <c:pt idx="7">
                  <c:v>РСО(А)</c:v>
                </c:pt>
                <c:pt idx="8">
                  <c:v>КРА</c:v>
                </c:pt>
                <c:pt idx="9">
                  <c:v>ВОЛ</c:v>
                </c:pt>
                <c:pt idx="10">
                  <c:v>ТЮМ</c:v>
                </c:pt>
                <c:pt idx="11">
                  <c:v>ОРЕ</c:v>
                </c:pt>
                <c:pt idx="12">
                  <c:v>ВОР</c:v>
                </c:pt>
              </c:strCache>
            </c:strRef>
          </c:cat>
          <c:val>
            <c:numRef>
              <c:f>Sheet1!$C$2:$C$14</c:f>
              <c:numCache>
                <c:formatCode>General</c:formatCode>
                <c:ptCount val="13"/>
                <c:pt idx="0">
                  <c:v>3.9</c:v>
                </c:pt>
                <c:pt idx="1">
                  <c:v>3.4</c:v>
                </c:pt>
                <c:pt idx="2">
                  <c:v>3.3</c:v>
                </c:pt>
                <c:pt idx="3">
                  <c:v>2.9</c:v>
                </c:pt>
                <c:pt idx="4">
                  <c:v>1</c:v>
                </c:pt>
                <c:pt idx="5">
                  <c:v>2.8</c:v>
                </c:pt>
                <c:pt idx="6">
                  <c:v>1.6</c:v>
                </c:pt>
                <c:pt idx="7">
                  <c:v>1.2</c:v>
                </c:pt>
                <c:pt idx="8">
                  <c:v>1.3</c:v>
                </c:pt>
                <c:pt idx="9">
                  <c:v>1.2</c:v>
                </c:pt>
                <c:pt idx="10">
                  <c:v>2.4</c:v>
                </c:pt>
                <c:pt idx="11">
                  <c:v>0.70000000000000029</c:v>
                </c:pt>
                <c:pt idx="12">
                  <c:v>0.2</c:v>
                </c:pt>
              </c:numCache>
            </c:numRef>
          </c:val>
        </c:ser>
        <c:dLbls>
          <c:showLegendKey val="0"/>
          <c:showVal val="1"/>
          <c:showCatName val="0"/>
          <c:showSerName val="0"/>
          <c:showPercent val="0"/>
          <c:showBubbleSize val="0"/>
        </c:dLbls>
        <c:gapWidth val="20"/>
        <c:axId val="204937472"/>
        <c:axId val="204939264"/>
      </c:barChart>
      <c:catAx>
        <c:axId val="204937472"/>
        <c:scaling>
          <c:orientation val="minMax"/>
        </c:scaling>
        <c:delete val="0"/>
        <c:axPos val="b"/>
        <c:numFmt formatCode="General" sourceLinked="1"/>
        <c:majorTickMark val="out"/>
        <c:minorTickMark val="none"/>
        <c:tickLblPos val="nextTo"/>
        <c:spPr>
          <a:ln w="3167">
            <a:solidFill>
              <a:schemeClr val="tx1"/>
            </a:solidFill>
            <a:prstDash val="solid"/>
          </a:ln>
        </c:spPr>
        <c:txPr>
          <a:bodyPr rot="0" vert="horz"/>
          <a:lstStyle/>
          <a:p>
            <a:pPr>
              <a:defRPr sz="1400" b="1" i="0" u="none" strike="noStrike" baseline="0">
                <a:solidFill>
                  <a:schemeClr val="tx1"/>
                </a:solidFill>
                <a:latin typeface="Arial"/>
                <a:ea typeface="Arial"/>
                <a:cs typeface="Arial"/>
              </a:defRPr>
            </a:pPr>
            <a:endParaRPr lang="ru-RU"/>
          </a:p>
        </c:txPr>
        <c:crossAx val="204939264"/>
        <c:crosses val="autoZero"/>
        <c:auto val="1"/>
        <c:lblAlgn val="ctr"/>
        <c:lblOffset val="100"/>
        <c:tickLblSkip val="1"/>
        <c:tickMarkSkip val="1"/>
        <c:noMultiLvlLbl val="0"/>
      </c:catAx>
      <c:valAx>
        <c:axId val="204939264"/>
        <c:scaling>
          <c:orientation val="minMax"/>
        </c:scaling>
        <c:delete val="1"/>
        <c:axPos val="l"/>
        <c:majorGridlines>
          <c:spPr>
            <a:ln w="12669">
              <a:solidFill>
                <a:srgbClr val="FFFFFF"/>
              </a:solidFill>
              <a:prstDash val="solid"/>
            </a:ln>
          </c:spPr>
        </c:majorGridlines>
        <c:numFmt formatCode="General" sourceLinked="1"/>
        <c:majorTickMark val="out"/>
        <c:minorTickMark val="none"/>
        <c:tickLblPos val="none"/>
        <c:crossAx val="204937472"/>
        <c:crosses val="autoZero"/>
        <c:crossBetween val="between"/>
      </c:valAx>
      <c:spPr>
        <a:noFill/>
        <a:ln w="25338">
          <a:noFill/>
        </a:ln>
      </c:spPr>
    </c:plotArea>
    <c:legend>
      <c:legendPos val="t"/>
      <c:layout>
        <c:manualLayout>
          <c:xMode val="edge"/>
          <c:yMode val="edge"/>
          <c:x val="0.32772166105499523"/>
          <c:y val="6.4239828693790149E-3"/>
          <c:w val="0.34343434343434348"/>
          <c:h val="7.7087794432548359E-2"/>
        </c:manualLayout>
      </c:layout>
      <c:overlay val="0"/>
      <c:spPr>
        <a:noFill/>
        <a:ln w="25338">
          <a:noFill/>
        </a:ln>
      </c:spPr>
      <c:txPr>
        <a:bodyPr/>
        <a:lstStyle/>
        <a:p>
          <a:pPr>
            <a:defRPr sz="1651" b="1" i="0" u="none" strike="noStrike" baseline="0">
              <a:solidFill>
                <a:schemeClr val="tx1"/>
              </a:solidFill>
              <a:latin typeface="Arial"/>
              <a:ea typeface="Arial"/>
              <a:cs typeface="Arial"/>
            </a:defRPr>
          </a:pPr>
          <a:endParaRPr lang="ru-RU"/>
        </a:p>
      </c:txPr>
    </c:legend>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345679012345699E-2"/>
          <c:y val="0.10706638115631706"/>
          <c:w val="0.97755331088664332"/>
          <c:h val="0.79014989293361992"/>
        </c:manualLayout>
      </c:layout>
      <c:barChart>
        <c:barDir val="col"/>
        <c:grouping val="clustered"/>
        <c:varyColors val="0"/>
        <c:ser>
          <c:idx val="0"/>
          <c:order val="0"/>
          <c:tx>
            <c:strRef>
              <c:f>Sheet1!$B$1</c:f>
              <c:strCache>
                <c:ptCount val="1"/>
                <c:pt idx="0">
                  <c:v>Мужчины</c:v>
                </c:pt>
              </c:strCache>
            </c:strRef>
          </c:tx>
          <c:spPr>
            <a:gradFill rotWithShape="0">
              <a:gsLst>
                <a:gs pos="0">
                  <a:srgbClr val="0066CC">
                    <a:gamma/>
                    <a:shade val="46275"/>
                    <a:invGamma/>
                  </a:srgbClr>
                </a:gs>
                <a:gs pos="50000">
                  <a:srgbClr val="0066CC"/>
                </a:gs>
                <a:gs pos="100000">
                  <a:srgbClr val="0066CC">
                    <a:gamma/>
                    <a:shade val="46275"/>
                    <a:invGamma/>
                  </a:srgbClr>
                </a:gs>
              </a:gsLst>
              <a:lin ang="0" scaled="1"/>
            </a:gradFill>
            <a:ln w="12669">
              <a:solidFill>
                <a:srgbClr val="000080"/>
              </a:solidFill>
              <a:prstDash val="solid"/>
            </a:ln>
          </c:spPr>
          <c:invertIfNegative val="0"/>
          <c:dLbls>
            <c:spPr>
              <a:noFill/>
              <a:ln w="25338">
                <a:noFill/>
              </a:ln>
            </c:spPr>
            <c:txPr>
              <a:bodyPr/>
              <a:lstStyle/>
              <a:p>
                <a:pPr>
                  <a:defRPr sz="1397" b="1" i="0" u="none" strike="noStrike" baseline="0">
                    <a:solidFill>
                      <a:schemeClr val="tx1"/>
                    </a:solidFill>
                    <a:latin typeface="Arial"/>
                    <a:ea typeface="Arial"/>
                    <a:cs typeface="Arial"/>
                  </a:defRPr>
                </a:pPr>
                <a:endParaRPr lang="ru-RU"/>
              </a:p>
            </c:txPr>
            <c:showLegendKey val="0"/>
            <c:showVal val="1"/>
            <c:showCatName val="0"/>
            <c:showSerName val="0"/>
            <c:showPercent val="0"/>
            <c:showBubbleSize val="0"/>
            <c:showLeaderLines val="0"/>
          </c:dLbls>
          <c:cat>
            <c:strRef>
              <c:f>Sheet1!$A$2:$A$14</c:f>
              <c:strCache>
                <c:ptCount val="13"/>
                <c:pt idx="0">
                  <c:v>КЕМ</c:v>
                </c:pt>
                <c:pt idx="1">
                  <c:v>РСО(А)</c:v>
                </c:pt>
                <c:pt idx="2">
                  <c:v>ВЛГ</c:v>
                </c:pt>
                <c:pt idx="3">
                  <c:v>ТОМ</c:v>
                </c:pt>
                <c:pt idx="4">
                  <c:v>ОРЕ</c:v>
                </c:pt>
                <c:pt idx="5">
                  <c:v>ВОР</c:v>
                </c:pt>
                <c:pt idx="6">
                  <c:v>КРА</c:v>
                </c:pt>
                <c:pt idx="7">
                  <c:v>ТЮМ</c:v>
                </c:pt>
                <c:pt idx="8">
                  <c:v>С.П.</c:v>
                </c:pt>
                <c:pt idx="9">
                  <c:v>ВОЛ</c:v>
                </c:pt>
                <c:pt idx="10">
                  <c:v>ИВА</c:v>
                </c:pt>
                <c:pt idx="11">
                  <c:v>САМ</c:v>
                </c:pt>
                <c:pt idx="12">
                  <c:v>ВЛА</c:v>
                </c:pt>
              </c:strCache>
            </c:strRef>
          </c:cat>
          <c:val>
            <c:numRef>
              <c:f>Sheet1!$B$2:$B$14</c:f>
              <c:numCache>
                <c:formatCode>General</c:formatCode>
                <c:ptCount val="13"/>
                <c:pt idx="0">
                  <c:v>46.2</c:v>
                </c:pt>
                <c:pt idx="1">
                  <c:v>45.7</c:v>
                </c:pt>
                <c:pt idx="2">
                  <c:v>45.6</c:v>
                </c:pt>
                <c:pt idx="3">
                  <c:v>45</c:v>
                </c:pt>
                <c:pt idx="4">
                  <c:v>44.8</c:v>
                </c:pt>
                <c:pt idx="5">
                  <c:v>43.8</c:v>
                </c:pt>
                <c:pt idx="6">
                  <c:v>41.3</c:v>
                </c:pt>
                <c:pt idx="7">
                  <c:v>37.1</c:v>
                </c:pt>
                <c:pt idx="8">
                  <c:v>35.5</c:v>
                </c:pt>
                <c:pt idx="9">
                  <c:v>35</c:v>
                </c:pt>
                <c:pt idx="10">
                  <c:v>33.1</c:v>
                </c:pt>
                <c:pt idx="11">
                  <c:v>32.700000000000003</c:v>
                </c:pt>
                <c:pt idx="12">
                  <c:v>29.3</c:v>
                </c:pt>
              </c:numCache>
            </c:numRef>
          </c:val>
        </c:ser>
        <c:ser>
          <c:idx val="1"/>
          <c:order val="1"/>
          <c:tx>
            <c:strRef>
              <c:f>Sheet1!$C$1</c:f>
              <c:strCache>
                <c:ptCount val="1"/>
                <c:pt idx="0">
                  <c:v>Женщины</c:v>
                </c:pt>
              </c:strCache>
            </c:strRef>
          </c:tx>
          <c:spPr>
            <a:gradFill rotWithShape="0">
              <a:gsLst>
                <a:gs pos="0">
                  <a:srgbClr val="FF0000">
                    <a:gamma/>
                    <a:shade val="46275"/>
                    <a:invGamma/>
                  </a:srgbClr>
                </a:gs>
                <a:gs pos="50000">
                  <a:srgbClr val="FF0000"/>
                </a:gs>
                <a:gs pos="100000">
                  <a:srgbClr val="FF0000">
                    <a:gamma/>
                    <a:shade val="46275"/>
                    <a:invGamma/>
                  </a:srgbClr>
                </a:gs>
              </a:gsLst>
              <a:lin ang="0" scaled="1"/>
            </a:gradFill>
            <a:ln w="12669">
              <a:solidFill>
                <a:srgbClr val="800000"/>
              </a:solidFill>
              <a:prstDash val="solid"/>
            </a:ln>
          </c:spPr>
          <c:invertIfNegative val="0"/>
          <c:dLbls>
            <c:spPr>
              <a:noFill/>
              <a:ln w="25338">
                <a:noFill/>
              </a:ln>
            </c:spPr>
            <c:txPr>
              <a:bodyPr/>
              <a:lstStyle/>
              <a:p>
                <a:pPr>
                  <a:defRPr sz="1397" b="1" i="0" u="none" strike="noStrike" baseline="0">
                    <a:solidFill>
                      <a:schemeClr val="tx1"/>
                    </a:solidFill>
                    <a:latin typeface="Arial"/>
                    <a:ea typeface="Arial"/>
                    <a:cs typeface="Arial"/>
                  </a:defRPr>
                </a:pPr>
                <a:endParaRPr lang="ru-RU"/>
              </a:p>
            </c:txPr>
            <c:showLegendKey val="0"/>
            <c:showVal val="1"/>
            <c:showCatName val="0"/>
            <c:showSerName val="0"/>
            <c:showPercent val="0"/>
            <c:showBubbleSize val="0"/>
            <c:showLeaderLines val="0"/>
          </c:dLbls>
          <c:cat>
            <c:strRef>
              <c:f>Sheet1!$A$2:$A$14</c:f>
              <c:strCache>
                <c:ptCount val="13"/>
                <c:pt idx="0">
                  <c:v>КЕМ</c:v>
                </c:pt>
                <c:pt idx="1">
                  <c:v>РСО(А)</c:v>
                </c:pt>
                <c:pt idx="2">
                  <c:v>ВЛГ</c:v>
                </c:pt>
                <c:pt idx="3">
                  <c:v>ТОМ</c:v>
                </c:pt>
                <c:pt idx="4">
                  <c:v>ОРЕ</c:v>
                </c:pt>
                <c:pt idx="5">
                  <c:v>ВОР</c:v>
                </c:pt>
                <c:pt idx="6">
                  <c:v>КРА</c:v>
                </c:pt>
                <c:pt idx="7">
                  <c:v>ТЮМ</c:v>
                </c:pt>
                <c:pt idx="8">
                  <c:v>С.П.</c:v>
                </c:pt>
                <c:pt idx="9">
                  <c:v>ВОЛ</c:v>
                </c:pt>
                <c:pt idx="10">
                  <c:v>ИВА</c:v>
                </c:pt>
                <c:pt idx="11">
                  <c:v>САМ</c:v>
                </c:pt>
                <c:pt idx="12">
                  <c:v>ВЛА</c:v>
                </c:pt>
              </c:strCache>
            </c:strRef>
          </c:cat>
          <c:val>
            <c:numRef>
              <c:f>Sheet1!$C$2:$C$14</c:f>
              <c:numCache>
                <c:formatCode>General</c:formatCode>
                <c:ptCount val="13"/>
                <c:pt idx="0">
                  <c:v>21.3</c:v>
                </c:pt>
                <c:pt idx="1">
                  <c:v>4.7</c:v>
                </c:pt>
                <c:pt idx="2">
                  <c:v>10.6</c:v>
                </c:pt>
                <c:pt idx="3">
                  <c:v>18.8</c:v>
                </c:pt>
                <c:pt idx="4">
                  <c:v>9.4</c:v>
                </c:pt>
                <c:pt idx="5">
                  <c:v>15.6</c:v>
                </c:pt>
                <c:pt idx="6">
                  <c:v>16.600000000000001</c:v>
                </c:pt>
                <c:pt idx="7">
                  <c:v>8.3000000000000007</c:v>
                </c:pt>
                <c:pt idx="8">
                  <c:v>21.3</c:v>
                </c:pt>
                <c:pt idx="9">
                  <c:v>15.9</c:v>
                </c:pt>
                <c:pt idx="10">
                  <c:v>12.5</c:v>
                </c:pt>
                <c:pt idx="11">
                  <c:v>7.9</c:v>
                </c:pt>
                <c:pt idx="12">
                  <c:v>18.3</c:v>
                </c:pt>
              </c:numCache>
            </c:numRef>
          </c:val>
        </c:ser>
        <c:dLbls>
          <c:showLegendKey val="0"/>
          <c:showVal val="1"/>
          <c:showCatName val="0"/>
          <c:showSerName val="0"/>
          <c:showPercent val="0"/>
          <c:showBubbleSize val="0"/>
        </c:dLbls>
        <c:gapWidth val="20"/>
        <c:axId val="204983296"/>
        <c:axId val="207852288"/>
      </c:barChart>
      <c:catAx>
        <c:axId val="204983296"/>
        <c:scaling>
          <c:orientation val="minMax"/>
        </c:scaling>
        <c:delete val="0"/>
        <c:axPos val="b"/>
        <c:numFmt formatCode="General" sourceLinked="1"/>
        <c:majorTickMark val="out"/>
        <c:minorTickMark val="none"/>
        <c:tickLblPos val="nextTo"/>
        <c:spPr>
          <a:ln w="3167">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ru-RU"/>
          </a:p>
        </c:txPr>
        <c:crossAx val="207852288"/>
        <c:crosses val="autoZero"/>
        <c:auto val="1"/>
        <c:lblAlgn val="ctr"/>
        <c:lblOffset val="100"/>
        <c:tickLblSkip val="1"/>
        <c:tickMarkSkip val="1"/>
        <c:noMultiLvlLbl val="0"/>
      </c:catAx>
      <c:valAx>
        <c:axId val="207852288"/>
        <c:scaling>
          <c:orientation val="minMax"/>
        </c:scaling>
        <c:delete val="1"/>
        <c:axPos val="l"/>
        <c:majorGridlines>
          <c:spPr>
            <a:ln w="12669">
              <a:solidFill>
                <a:srgbClr val="FFFFFF"/>
              </a:solidFill>
              <a:prstDash val="solid"/>
            </a:ln>
          </c:spPr>
        </c:majorGridlines>
        <c:numFmt formatCode="General" sourceLinked="1"/>
        <c:majorTickMark val="out"/>
        <c:minorTickMark val="none"/>
        <c:tickLblPos val="none"/>
        <c:crossAx val="204983296"/>
        <c:crosses val="autoZero"/>
        <c:crossBetween val="between"/>
      </c:valAx>
      <c:spPr>
        <a:noFill/>
        <a:ln w="25338">
          <a:noFill/>
        </a:ln>
      </c:spPr>
    </c:plotArea>
    <c:legend>
      <c:legendPos val="t"/>
      <c:layout>
        <c:manualLayout>
          <c:xMode val="edge"/>
          <c:yMode val="edge"/>
          <c:x val="0.32772166105499539"/>
          <c:y val="6.4239828693790149E-3"/>
          <c:w val="0.34343434343434348"/>
          <c:h val="7.7087794432548387E-2"/>
        </c:manualLayout>
      </c:layout>
      <c:overlay val="0"/>
      <c:spPr>
        <a:noFill/>
        <a:ln w="25338">
          <a:noFill/>
        </a:ln>
      </c:spPr>
      <c:txPr>
        <a:bodyPr/>
        <a:lstStyle/>
        <a:p>
          <a:pPr>
            <a:defRPr sz="1651" b="1" i="0" u="none" strike="noStrike" baseline="0">
              <a:solidFill>
                <a:schemeClr val="tx1"/>
              </a:solidFill>
              <a:latin typeface="Arial"/>
              <a:ea typeface="Arial"/>
              <a:cs typeface="Arial"/>
            </a:defRPr>
          </a:pPr>
          <a:endParaRPr lang="ru-RU"/>
        </a:p>
      </c:txPr>
    </c:legend>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345679012345704E-2"/>
          <c:y val="0.10706638115631709"/>
          <c:w val="0.9775533108866431"/>
          <c:h val="0.79014989293362015"/>
        </c:manualLayout>
      </c:layout>
      <c:barChart>
        <c:barDir val="col"/>
        <c:grouping val="clustered"/>
        <c:varyColors val="0"/>
        <c:ser>
          <c:idx val="0"/>
          <c:order val="0"/>
          <c:tx>
            <c:strRef>
              <c:f>Sheet1!$B$1</c:f>
              <c:strCache>
                <c:ptCount val="1"/>
              </c:strCache>
            </c:strRef>
          </c:tx>
          <c:spPr>
            <a:solidFill>
              <a:srgbClr val="00B0F0"/>
            </a:solidFill>
            <a:ln w="12669">
              <a:solidFill>
                <a:srgbClr val="000080"/>
              </a:solidFill>
              <a:prstDash val="solid"/>
            </a:ln>
          </c:spPr>
          <c:invertIfNegative val="0"/>
          <c:dLbls>
            <c:spPr>
              <a:noFill/>
              <a:ln w="25338">
                <a:noFill/>
              </a:ln>
            </c:spPr>
            <c:txPr>
              <a:bodyPr/>
              <a:lstStyle/>
              <a:p>
                <a:pPr>
                  <a:defRPr sz="1600" b="1" i="0" u="none" strike="noStrike" baseline="0">
                    <a:solidFill>
                      <a:schemeClr val="tx1"/>
                    </a:solidFill>
                    <a:latin typeface="Arial"/>
                    <a:ea typeface="Arial"/>
                    <a:cs typeface="Arial"/>
                  </a:defRPr>
                </a:pPr>
                <a:endParaRPr lang="ru-RU"/>
              </a:p>
            </c:txPr>
            <c:showLegendKey val="0"/>
            <c:showVal val="1"/>
            <c:showCatName val="0"/>
            <c:showSerName val="0"/>
            <c:showPercent val="0"/>
            <c:showBubbleSize val="0"/>
            <c:showLeaderLines val="0"/>
          </c:dLbls>
          <c:cat>
            <c:strRef>
              <c:f>Sheet1!$A$2:$A$14</c:f>
              <c:strCache>
                <c:ptCount val="13"/>
                <c:pt idx="0">
                  <c:v>ВОР</c:v>
                </c:pt>
                <c:pt idx="1">
                  <c:v>ТЮМ</c:v>
                </c:pt>
                <c:pt idx="2">
                  <c:v>РСО(А)</c:v>
                </c:pt>
                <c:pt idx="3">
                  <c:v>КЕМ</c:v>
                </c:pt>
                <c:pt idx="4">
                  <c:v>ИВА</c:v>
                </c:pt>
                <c:pt idx="5">
                  <c:v>КРА</c:v>
                </c:pt>
                <c:pt idx="6">
                  <c:v>ТОМ</c:v>
                </c:pt>
                <c:pt idx="7">
                  <c:v>ОРЕ</c:v>
                </c:pt>
                <c:pt idx="8">
                  <c:v>ВЛА</c:v>
                </c:pt>
                <c:pt idx="9">
                  <c:v>ВОЛ</c:v>
                </c:pt>
                <c:pt idx="10">
                  <c:v>ВЛГ</c:v>
                </c:pt>
                <c:pt idx="11">
                  <c:v>С.П.</c:v>
                </c:pt>
                <c:pt idx="12">
                  <c:v>САМ</c:v>
                </c:pt>
              </c:strCache>
            </c:strRef>
          </c:cat>
          <c:val>
            <c:numRef>
              <c:f>Sheet1!$B$2:$B$14</c:f>
              <c:numCache>
                <c:formatCode>General</c:formatCode>
                <c:ptCount val="13"/>
                <c:pt idx="0">
                  <c:v>35.4</c:v>
                </c:pt>
                <c:pt idx="1">
                  <c:v>34.200000000000003</c:v>
                </c:pt>
                <c:pt idx="2">
                  <c:v>33.300000000000004</c:v>
                </c:pt>
                <c:pt idx="3">
                  <c:v>33</c:v>
                </c:pt>
                <c:pt idx="4">
                  <c:v>31.8</c:v>
                </c:pt>
                <c:pt idx="5">
                  <c:v>31.4</c:v>
                </c:pt>
                <c:pt idx="6">
                  <c:v>29</c:v>
                </c:pt>
                <c:pt idx="7">
                  <c:v>28.3</c:v>
                </c:pt>
                <c:pt idx="8">
                  <c:v>28.2</c:v>
                </c:pt>
                <c:pt idx="9">
                  <c:v>27.5</c:v>
                </c:pt>
                <c:pt idx="10">
                  <c:v>24.9</c:v>
                </c:pt>
                <c:pt idx="11">
                  <c:v>24.4</c:v>
                </c:pt>
                <c:pt idx="12">
                  <c:v>21.6</c:v>
                </c:pt>
              </c:numCache>
            </c:numRef>
          </c:val>
        </c:ser>
        <c:dLbls>
          <c:showLegendKey val="0"/>
          <c:showVal val="1"/>
          <c:showCatName val="0"/>
          <c:showSerName val="0"/>
          <c:showPercent val="0"/>
          <c:showBubbleSize val="0"/>
        </c:dLbls>
        <c:gapWidth val="55"/>
        <c:axId val="208103680"/>
        <c:axId val="208105472"/>
      </c:barChart>
      <c:catAx>
        <c:axId val="208103680"/>
        <c:scaling>
          <c:orientation val="minMax"/>
        </c:scaling>
        <c:delete val="0"/>
        <c:axPos val="b"/>
        <c:numFmt formatCode="General" sourceLinked="1"/>
        <c:majorTickMark val="out"/>
        <c:minorTickMark val="none"/>
        <c:tickLblPos val="nextTo"/>
        <c:spPr>
          <a:ln w="3167">
            <a:solidFill>
              <a:schemeClr val="tx1"/>
            </a:solidFill>
            <a:prstDash val="solid"/>
          </a:ln>
        </c:spPr>
        <c:txPr>
          <a:bodyPr rot="0" vert="horz"/>
          <a:lstStyle/>
          <a:p>
            <a:pPr>
              <a:defRPr sz="1400" b="1" i="0" u="none" strike="noStrike" baseline="0">
                <a:solidFill>
                  <a:schemeClr val="tx1"/>
                </a:solidFill>
                <a:latin typeface="Arial"/>
                <a:ea typeface="Arial"/>
                <a:cs typeface="Arial"/>
              </a:defRPr>
            </a:pPr>
            <a:endParaRPr lang="ru-RU"/>
          </a:p>
        </c:txPr>
        <c:crossAx val="208105472"/>
        <c:crosses val="autoZero"/>
        <c:auto val="1"/>
        <c:lblAlgn val="ctr"/>
        <c:lblOffset val="100"/>
        <c:tickLblSkip val="1"/>
        <c:tickMarkSkip val="1"/>
        <c:noMultiLvlLbl val="0"/>
      </c:catAx>
      <c:valAx>
        <c:axId val="208105472"/>
        <c:scaling>
          <c:orientation val="minMax"/>
        </c:scaling>
        <c:delete val="1"/>
        <c:axPos val="l"/>
        <c:majorGridlines>
          <c:spPr>
            <a:ln w="12669">
              <a:solidFill>
                <a:srgbClr val="FFFFFF"/>
              </a:solidFill>
              <a:prstDash val="solid"/>
            </a:ln>
          </c:spPr>
        </c:majorGridlines>
        <c:numFmt formatCode="General" sourceLinked="1"/>
        <c:majorTickMark val="out"/>
        <c:minorTickMark val="none"/>
        <c:tickLblPos val="none"/>
        <c:crossAx val="208103680"/>
        <c:crosses val="autoZero"/>
        <c:crossBetween val="between"/>
      </c:valAx>
      <c:spPr>
        <a:noFill/>
        <a:ln w="25338">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345679012345706E-2"/>
          <c:y val="0.1070663811563171"/>
          <c:w val="0.97755331088664299"/>
          <c:h val="0.79014989293362026"/>
        </c:manualLayout>
      </c:layout>
      <c:barChart>
        <c:barDir val="col"/>
        <c:grouping val="clustered"/>
        <c:varyColors val="0"/>
        <c:ser>
          <c:idx val="0"/>
          <c:order val="0"/>
          <c:tx>
            <c:strRef>
              <c:f>Sheet1!$B$1</c:f>
              <c:strCache>
                <c:ptCount val="1"/>
              </c:strCache>
            </c:strRef>
          </c:tx>
          <c:spPr>
            <a:solidFill>
              <a:srgbClr val="00B050"/>
            </a:solidFill>
            <a:ln w="12669">
              <a:solidFill>
                <a:srgbClr val="000080"/>
              </a:solidFill>
              <a:prstDash val="solid"/>
            </a:ln>
          </c:spPr>
          <c:invertIfNegative val="0"/>
          <c:dLbls>
            <c:spPr>
              <a:noFill/>
              <a:ln w="25338">
                <a:noFill/>
              </a:ln>
            </c:spPr>
            <c:txPr>
              <a:bodyPr/>
              <a:lstStyle/>
              <a:p>
                <a:pPr>
                  <a:defRPr sz="1600" b="1" i="0" u="none" strike="noStrike" baseline="0">
                    <a:solidFill>
                      <a:schemeClr val="tx1"/>
                    </a:solidFill>
                    <a:latin typeface="Arial"/>
                    <a:ea typeface="Arial"/>
                    <a:cs typeface="Arial"/>
                  </a:defRPr>
                </a:pPr>
                <a:endParaRPr lang="ru-RU"/>
              </a:p>
            </c:txPr>
            <c:showLegendKey val="0"/>
            <c:showVal val="1"/>
            <c:showCatName val="0"/>
            <c:showSerName val="0"/>
            <c:showPercent val="0"/>
            <c:showBubbleSize val="0"/>
            <c:showLeaderLines val="0"/>
          </c:dLbls>
          <c:cat>
            <c:strRef>
              <c:f>Sheet1!$A$2:$A$13</c:f>
              <c:strCache>
                <c:ptCount val="12"/>
                <c:pt idx="0">
                  <c:v>ВОР</c:v>
                </c:pt>
                <c:pt idx="1">
                  <c:v>ТЮМ</c:v>
                </c:pt>
                <c:pt idx="2">
                  <c:v>КЕМ</c:v>
                </c:pt>
                <c:pt idx="3">
                  <c:v>КРА</c:v>
                </c:pt>
                <c:pt idx="4">
                  <c:v>ИВА</c:v>
                </c:pt>
                <c:pt idx="5">
                  <c:v>ТОМ</c:v>
                </c:pt>
                <c:pt idx="6">
                  <c:v>ВОЛ</c:v>
                </c:pt>
                <c:pt idx="7">
                  <c:v>ВЛА</c:v>
                </c:pt>
                <c:pt idx="8">
                  <c:v>ВЛГ</c:v>
                </c:pt>
                <c:pt idx="9">
                  <c:v>РСО(А)</c:v>
                </c:pt>
                <c:pt idx="10">
                  <c:v>ОРЕ</c:v>
                </c:pt>
                <c:pt idx="11">
                  <c:v>С.П.</c:v>
                </c:pt>
              </c:strCache>
            </c:strRef>
          </c:cat>
          <c:val>
            <c:numRef>
              <c:f>Sheet1!$B$2:$B$13</c:f>
              <c:numCache>
                <c:formatCode>General</c:formatCode>
                <c:ptCount val="12"/>
                <c:pt idx="0">
                  <c:v>56.1</c:v>
                </c:pt>
                <c:pt idx="1">
                  <c:v>50.2</c:v>
                </c:pt>
                <c:pt idx="2">
                  <c:v>48.5</c:v>
                </c:pt>
                <c:pt idx="3">
                  <c:v>46.1</c:v>
                </c:pt>
                <c:pt idx="4">
                  <c:v>45.9</c:v>
                </c:pt>
                <c:pt idx="5">
                  <c:v>43.8</c:v>
                </c:pt>
                <c:pt idx="6">
                  <c:v>43.4</c:v>
                </c:pt>
                <c:pt idx="7">
                  <c:v>42.4</c:v>
                </c:pt>
                <c:pt idx="8">
                  <c:v>41.8</c:v>
                </c:pt>
                <c:pt idx="9">
                  <c:v>40.4</c:v>
                </c:pt>
                <c:pt idx="10">
                  <c:v>38</c:v>
                </c:pt>
                <c:pt idx="11">
                  <c:v>35.800000000000004</c:v>
                </c:pt>
              </c:numCache>
            </c:numRef>
          </c:val>
        </c:ser>
        <c:dLbls>
          <c:showLegendKey val="0"/>
          <c:showVal val="1"/>
          <c:showCatName val="0"/>
          <c:showSerName val="0"/>
          <c:showPercent val="0"/>
          <c:showBubbleSize val="0"/>
        </c:dLbls>
        <c:gapWidth val="55"/>
        <c:axId val="208635008"/>
        <c:axId val="208636544"/>
      </c:barChart>
      <c:catAx>
        <c:axId val="208635008"/>
        <c:scaling>
          <c:orientation val="minMax"/>
        </c:scaling>
        <c:delete val="0"/>
        <c:axPos val="b"/>
        <c:numFmt formatCode="General" sourceLinked="1"/>
        <c:majorTickMark val="out"/>
        <c:minorTickMark val="none"/>
        <c:tickLblPos val="nextTo"/>
        <c:spPr>
          <a:ln w="3167">
            <a:solidFill>
              <a:schemeClr val="tx1"/>
            </a:solidFill>
            <a:prstDash val="solid"/>
          </a:ln>
        </c:spPr>
        <c:txPr>
          <a:bodyPr rot="0" vert="horz"/>
          <a:lstStyle/>
          <a:p>
            <a:pPr>
              <a:defRPr sz="1400" b="1" i="0" u="none" strike="noStrike" baseline="0">
                <a:solidFill>
                  <a:schemeClr val="tx1"/>
                </a:solidFill>
                <a:latin typeface="Arial"/>
                <a:ea typeface="Arial"/>
                <a:cs typeface="Arial"/>
              </a:defRPr>
            </a:pPr>
            <a:endParaRPr lang="ru-RU"/>
          </a:p>
        </c:txPr>
        <c:crossAx val="208636544"/>
        <c:crosses val="autoZero"/>
        <c:auto val="1"/>
        <c:lblAlgn val="ctr"/>
        <c:lblOffset val="100"/>
        <c:tickLblSkip val="1"/>
        <c:tickMarkSkip val="1"/>
        <c:noMultiLvlLbl val="0"/>
      </c:catAx>
      <c:valAx>
        <c:axId val="208636544"/>
        <c:scaling>
          <c:orientation val="minMax"/>
        </c:scaling>
        <c:delete val="1"/>
        <c:axPos val="l"/>
        <c:majorGridlines>
          <c:spPr>
            <a:ln w="12669">
              <a:solidFill>
                <a:srgbClr val="FFFFFF"/>
              </a:solidFill>
              <a:prstDash val="solid"/>
            </a:ln>
          </c:spPr>
        </c:majorGridlines>
        <c:numFmt formatCode="General" sourceLinked="1"/>
        <c:majorTickMark val="out"/>
        <c:minorTickMark val="none"/>
        <c:tickLblPos val="none"/>
        <c:crossAx val="208635008"/>
        <c:crosses val="autoZero"/>
        <c:crossBetween val="between"/>
      </c:valAx>
      <c:spPr>
        <a:noFill/>
        <a:ln w="25338">
          <a:noFill/>
        </a:ln>
      </c:spPr>
    </c:plotArea>
    <c:plotVisOnly val="1"/>
    <c:dispBlanksAs val="gap"/>
    <c:showDLblsOverMax val="0"/>
  </c:chart>
  <c:spPr>
    <a:noFill/>
    <a:ln>
      <a:noFill/>
    </a:ln>
  </c:spPr>
  <c:txPr>
    <a:bodyPr/>
    <a:lstStyle/>
    <a:p>
      <a:pPr>
        <a:defRPr sz="1796" b="1" i="0" u="none" strike="noStrike" baseline="0">
          <a:solidFill>
            <a:schemeClr val="tx1"/>
          </a:solidFill>
          <a:latin typeface="Arial"/>
          <a:ea typeface="Arial"/>
          <a:cs typeface="Arial"/>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8133925952679E-2"/>
          <c:y val="0.13977010548403854"/>
          <c:w val="0.94086478803330098"/>
          <c:h val="0.74100719424460471"/>
        </c:manualLayout>
      </c:layout>
      <c:barChart>
        <c:barDir val="col"/>
        <c:grouping val="clustered"/>
        <c:varyColors val="0"/>
        <c:ser>
          <c:idx val="2"/>
          <c:order val="0"/>
          <c:tx>
            <c:strRef>
              <c:f>Sheet1!$B$1</c:f>
              <c:strCache>
                <c:ptCount val="1"/>
                <c:pt idx="0">
                  <c:v>Всего, N=18305</c:v>
                </c:pt>
              </c:strCache>
            </c:strRef>
          </c:tx>
          <c:spPr>
            <a:solidFill>
              <a:srgbClr val="00B050"/>
            </a:solidFill>
            <a:ln w="15496">
              <a:solidFill>
                <a:srgbClr val="00B050"/>
              </a:solidFill>
              <a:prstDash val="solid"/>
            </a:ln>
          </c:spPr>
          <c:invertIfNegative val="0"/>
          <c:dLbls>
            <c:txPr>
              <a:bodyPr/>
              <a:lstStyle/>
              <a:p>
                <a:pPr>
                  <a:defRPr sz="2000"/>
                </a:pPr>
                <a:endParaRPr lang="ru-RU"/>
              </a:p>
            </c:txPr>
            <c:showLegendKey val="0"/>
            <c:showVal val="1"/>
            <c:showCatName val="0"/>
            <c:showSerName val="0"/>
            <c:showPercent val="0"/>
            <c:showBubbleSize val="0"/>
            <c:showLeaderLines val="0"/>
          </c:dLbls>
          <c:cat>
            <c:strRef>
              <c:f>Sheet1!$A$2:$A$9</c:f>
              <c:strCache>
                <c:ptCount val="8"/>
                <c:pt idx="0">
                  <c:v>курение</c:v>
                </c:pt>
                <c:pt idx="1">
                  <c:v>НФА</c:v>
                </c:pt>
                <c:pt idx="2">
                  <c:v>Соль</c:v>
                </c:pt>
                <c:pt idx="3">
                  <c:v>Овощи&amp;фрукты</c:v>
                </c:pt>
                <c:pt idx="4">
                  <c:v>Повышенное АД    </c:v>
                </c:pt>
                <c:pt idx="5">
                  <c:v>Повышенный ХС</c:v>
                </c:pt>
                <c:pt idx="6">
                  <c:v>Ожирение</c:v>
                </c:pt>
                <c:pt idx="7">
                  <c:v>Повышенная глюкоза</c:v>
                </c:pt>
              </c:strCache>
            </c:strRef>
          </c:cat>
          <c:val>
            <c:numRef>
              <c:f>Sheet1!$B$2:$B$9</c:f>
              <c:numCache>
                <c:formatCode>General</c:formatCode>
                <c:ptCount val="8"/>
                <c:pt idx="0">
                  <c:v>25.7</c:v>
                </c:pt>
                <c:pt idx="1">
                  <c:v>38.800000000000004</c:v>
                </c:pt>
                <c:pt idx="2">
                  <c:v>49.9</c:v>
                </c:pt>
                <c:pt idx="3">
                  <c:v>41.9</c:v>
                </c:pt>
                <c:pt idx="4">
                  <c:v>33.800000000000004</c:v>
                </c:pt>
                <c:pt idx="5">
                  <c:v>57.6</c:v>
                </c:pt>
                <c:pt idx="6">
                  <c:v>29.7</c:v>
                </c:pt>
                <c:pt idx="7">
                  <c:v>4.5999999999999996</c:v>
                </c:pt>
              </c:numCache>
            </c:numRef>
          </c:val>
        </c:ser>
        <c:dLbls>
          <c:showLegendKey val="0"/>
          <c:showVal val="1"/>
          <c:showCatName val="0"/>
          <c:showSerName val="0"/>
          <c:showPercent val="0"/>
          <c:showBubbleSize val="0"/>
        </c:dLbls>
        <c:gapWidth val="80"/>
        <c:axId val="210343424"/>
        <c:axId val="210344960"/>
      </c:barChart>
      <c:catAx>
        <c:axId val="210343424"/>
        <c:scaling>
          <c:orientation val="minMax"/>
        </c:scaling>
        <c:delete val="0"/>
        <c:axPos val="b"/>
        <c:numFmt formatCode="General" sourceLinked="1"/>
        <c:majorTickMark val="out"/>
        <c:minorTickMark val="none"/>
        <c:tickLblPos val="low"/>
        <c:spPr>
          <a:ln w="3874">
            <a:solidFill>
              <a:schemeClr val="tx1"/>
            </a:solidFill>
            <a:prstDash val="solid"/>
          </a:ln>
        </c:spPr>
        <c:txPr>
          <a:bodyPr rot="0" vert="horz"/>
          <a:lstStyle/>
          <a:p>
            <a:pPr>
              <a:defRPr sz="1100" b="0" i="0" u="none" strike="noStrike" baseline="0">
                <a:solidFill>
                  <a:schemeClr val="tx1"/>
                </a:solidFill>
                <a:latin typeface="Arial"/>
                <a:ea typeface="Arial"/>
                <a:cs typeface="Arial"/>
              </a:defRPr>
            </a:pPr>
            <a:endParaRPr lang="ru-RU"/>
          </a:p>
        </c:txPr>
        <c:crossAx val="210344960"/>
        <c:crosses val="autoZero"/>
        <c:auto val="1"/>
        <c:lblAlgn val="ctr"/>
        <c:lblOffset val="100"/>
        <c:tickLblSkip val="1"/>
        <c:tickMarkSkip val="1"/>
        <c:noMultiLvlLbl val="0"/>
      </c:catAx>
      <c:valAx>
        <c:axId val="210344960"/>
        <c:scaling>
          <c:orientation val="minMax"/>
        </c:scaling>
        <c:delete val="0"/>
        <c:axPos val="l"/>
        <c:majorGridlines>
          <c:spPr>
            <a:ln w="15496">
              <a:solidFill>
                <a:srgbClr val="FFFFFF"/>
              </a:solidFill>
              <a:prstDash val="solid"/>
            </a:ln>
          </c:spPr>
        </c:majorGridlines>
        <c:title>
          <c:tx>
            <c:rich>
              <a:bodyPr rot="0" vert="horz"/>
              <a:lstStyle/>
              <a:p>
                <a:pPr algn="ctr">
                  <a:defRPr sz="1007" b="0" i="0" u="none" strike="noStrike" baseline="0">
                    <a:solidFill>
                      <a:schemeClr val="tx1"/>
                    </a:solidFill>
                    <a:latin typeface="Arial"/>
                    <a:ea typeface="Arial"/>
                    <a:cs typeface="Arial"/>
                  </a:defRPr>
                </a:pPr>
                <a:r>
                  <a:rPr lang="ru-RU"/>
                  <a:t>%</a:t>
                </a:r>
              </a:p>
            </c:rich>
          </c:tx>
          <c:layout>
            <c:manualLayout>
              <c:xMode val="edge"/>
              <c:yMode val="edge"/>
              <c:x val="2.7950310559006299E-2"/>
              <c:y val="0.49400479616307053"/>
            </c:manualLayout>
          </c:layout>
          <c:overlay val="0"/>
          <c:spPr>
            <a:noFill/>
            <a:ln w="30992">
              <a:noFill/>
            </a:ln>
          </c:spPr>
        </c:title>
        <c:numFmt formatCode="General" sourceLinked="1"/>
        <c:majorTickMark val="out"/>
        <c:minorTickMark val="none"/>
        <c:tickLblPos val="nextTo"/>
        <c:spPr>
          <a:ln w="3874">
            <a:solidFill>
              <a:schemeClr val="tx1"/>
            </a:solidFill>
            <a:prstDash val="solid"/>
          </a:ln>
        </c:spPr>
        <c:txPr>
          <a:bodyPr rot="0" vert="horz"/>
          <a:lstStyle/>
          <a:p>
            <a:pPr>
              <a:defRPr sz="1007" b="0" i="0" u="none" strike="noStrike" baseline="0">
                <a:solidFill>
                  <a:schemeClr val="tx1"/>
                </a:solidFill>
                <a:latin typeface="Arial"/>
                <a:ea typeface="Arial"/>
                <a:cs typeface="Arial"/>
              </a:defRPr>
            </a:pPr>
            <a:endParaRPr lang="ru-RU"/>
          </a:p>
        </c:txPr>
        <c:crossAx val="210343424"/>
        <c:crosses val="autoZero"/>
        <c:crossBetween val="between"/>
      </c:valAx>
      <c:spPr>
        <a:noFill/>
        <a:ln w="25400">
          <a:noFill/>
        </a:ln>
      </c:spPr>
    </c:plotArea>
    <c:legend>
      <c:legendPos val="t"/>
      <c:layout>
        <c:manualLayout>
          <c:xMode val="edge"/>
          <c:yMode val="edge"/>
          <c:x val="5.5570922545856577E-2"/>
          <c:y val="1.5676028739386061E-2"/>
          <c:w val="0.92467477381946173"/>
          <c:h val="0.15435457243220171"/>
        </c:manualLayout>
      </c:layout>
      <c:overlay val="0"/>
      <c:txPr>
        <a:bodyPr/>
        <a:lstStyle/>
        <a:p>
          <a:pPr>
            <a:defRPr sz="2000" b="0"/>
          </a:pPr>
          <a:endParaRPr lang="ru-RU"/>
        </a:p>
      </c:txPr>
    </c:legend>
    <c:plotVisOnly val="1"/>
    <c:dispBlanksAs val="gap"/>
    <c:showDLblsOverMax val="0"/>
  </c:chart>
  <c:spPr>
    <a:noFill/>
    <a:ln>
      <a:noFill/>
    </a:ln>
  </c:spPr>
  <c:txPr>
    <a:bodyPr/>
    <a:lstStyle/>
    <a:p>
      <a:pPr>
        <a:defRPr sz="2196" b="1" i="0" u="none" strike="noStrike" baseline="0">
          <a:solidFill>
            <a:schemeClr val="tx1"/>
          </a:solidFill>
          <a:latin typeface="Arial"/>
          <a:ea typeface="Arial"/>
          <a:cs typeface="Arial"/>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Ряд 1</c:v>
                </c:pt>
              </c:strCache>
            </c:strRef>
          </c:tx>
          <c:spPr>
            <a:ln w="38100">
              <a:solidFill>
                <a:srgbClr val="C00000"/>
              </a:solidFill>
            </a:ln>
          </c:spPr>
          <c:marker>
            <c:spPr>
              <a:solidFill>
                <a:srgbClr val="C00000"/>
              </a:solidFill>
              <a:ln>
                <a:solidFill>
                  <a:srgbClr val="C00000"/>
                </a:solidFill>
              </a:ln>
            </c:spPr>
          </c:marker>
          <c:dLbls>
            <c:dLbl>
              <c:idx val="1"/>
              <c:layout>
                <c:manualLayout>
                  <c:x val="-4.0249660821382836E-2"/>
                  <c:y val="5.2572105407578076E-2"/>
                </c:manualLayout>
              </c:layout>
              <c:dLblPos val="r"/>
              <c:showLegendKey val="0"/>
              <c:showVal val="1"/>
              <c:showCatName val="0"/>
              <c:showSerName val="0"/>
              <c:showPercent val="0"/>
              <c:showBubbleSize val="0"/>
            </c:dLbl>
            <c:dLbl>
              <c:idx val="4"/>
              <c:layout>
                <c:manualLayout>
                  <c:x val="-3.54187429469867E-2"/>
                  <c:y val="6.4246675390420144E-2"/>
                </c:manualLayout>
              </c:layout>
              <c:dLblPos val="r"/>
              <c:showLegendKey val="0"/>
              <c:showVal val="1"/>
              <c:showCatName val="0"/>
              <c:showSerName val="0"/>
              <c:showPercent val="0"/>
              <c:showBubbleSize val="0"/>
            </c:dLbl>
            <c:dLbl>
              <c:idx val="6"/>
              <c:layout>
                <c:manualLayout>
                  <c:x val="-3.4118452584731306E-2"/>
                  <c:y val="6.4246675390420088E-2"/>
                </c:manualLayout>
              </c:layout>
              <c:dLblPos val="r"/>
              <c:showLegendKey val="0"/>
              <c:showVal val="1"/>
              <c:showCatName val="0"/>
              <c:showSerName val="0"/>
              <c:showPercent val="0"/>
              <c:showBubbleSize val="0"/>
            </c:dLbl>
            <c:dLbl>
              <c:idx val="8"/>
              <c:layout>
                <c:manualLayout>
                  <c:x val="-6.1493653872976242E-2"/>
                  <c:y val="5.2572105407578076E-2"/>
                </c:manualLayout>
              </c:layout>
              <c:dLblPos val="r"/>
              <c:showLegendKey val="0"/>
              <c:showVal val="1"/>
              <c:showCatName val="0"/>
              <c:showSerName val="0"/>
              <c:showPercent val="0"/>
              <c:showBubbleSize val="0"/>
            </c:dLbl>
            <c:txPr>
              <a:bodyPr/>
              <a:lstStyle/>
              <a:p>
                <a:pPr>
                  <a:defRPr b="1"/>
                </a:pPr>
                <a:endParaRPr lang="ru-RU"/>
              </a:p>
            </c:txPr>
            <c:dLblPos val="t"/>
            <c:showLegendKey val="0"/>
            <c:showVal val="1"/>
            <c:showCatName val="0"/>
            <c:showSerName val="0"/>
            <c:showPercent val="0"/>
            <c:showBubbleSize val="0"/>
            <c:showLeaderLines val="0"/>
          </c:dLbls>
          <c:cat>
            <c:numRef>
              <c:f>Лист1!$A$2:$A$15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Лист1!$B$2:$B$15</c:f>
              <c:numCache>
                <c:formatCode>General</c:formatCode>
                <c:ptCount val="14"/>
                <c:pt idx="0">
                  <c:v>927.5</c:v>
                </c:pt>
                <c:pt idx="1">
                  <c:v>895.4</c:v>
                </c:pt>
                <c:pt idx="2">
                  <c:v>908</c:v>
                </c:pt>
                <c:pt idx="3">
                  <c:v>864.8</c:v>
                </c:pt>
                <c:pt idx="4">
                  <c:v>833.9</c:v>
                </c:pt>
                <c:pt idx="5">
                  <c:v>835.5</c:v>
                </c:pt>
                <c:pt idx="6">
                  <c:v>801</c:v>
                </c:pt>
                <c:pt idx="7">
                  <c:v>805.9</c:v>
                </c:pt>
                <c:pt idx="8">
                  <c:v>753</c:v>
                </c:pt>
                <c:pt idx="9">
                  <c:v>737</c:v>
                </c:pt>
                <c:pt idx="10">
                  <c:v>698</c:v>
                </c:pt>
                <c:pt idx="11">
                  <c:v>654</c:v>
                </c:pt>
                <c:pt idx="12">
                  <c:v>635</c:v>
                </c:pt>
                <c:pt idx="13">
                  <c:v>614</c:v>
                </c:pt>
              </c:numCache>
            </c:numRef>
          </c:val>
          <c:smooth val="0"/>
        </c:ser>
        <c:dLbls>
          <c:showLegendKey val="0"/>
          <c:showVal val="1"/>
          <c:showCatName val="0"/>
          <c:showSerName val="0"/>
          <c:showPercent val="0"/>
          <c:showBubbleSize val="0"/>
        </c:dLbls>
        <c:marker val="1"/>
        <c:smooth val="0"/>
        <c:axId val="242885376"/>
        <c:axId val="242887296"/>
      </c:lineChart>
      <c:catAx>
        <c:axId val="242885376"/>
        <c:scaling>
          <c:orientation val="minMax"/>
        </c:scaling>
        <c:delete val="0"/>
        <c:axPos val="b"/>
        <c:title>
          <c:tx>
            <c:rich>
              <a:bodyPr/>
              <a:lstStyle/>
              <a:p>
                <a:pPr>
                  <a:defRPr/>
                </a:pPr>
                <a:r>
                  <a:rPr lang="ru-RU"/>
                  <a:t>Годы</a:t>
                </a:r>
              </a:p>
            </c:rich>
          </c:tx>
          <c:overlay val="0"/>
        </c:title>
        <c:numFmt formatCode="General" sourceLinked="1"/>
        <c:majorTickMark val="out"/>
        <c:minorTickMark val="none"/>
        <c:tickLblPos val="nextTo"/>
        <c:crossAx val="242887296"/>
        <c:crossesAt val="600"/>
        <c:auto val="1"/>
        <c:lblAlgn val="ctr"/>
        <c:lblOffset val="100"/>
        <c:noMultiLvlLbl val="0"/>
      </c:catAx>
      <c:valAx>
        <c:axId val="242887296"/>
        <c:scaling>
          <c:orientation val="minMax"/>
          <c:max val="950"/>
          <c:min val="600"/>
        </c:scaling>
        <c:delete val="0"/>
        <c:axPos val="l"/>
        <c:title>
          <c:tx>
            <c:rich>
              <a:bodyPr rot="-5400000" vert="horz"/>
              <a:lstStyle/>
              <a:p>
                <a:pPr>
                  <a:defRPr/>
                </a:pPr>
                <a:r>
                  <a:rPr lang="ru-RU"/>
                  <a:t>Коэффициент смертности на 100 тыс населения</a:t>
                </a:r>
              </a:p>
            </c:rich>
          </c:tx>
          <c:layout>
            <c:manualLayout>
              <c:xMode val="edge"/>
              <c:yMode val="edge"/>
              <c:x val="2.093397745571678E-2"/>
              <c:y val="4.6661739446579406E-2"/>
            </c:manualLayout>
          </c:layout>
          <c:overlay val="0"/>
        </c:title>
        <c:numFmt formatCode="General" sourceLinked="1"/>
        <c:majorTickMark val="out"/>
        <c:minorTickMark val="none"/>
        <c:tickLblPos val="nextTo"/>
        <c:crossAx val="242885376"/>
        <c:crosses val="autoZero"/>
        <c:crossBetween val="between"/>
      </c:valAx>
    </c:plotArea>
    <c:plotVisOnly val="1"/>
    <c:dispBlanksAs val="gap"/>
    <c:showDLblsOverMax val="0"/>
  </c:chart>
  <c:txPr>
    <a:bodyPr/>
    <a:lstStyle/>
    <a:p>
      <a:pPr>
        <a:defRPr sz="1600"/>
      </a:pPr>
      <a:endParaRPr lang="ru-RU"/>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E53DDE-109F-48D9-BCC4-66EADB9F81BB}" type="doc">
      <dgm:prSet loTypeId="urn:microsoft.com/office/officeart/2005/8/layout/hProcess3" loCatId="process" qsTypeId="urn:microsoft.com/office/officeart/2005/8/quickstyle/simple1" qsCatId="simple" csTypeId="urn:microsoft.com/office/officeart/2005/8/colors/accent1_2" csCatId="accent1" phldr="1"/>
      <dgm:spPr/>
    </dgm:pt>
    <dgm:pt modelId="{5DDD7A53-3D4B-46E0-80CD-8964E52AF19A}">
      <dgm:prSet phldrT="[Текст]" custT="1"/>
      <dgm:spPr>
        <a:solidFill>
          <a:srgbClr val="E7FFFF"/>
        </a:solidFill>
      </dgm:spPr>
      <dgm:t>
        <a:bodyPr/>
        <a:lstStyle/>
        <a:p>
          <a:r>
            <a:rPr lang="ru-RU" sz="1800" b="1" dirty="0" smtClean="0"/>
            <a:t>Здоровье</a:t>
          </a:r>
          <a:endParaRPr lang="ru-RU" sz="1800" b="1" dirty="0"/>
        </a:p>
      </dgm:t>
    </dgm:pt>
    <dgm:pt modelId="{254F8D0D-078D-48F8-A364-0E5CEBB034BE}" type="parTrans" cxnId="{AB933755-F950-4BFB-A7D2-6ABA2BF0EDEF}">
      <dgm:prSet/>
      <dgm:spPr/>
      <dgm:t>
        <a:bodyPr/>
        <a:lstStyle/>
        <a:p>
          <a:endParaRPr lang="ru-RU"/>
        </a:p>
      </dgm:t>
    </dgm:pt>
    <dgm:pt modelId="{0D5D114C-418A-41A1-A0C6-2992B2E1AF4E}" type="sibTrans" cxnId="{AB933755-F950-4BFB-A7D2-6ABA2BF0EDEF}">
      <dgm:prSet/>
      <dgm:spPr/>
      <dgm:t>
        <a:bodyPr/>
        <a:lstStyle/>
        <a:p>
          <a:endParaRPr lang="ru-RU"/>
        </a:p>
      </dgm:t>
    </dgm:pt>
    <dgm:pt modelId="{59AF9135-3262-4769-B833-955DADA5580C}">
      <dgm:prSet phldrT="[Текст]" custT="1"/>
      <dgm:spPr>
        <a:solidFill>
          <a:srgbClr val="E7FFFF"/>
        </a:solidFill>
      </dgm:spPr>
      <dgm:t>
        <a:bodyPr/>
        <a:lstStyle/>
        <a:p>
          <a:r>
            <a:rPr lang="ru-RU" sz="1800" b="1" dirty="0" smtClean="0"/>
            <a:t>Фактор риска</a:t>
          </a:r>
          <a:endParaRPr lang="ru-RU" sz="1800" b="1" dirty="0"/>
        </a:p>
      </dgm:t>
    </dgm:pt>
    <dgm:pt modelId="{38D3350E-D731-4F19-82E8-C8DFABC73081}" type="parTrans" cxnId="{9F47987E-CB78-4299-8B39-168293BCF84C}">
      <dgm:prSet/>
      <dgm:spPr/>
      <dgm:t>
        <a:bodyPr/>
        <a:lstStyle/>
        <a:p>
          <a:endParaRPr lang="ru-RU"/>
        </a:p>
      </dgm:t>
    </dgm:pt>
    <dgm:pt modelId="{78888C94-BB97-4F22-87D5-A80C53EDBE23}" type="sibTrans" cxnId="{9F47987E-CB78-4299-8B39-168293BCF84C}">
      <dgm:prSet/>
      <dgm:spPr/>
      <dgm:t>
        <a:bodyPr/>
        <a:lstStyle/>
        <a:p>
          <a:endParaRPr lang="ru-RU"/>
        </a:p>
      </dgm:t>
    </dgm:pt>
    <dgm:pt modelId="{9B341B7A-01D3-49A0-949B-5B9B3DEC56F3}">
      <dgm:prSet phldrT="[Текст]" custT="1"/>
      <dgm:spPr>
        <a:solidFill>
          <a:srgbClr val="E7FFFF"/>
        </a:solidFill>
      </dgm:spPr>
      <dgm:t>
        <a:bodyPr/>
        <a:lstStyle/>
        <a:p>
          <a:r>
            <a:rPr lang="en-US" sz="2400" b="1" dirty="0" err="1" smtClean="0"/>
            <a:t>Exitus</a:t>
          </a:r>
          <a:endParaRPr lang="ru-RU" sz="3000" b="1" dirty="0"/>
        </a:p>
      </dgm:t>
    </dgm:pt>
    <dgm:pt modelId="{89B2AE81-B58B-4039-83A7-D0D875D2CCBF}" type="parTrans" cxnId="{CF629CE4-E14F-4371-843D-480BDFB1550C}">
      <dgm:prSet/>
      <dgm:spPr/>
      <dgm:t>
        <a:bodyPr/>
        <a:lstStyle/>
        <a:p>
          <a:endParaRPr lang="ru-RU"/>
        </a:p>
      </dgm:t>
    </dgm:pt>
    <dgm:pt modelId="{1E826919-18A9-40EF-A290-2FD52A8A73F1}" type="sibTrans" cxnId="{CF629CE4-E14F-4371-843D-480BDFB1550C}">
      <dgm:prSet/>
      <dgm:spPr/>
      <dgm:t>
        <a:bodyPr/>
        <a:lstStyle/>
        <a:p>
          <a:endParaRPr lang="ru-RU"/>
        </a:p>
      </dgm:t>
    </dgm:pt>
    <dgm:pt modelId="{D5AA7D82-8E5B-4EEA-8C7A-AD9F903AED5C}">
      <dgm:prSet phldrT="[Текст]" custT="1"/>
      <dgm:spPr>
        <a:solidFill>
          <a:srgbClr val="E7FFFF"/>
        </a:solidFill>
      </dgm:spPr>
      <dgm:t>
        <a:bodyPr/>
        <a:lstStyle/>
        <a:p>
          <a:r>
            <a:rPr lang="ru-RU" sz="1800" b="1" dirty="0" smtClean="0"/>
            <a:t>Хр. состояние</a:t>
          </a:r>
          <a:endParaRPr lang="ru-RU" sz="1800" b="1" dirty="0"/>
        </a:p>
      </dgm:t>
    </dgm:pt>
    <dgm:pt modelId="{404248EB-62E7-4E36-9EE6-638199F0EDC5}" type="parTrans" cxnId="{8BF9AE3B-17D3-4F78-8D6C-B25FADA4FA45}">
      <dgm:prSet/>
      <dgm:spPr/>
      <dgm:t>
        <a:bodyPr/>
        <a:lstStyle/>
        <a:p>
          <a:endParaRPr lang="ru-RU"/>
        </a:p>
      </dgm:t>
    </dgm:pt>
    <dgm:pt modelId="{ECE7BAA0-B636-4393-BBA0-C620A97F2C9D}" type="sibTrans" cxnId="{8BF9AE3B-17D3-4F78-8D6C-B25FADA4FA45}">
      <dgm:prSet/>
      <dgm:spPr/>
      <dgm:t>
        <a:bodyPr/>
        <a:lstStyle/>
        <a:p>
          <a:endParaRPr lang="ru-RU"/>
        </a:p>
      </dgm:t>
    </dgm:pt>
    <dgm:pt modelId="{10AFED69-82C8-4878-8B15-DA2CACDDC90D}">
      <dgm:prSet phldrT="[Текст]" custT="1"/>
      <dgm:spPr>
        <a:solidFill>
          <a:srgbClr val="E7FFFF"/>
        </a:solidFill>
      </dgm:spPr>
      <dgm:t>
        <a:bodyPr/>
        <a:lstStyle/>
        <a:p>
          <a:r>
            <a:rPr lang="ru-RU" sz="1800" b="1" dirty="0" smtClean="0"/>
            <a:t>Хр. </a:t>
          </a:r>
        </a:p>
        <a:p>
          <a:r>
            <a:rPr lang="ru-RU" sz="1800" b="1" dirty="0" smtClean="0"/>
            <a:t>Заболевание</a:t>
          </a:r>
          <a:endParaRPr lang="ru-RU" sz="1800" b="1" dirty="0"/>
        </a:p>
      </dgm:t>
    </dgm:pt>
    <dgm:pt modelId="{C72C574B-7F9D-44B2-8D46-553876622F3E}" type="parTrans" cxnId="{5C737A25-FEC9-4561-82CB-2A6E7B213E61}">
      <dgm:prSet/>
      <dgm:spPr/>
      <dgm:t>
        <a:bodyPr/>
        <a:lstStyle/>
        <a:p>
          <a:endParaRPr lang="ru-RU"/>
        </a:p>
      </dgm:t>
    </dgm:pt>
    <dgm:pt modelId="{0CD00597-659B-4F73-AB58-1D30431671AF}" type="sibTrans" cxnId="{5C737A25-FEC9-4561-82CB-2A6E7B213E61}">
      <dgm:prSet/>
      <dgm:spPr/>
      <dgm:t>
        <a:bodyPr/>
        <a:lstStyle/>
        <a:p>
          <a:endParaRPr lang="ru-RU"/>
        </a:p>
      </dgm:t>
    </dgm:pt>
    <dgm:pt modelId="{203E5700-28BE-43B1-9DEF-26B65DE18A28}" type="pres">
      <dgm:prSet presAssocID="{87E53DDE-109F-48D9-BCC4-66EADB9F81BB}" presName="Name0" presStyleCnt="0">
        <dgm:presLayoutVars>
          <dgm:dir/>
          <dgm:animLvl val="lvl"/>
          <dgm:resizeHandles val="exact"/>
        </dgm:presLayoutVars>
      </dgm:prSet>
      <dgm:spPr/>
    </dgm:pt>
    <dgm:pt modelId="{A03E6A8D-3466-4F0B-9944-5786177C114F}" type="pres">
      <dgm:prSet presAssocID="{87E53DDE-109F-48D9-BCC4-66EADB9F81BB}" presName="dummy" presStyleCnt="0"/>
      <dgm:spPr/>
    </dgm:pt>
    <dgm:pt modelId="{BC090A09-76F1-459E-B69D-F6D194818813}" type="pres">
      <dgm:prSet presAssocID="{87E53DDE-109F-48D9-BCC4-66EADB9F81BB}" presName="linH" presStyleCnt="0"/>
      <dgm:spPr/>
    </dgm:pt>
    <dgm:pt modelId="{BDEBC13F-5B75-4037-8C93-85747965B9FD}" type="pres">
      <dgm:prSet presAssocID="{87E53DDE-109F-48D9-BCC4-66EADB9F81BB}" presName="padding1" presStyleCnt="0"/>
      <dgm:spPr/>
    </dgm:pt>
    <dgm:pt modelId="{3DC72955-4B7A-4518-BC6E-3D322DF72895}" type="pres">
      <dgm:prSet presAssocID="{5DDD7A53-3D4B-46E0-80CD-8964E52AF19A}" presName="linV" presStyleCnt="0"/>
      <dgm:spPr/>
    </dgm:pt>
    <dgm:pt modelId="{EA575579-ADB5-462A-830D-8F1AD92C2EAA}" type="pres">
      <dgm:prSet presAssocID="{5DDD7A53-3D4B-46E0-80CD-8964E52AF19A}" presName="spVertical1" presStyleCnt="0"/>
      <dgm:spPr/>
    </dgm:pt>
    <dgm:pt modelId="{333C2DAA-41F6-49C3-8393-333D52111480}" type="pres">
      <dgm:prSet presAssocID="{5DDD7A53-3D4B-46E0-80CD-8964E52AF19A}" presName="parTx" presStyleLbl="revTx" presStyleIdx="0" presStyleCnt="5" custScaleX="126152" custLinFactNeighborX="-64338">
        <dgm:presLayoutVars>
          <dgm:chMax val="0"/>
          <dgm:chPref val="0"/>
          <dgm:bulletEnabled val="1"/>
        </dgm:presLayoutVars>
      </dgm:prSet>
      <dgm:spPr/>
      <dgm:t>
        <a:bodyPr/>
        <a:lstStyle/>
        <a:p>
          <a:endParaRPr lang="ru-RU"/>
        </a:p>
      </dgm:t>
    </dgm:pt>
    <dgm:pt modelId="{6EE2AEE6-6770-4CB2-9A65-B5A8D7371171}" type="pres">
      <dgm:prSet presAssocID="{5DDD7A53-3D4B-46E0-80CD-8964E52AF19A}" presName="spVertical2" presStyleCnt="0"/>
      <dgm:spPr/>
    </dgm:pt>
    <dgm:pt modelId="{8352D3B9-C1CE-46AF-9CAE-AE8FDEA3D242}" type="pres">
      <dgm:prSet presAssocID="{5DDD7A53-3D4B-46E0-80CD-8964E52AF19A}" presName="spVertical3" presStyleCnt="0"/>
      <dgm:spPr/>
    </dgm:pt>
    <dgm:pt modelId="{2BCADF4F-73F3-43D8-9459-54859192D963}" type="pres">
      <dgm:prSet presAssocID="{0D5D114C-418A-41A1-A0C6-2992B2E1AF4E}" presName="space" presStyleCnt="0"/>
      <dgm:spPr/>
    </dgm:pt>
    <dgm:pt modelId="{19A269EC-95BF-4E15-A513-6087C585F399}" type="pres">
      <dgm:prSet presAssocID="{59AF9135-3262-4769-B833-955DADA5580C}" presName="linV" presStyleCnt="0"/>
      <dgm:spPr/>
    </dgm:pt>
    <dgm:pt modelId="{AA9009C6-4FFA-4EC0-8411-3A40749AC9E4}" type="pres">
      <dgm:prSet presAssocID="{59AF9135-3262-4769-B833-955DADA5580C}" presName="spVertical1" presStyleCnt="0"/>
      <dgm:spPr/>
    </dgm:pt>
    <dgm:pt modelId="{DC8D8A9B-FF4F-4C9C-A28D-962E9D3F37F7}" type="pres">
      <dgm:prSet presAssocID="{59AF9135-3262-4769-B833-955DADA5580C}" presName="parTx" presStyleLbl="revTx" presStyleIdx="1" presStyleCnt="5" custLinFactNeighborX="-28114" custLinFactNeighborY="9056">
        <dgm:presLayoutVars>
          <dgm:chMax val="0"/>
          <dgm:chPref val="0"/>
          <dgm:bulletEnabled val="1"/>
        </dgm:presLayoutVars>
      </dgm:prSet>
      <dgm:spPr/>
      <dgm:t>
        <a:bodyPr/>
        <a:lstStyle/>
        <a:p>
          <a:endParaRPr lang="ru-RU"/>
        </a:p>
      </dgm:t>
    </dgm:pt>
    <dgm:pt modelId="{77AF477D-AF87-49D2-979C-2E40B0F028A2}" type="pres">
      <dgm:prSet presAssocID="{59AF9135-3262-4769-B833-955DADA5580C}" presName="spVertical2" presStyleCnt="0"/>
      <dgm:spPr/>
    </dgm:pt>
    <dgm:pt modelId="{8915BA9E-9877-4FC4-AA88-FD47D3363A33}" type="pres">
      <dgm:prSet presAssocID="{59AF9135-3262-4769-B833-955DADA5580C}" presName="spVertical3" presStyleCnt="0"/>
      <dgm:spPr/>
    </dgm:pt>
    <dgm:pt modelId="{72353DB3-0BC6-422E-834E-070F63979CDA}" type="pres">
      <dgm:prSet presAssocID="{78888C94-BB97-4F22-87D5-A80C53EDBE23}" presName="space" presStyleCnt="0"/>
      <dgm:spPr/>
    </dgm:pt>
    <dgm:pt modelId="{7D534DCB-2CE2-4D49-8881-A9393ED889FD}" type="pres">
      <dgm:prSet presAssocID="{D5AA7D82-8E5B-4EEA-8C7A-AD9F903AED5C}" presName="linV" presStyleCnt="0"/>
      <dgm:spPr/>
    </dgm:pt>
    <dgm:pt modelId="{63BBCF93-48DE-4136-B516-A0DF218F17C8}" type="pres">
      <dgm:prSet presAssocID="{D5AA7D82-8E5B-4EEA-8C7A-AD9F903AED5C}" presName="spVertical1" presStyleCnt="0"/>
      <dgm:spPr/>
    </dgm:pt>
    <dgm:pt modelId="{53A4F07A-F572-4101-858E-047197E41F0C}" type="pres">
      <dgm:prSet presAssocID="{D5AA7D82-8E5B-4EEA-8C7A-AD9F903AED5C}" presName="parTx" presStyleLbl="revTx" presStyleIdx="2" presStyleCnt="5" custScaleX="124644" custLinFactNeighborX="-13275">
        <dgm:presLayoutVars>
          <dgm:chMax val="0"/>
          <dgm:chPref val="0"/>
          <dgm:bulletEnabled val="1"/>
        </dgm:presLayoutVars>
      </dgm:prSet>
      <dgm:spPr/>
      <dgm:t>
        <a:bodyPr/>
        <a:lstStyle/>
        <a:p>
          <a:endParaRPr lang="ru-RU"/>
        </a:p>
      </dgm:t>
    </dgm:pt>
    <dgm:pt modelId="{FA695035-17CC-48C2-8C29-B890C1324617}" type="pres">
      <dgm:prSet presAssocID="{D5AA7D82-8E5B-4EEA-8C7A-AD9F903AED5C}" presName="spVertical2" presStyleCnt="0"/>
      <dgm:spPr/>
    </dgm:pt>
    <dgm:pt modelId="{6F4F0F6B-94BE-49F5-B98E-4F60EE3180C6}" type="pres">
      <dgm:prSet presAssocID="{D5AA7D82-8E5B-4EEA-8C7A-AD9F903AED5C}" presName="spVertical3" presStyleCnt="0"/>
      <dgm:spPr/>
    </dgm:pt>
    <dgm:pt modelId="{6993C797-37A7-476D-B414-D8C78A3E296F}" type="pres">
      <dgm:prSet presAssocID="{ECE7BAA0-B636-4393-BBA0-C620A97F2C9D}" presName="space" presStyleCnt="0"/>
      <dgm:spPr/>
    </dgm:pt>
    <dgm:pt modelId="{A92B4995-639F-48B0-8CBB-DFDFA7B43706}" type="pres">
      <dgm:prSet presAssocID="{10AFED69-82C8-4878-8B15-DA2CACDDC90D}" presName="linV" presStyleCnt="0"/>
      <dgm:spPr/>
    </dgm:pt>
    <dgm:pt modelId="{561AE94C-7255-4612-8C88-A4DA01A6A883}" type="pres">
      <dgm:prSet presAssocID="{10AFED69-82C8-4878-8B15-DA2CACDDC90D}" presName="spVertical1" presStyleCnt="0"/>
      <dgm:spPr/>
    </dgm:pt>
    <dgm:pt modelId="{8330EB74-FD7C-4D69-84CC-B634263B1CDE}" type="pres">
      <dgm:prSet presAssocID="{10AFED69-82C8-4878-8B15-DA2CACDDC90D}" presName="parTx" presStyleLbl="revTx" presStyleIdx="3" presStyleCnt="5" custScaleX="161508" custLinFactNeighborX="-1340">
        <dgm:presLayoutVars>
          <dgm:chMax val="0"/>
          <dgm:chPref val="0"/>
          <dgm:bulletEnabled val="1"/>
        </dgm:presLayoutVars>
      </dgm:prSet>
      <dgm:spPr/>
      <dgm:t>
        <a:bodyPr/>
        <a:lstStyle/>
        <a:p>
          <a:endParaRPr lang="ru-RU"/>
        </a:p>
      </dgm:t>
    </dgm:pt>
    <dgm:pt modelId="{B644842D-DF2D-4C55-AA93-70222937410B}" type="pres">
      <dgm:prSet presAssocID="{10AFED69-82C8-4878-8B15-DA2CACDDC90D}" presName="spVertical2" presStyleCnt="0"/>
      <dgm:spPr/>
    </dgm:pt>
    <dgm:pt modelId="{74CB3477-5E71-43CB-9381-C0DEBB2C4C00}" type="pres">
      <dgm:prSet presAssocID="{10AFED69-82C8-4878-8B15-DA2CACDDC90D}" presName="spVertical3" presStyleCnt="0"/>
      <dgm:spPr/>
    </dgm:pt>
    <dgm:pt modelId="{14FC1332-C046-4D2B-B39C-A50AB1D7D520}" type="pres">
      <dgm:prSet presAssocID="{0CD00597-659B-4F73-AB58-1D30431671AF}" presName="space" presStyleCnt="0"/>
      <dgm:spPr/>
    </dgm:pt>
    <dgm:pt modelId="{ECB7F642-B5DE-40D7-9E52-605D9DA6C994}" type="pres">
      <dgm:prSet presAssocID="{9B341B7A-01D3-49A0-949B-5B9B3DEC56F3}" presName="linV" presStyleCnt="0"/>
      <dgm:spPr/>
    </dgm:pt>
    <dgm:pt modelId="{8E3CF07C-9B47-4B1E-80CD-DFA4C62426C5}" type="pres">
      <dgm:prSet presAssocID="{9B341B7A-01D3-49A0-949B-5B9B3DEC56F3}" presName="spVertical1" presStyleCnt="0"/>
      <dgm:spPr/>
    </dgm:pt>
    <dgm:pt modelId="{BF182F69-4DBD-48B7-A5B4-2E499A8CC95D}" type="pres">
      <dgm:prSet presAssocID="{9B341B7A-01D3-49A0-949B-5B9B3DEC56F3}" presName="parTx" presStyleLbl="revTx" presStyleIdx="4" presStyleCnt="5">
        <dgm:presLayoutVars>
          <dgm:chMax val="0"/>
          <dgm:chPref val="0"/>
          <dgm:bulletEnabled val="1"/>
        </dgm:presLayoutVars>
      </dgm:prSet>
      <dgm:spPr/>
      <dgm:t>
        <a:bodyPr/>
        <a:lstStyle/>
        <a:p>
          <a:endParaRPr lang="ru-RU"/>
        </a:p>
      </dgm:t>
    </dgm:pt>
    <dgm:pt modelId="{37A2E092-D4D6-4005-A90A-399DF9CF6E67}" type="pres">
      <dgm:prSet presAssocID="{9B341B7A-01D3-49A0-949B-5B9B3DEC56F3}" presName="spVertical2" presStyleCnt="0"/>
      <dgm:spPr/>
    </dgm:pt>
    <dgm:pt modelId="{EF1E11D6-B32E-490A-9580-6E3349CA4F53}" type="pres">
      <dgm:prSet presAssocID="{9B341B7A-01D3-49A0-949B-5B9B3DEC56F3}" presName="spVertical3" presStyleCnt="0"/>
      <dgm:spPr/>
    </dgm:pt>
    <dgm:pt modelId="{B9601BDE-539E-455F-B106-7951B6D31BB7}" type="pres">
      <dgm:prSet presAssocID="{87E53DDE-109F-48D9-BCC4-66EADB9F81BB}" presName="padding2" presStyleCnt="0"/>
      <dgm:spPr/>
    </dgm:pt>
    <dgm:pt modelId="{2E4F292B-B4C4-4842-A5BC-62AB4138C554}" type="pres">
      <dgm:prSet presAssocID="{87E53DDE-109F-48D9-BCC4-66EADB9F81BB}" presName="negArrow" presStyleCnt="0"/>
      <dgm:spPr/>
    </dgm:pt>
    <dgm:pt modelId="{AC3952E7-830B-41EA-9E19-5F78072CBEEF}" type="pres">
      <dgm:prSet presAssocID="{87E53DDE-109F-48D9-BCC4-66EADB9F81BB}" presName="backgroundArrow" presStyleLbl="node1" presStyleIdx="0" presStyleCnt="1"/>
      <dgm:spPr>
        <a:blipFill rotWithShape="0">
          <a:blip xmlns:r="http://schemas.openxmlformats.org/officeDocument/2006/relationships" r:embed="rId1"/>
          <a:stretch>
            <a:fillRect/>
          </a:stretch>
        </a:blipFill>
      </dgm:spPr>
      <dgm:t>
        <a:bodyPr/>
        <a:lstStyle/>
        <a:p>
          <a:endParaRPr lang="ru-RU"/>
        </a:p>
      </dgm:t>
    </dgm:pt>
  </dgm:ptLst>
  <dgm:cxnLst>
    <dgm:cxn modelId="{5C737A25-FEC9-4561-82CB-2A6E7B213E61}" srcId="{87E53DDE-109F-48D9-BCC4-66EADB9F81BB}" destId="{10AFED69-82C8-4878-8B15-DA2CACDDC90D}" srcOrd="3" destOrd="0" parTransId="{C72C574B-7F9D-44B2-8D46-553876622F3E}" sibTransId="{0CD00597-659B-4F73-AB58-1D30431671AF}"/>
    <dgm:cxn modelId="{9F47987E-CB78-4299-8B39-168293BCF84C}" srcId="{87E53DDE-109F-48D9-BCC4-66EADB9F81BB}" destId="{59AF9135-3262-4769-B833-955DADA5580C}" srcOrd="1" destOrd="0" parTransId="{38D3350E-D731-4F19-82E8-C8DFABC73081}" sibTransId="{78888C94-BB97-4F22-87D5-A80C53EDBE23}"/>
    <dgm:cxn modelId="{D038BCFF-10E6-4E31-832A-5F451EC145AC}" type="presOf" srcId="{87E53DDE-109F-48D9-BCC4-66EADB9F81BB}" destId="{203E5700-28BE-43B1-9DEF-26B65DE18A28}" srcOrd="0" destOrd="0" presId="urn:microsoft.com/office/officeart/2005/8/layout/hProcess3"/>
    <dgm:cxn modelId="{505C8F96-47D9-406A-B030-B9FEFAC4E73B}" type="presOf" srcId="{D5AA7D82-8E5B-4EEA-8C7A-AD9F903AED5C}" destId="{53A4F07A-F572-4101-858E-047197E41F0C}" srcOrd="0" destOrd="0" presId="urn:microsoft.com/office/officeart/2005/8/layout/hProcess3"/>
    <dgm:cxn modelId="{CF629CE4-E14F-4371-843D-480BDFB1550C}" srcId="{87E53DDE-109F-48D9-BCC4-66EADB9F81BB}" destId="{9B341B7A-01D3-49A0-949B-5B9B3DEC56F3}" srcOrd="4" destOrd="0" parTransId="{89B2AE81-B58B-4039-83A7-D0D875D2CCBF}" sibTransId="{1E826919-18A9-40EF-A290-2FD52A8A73F1}"/>
    <dgm:cxn modelId="{C1C7A403-8E30-4F82-B623-EFC58B4D9D64}" type="presOf" srcId="{59AF9135-3262-4769-B833-955DADA5580C}" destId="{DC8D8A9B-FF4F-4C9C-A28D-962E9D3F37F7}" srcOrd="0" destOrd="0" presId="urn:microsoft.com/office/officeart/2005/8/layout/hProcess3"/>
    <dgm:cxn modelId="{AB933755-F950-4BFB-A7D2-6ABA2BF0EDEF}" srcId="{87E53DDE-109F-48D9-BCC4-66EADB9F81BB}" destId="{5DDD7A53-3D4B-46E0-80CD-8964E52AF19A}" srcOrd="0" destOrd="0" parTransId="{254F8D0D-078D-48F8-A364-0E5CEBB034BE}" sibTransId="{0D5D114C-418A-41A1-A0C6-2992B2E1AF4E}"/>
    <dgm:cxn modelId="{AE96BF62-83E9-4413-9CD8-F61B799E4568}" type="presOf" srcId="{10AFED69-82C8-4878-8B15-DA2CACDDC90D}" destId="{8330EB74-FD7C-4D69-84CC-B634263B1CDE}" srcOrd="0" destOrd="0" presId="urn:microsoft.com/office/officeart/2005/8/layout/hProcess3"/>
    <dgm:cxn modelId="{8BF9AE3B-17D3-4F78-8D6C-B25FADA4FA45}" srcId="{87E53DDE-109F-48D9-BCC4-66EADB9F81BB}" destId="{D5AA7D82-8E5B-4EEA-8C7A-AD9F903AED5C}" srcOrd="2" destOrd="0" parTransId="{404248EB-62E7-4E36-9EE6-638199F0EDC5}" sibTransId="{ECE7BAA0-B636-4393-BBA0-C620A97F2C9D}"/>
    <dgm:cxn modelId="{414A6A39-B3F9-4B78-B1E7-5936A7E63ABF}" type="presOf" srcId="{9B341B7A-01D3-49A0-949B-5B9B3DEC56F3}" destId="{BF182F69-4DBD-48B7-A5B4-2E499A8CC95D}" srcOrd="0" destOrd="0" presId="urn:microsoft.com/office/officeart/2005/8/layout/hProcess3"/>
    <dgm:cxn modelId="{70194054-7C88-44E3-A514-C88CE21D8697}" type="presOf" srcId="{5DDD7A53-3D4B-46E0-80CD-8964E52AF19A}" destId="{333C2DAA-41F6-49C3-8393-333D52111480}" srcOrd="0" destOrd="0" presId="urn:microsoft.com/office/officeart/2005/8/layout/hProcess3"/>
    <dgm:cxn modelId="{11605C38-D46C-4B35-9F06-E8EE55E4E0CE}" type="presParOf" srcId="{203E5700-28BE-43B1-9DEF-26B65DE18A28}" destId="{A03E6A8D-3466-4F0B-9944-5786177C114F}" srcOrd="0" destOrd="0" presId="urn:microsoft.com/office/officeart/2005/8/layout/hProcess3"/>
    <dgm:cxn modelId="{A9F8CB48-5C72-44BB-BB59-2532F9FA5F52}" type="presParOf" srcId="{203E5700-28BE-43B1-9DEF-26B65DE18A28}" destId="{BC090A09-76F1-459E-B69D-F6D194818813}" srcOrd="1" destOrd="0" presId="urn:microsoft.com/office/officeart/2005/8/layout/hProcess3"/>
    <dgm:cxn modelId="{461ED32B-C1E7-4029-85A9-56A1C9186791}" type="presParOf" srcId="{BC090A09-76F1-459E-B69D-F6D194818813}" destId="{BDEBC13F-5B75-4037-8C93-85747965B9FD}" srcOrd="0" destOrd="0" presId="urn:microsoft.com/office/officeart/2005/8/layout/hProcess3"/>
    <dgm:cxn modelId="{B2545ED8-1EFC-432D-9831-D5B0CD6082FE}" type="presParOf" srcId="{BC090A09-76F1-459E-B69D-F6D194818813}" destId="{3DC72955-4B7A-4518-BC6E-3D322DF72895}" srcOrd="1" destOrd="0" presId="urn:microsoft.com/office/officeart/2005/8/layout/hProcess3"/>
    <dgm:cxn modelId="{221DEBE6-7487-420B-AFD6-6921E547D4B9}" type="presParOf" srcId="{3DC72955-4B7A-4518-BC6E-3D322DF72895}" destId="{EA575579-ADB5-462A-830D-8F1AD92C2EAA}" srcOrd="0" destOrd="0" presId="urn:microsoft.com/office/officeart/2005/8/layout/hProcess3"/>
    <dgm:cxn modelId="{7B927567-5D20-48AC-AEE3-8979706BB44C}" type="presParOf" srcId="{3DC72955-4B7A-4518-BC6E-3D322DF72895}" destId="{333C2DAA-41F6-49C3-8393-333D52111480}" srcOrd="1" destOrd="0" presId="urn:microsoft.com/office/officeart/2005/8/layout/hProcess3"/>
    <dgm:cxn modelId="{AEBAAD46-3A8A-4F23-8B09-9F6D16AB7792}" type="presParOf" srcId="{3DC72955-4B7A-4518-BC6E-3D322DF72895}" destId="{6EE2AEE6-6770-4CB2-9A65-B5A8D7371171}" srcOrd="2" destOrd="0" presId="urn:microsoft.com/office/officeart/2005/8/layout/hProcess3"/>
    <dgm:cxn modelId="{37DFCFF6-834D-487C-ABBF-49FC45E73D10}" type="presParOf" srcId="{3DC72955-4B7A-4518-BC6E-3D322DF72895}" destId="{8352D3B9-C1CE-46AF-9CAE-AE8FDEA3D242}" srcOrd="3" destOrd="0" presId="urn:microsoft.com/office/officeart/2005/8/layout/hProcess3"/>
    <dgm:cxn modelId="{9990049D-29D0-4367-9A4C-3BFE5F0894BC}" type="presParOf" srcId="{BC090A09-76F1-459E-B69D-F6D194818813}" destId="{2BCADF4F-73F3-43D8-9459-54859192D963}" srcOrd="2" destOrd="0" presId="urn:microsoft.com/office/officeart/2005/8/layout/hProcess3"/>
    <dgm:cxn modelId="{07F798A9-9F4E-424E-BE4E-536D08F7F0D4}" type="presParOf" srcId="{BC090A09-76F1-459E-B69D-F6D194818813}" destId="{19A269EC-95BF-4E15-A513-6087C585F399}" srcOrd="3" destOrd="0" presId="urn:microsoft.com/office/officeart/2005/8/layout/hProcess3"/>
    <dgm:cxn modelId="{23A25F99-587D-4FD9-BA72-E17CA0E2892B}" type="presParOf" srcId="{19A269EC-95BF-4E15-A513-6087C585F399}" destId="{AA9009C6-4FFA-4EC0-8411-3A40749AC9E4}" srcOrd="0" destOrd="0" presId="urn:microsoft.com/office/officeart/2005/8/layout/hProcess3"/>
    <dgm:cxn modelId="{FDD71406-B1E2-46AC-8D2B-45C00AB131D3}" type="presParOf" srcId="{19A269EC-95BF-4E15-A513-6087C585F399}" destId="{DC8D8A9B-FF4F-4C9C-A28D-962E9D3F37F7}" srcOrd="1" destOrd="0" presId="urn:microsoft.com/office/officeart/2005/8/layout/hProcess3"/>
    <dgm:cxn modelId="{D937D2DF-10E6-424F-BCC2-FB901899FF41}" type="presParOf" srcId="{19A269EC-95BF-4E15-A513-6087C585F399}" destId="{77AF477D-AF87-49D2-979C-2E40B0F028A2}" srcOrd="2" destOrd="0" presId="urn:microsoft.com/office/officeart/2005/8/layout/hProcess3"/>
    <dgm:cxn modelId="{32FE96EF-5AF2-4407-9B41-F411EC870B6B}" type="presParOf" srcId="{19A269EC-95BF-4E15-A513-6087C585F399}" destId="{8915BA9E-9877-4FC4-AA88-FD47D3363A33}" srcOrd="3" destOrd="0" presId="urn:microsoft.com/office/officeart/2005/8/layout/hProcess3"/>
    <dgm:cxn modelId="{1345FAF9-3ECE-4477-A194-517D39B39F95}" type="presParOf" srcId="{BC090A09-76F1-459E-B69D-F6D194818813}" destId="{72353DB3-0BC6-422E-834E-070F63979CDA}" srcOrd="4" destOrd="0" presId="urn:microsoft.com/office/officeart/2005/8/layout/hProcess3"/>
    <dgm:cxn modelId="{47C448C7-8AA5-407E-9A9D-43AD24060AD0}" type="presParOf" srcId="{BC090A09-76F1-459E-B69D-F6D194818813}" destId="{7D534DCB-2CE2-4D49-8881-A9393ED889FD}" srcOrd="5" destOrd="0" presId="urn:microsoft.com/office/officeart/2005/8/layout/hProcess3"/>
    <dgm:cxn modelId="{E4D138D4-D381-4A39-9B6D-928F4AFA9755}" type="presParOf" srcId="{7D534DCB-2CE2-4D49-8881-A9393ED889FD}" destId="{63BBCF93-48DE-4136-B516-A0DF218F17C8}" srcOrd="0" destOrd="0" presId="urn:microsoft.com/office/officeart/2005/8/layout/hProcess3"/>
    <dgm:cxn modelId="{E7319715-BCAA-4AB1-B916-0A03DDBE8C23}" type="presParOf" srcId="{7D534DCB-2CE2-4D49-8881-A9393ED889FD}" destId="{53A4F07A-F572-4101-858E-047197E41F0C}" srcOrd="1" destOrd="0" presId="urn:microsoft.com/office/officeart/2005/8/layout/hProcess3"/>
    <dgm:cxn modelId="{4CE3E158-C32C-4220-93EE-3C87A2CA7A07}" type="presParOf" srcId="{7D534DCB-2CE2-4D49-8881-A9393ED889FD}" destId="{FA695035-17CC-48C2-8C29-B890C1324617}" srcOrd="2" destOrd="0" presId="urn:microsoft.com/office/officeart/2005/8/layout/hProcess3"/>
    <dgm:cxn modelId="{45728016-63EB-4FD3-837B-4D81E4469AFD}" type="presParOf" srcId="{7D534DCB-2CE2-4D49-8881-A9393ED889FD}" destId="{6F4F0F6B-94BE-49F5-B98E-4F60EE3180C6}" srcOrd="3" destOrd="0" presId="urn:microsoft.com/office/officeart/2005/8/layout/hProcess3"/>
    <dgm:cxn modelId="{0AD54642-AAD5-45A4-B2E7-DACC1FE6B5AF}" type="presParOf" srcId="{BC090A09-76F1-459E-B69D-F6D194818813}" destId="{6993C797-37A7-476D-B414-D8C78A3E296F}" srcOrd="6" destOrd="0" presId="urn:microsoft.com/office/officeart/2005/8/layout/hProcess3"/>
    <dgm:cxn modelId="{07B9AC64-2E4B-4EFF-AB7A-C77D25706563}" type="presParOf" srcId="{BC090A09-76F1-459E-B69D-F6D194818813}" destId="{A92B4995-639F-48B0-8CBB-DFDFA7B43706}" srcOrd="7" destOrd="0" presId="urn:microsoft.com/office/officeart/2005/8/layout/hProcess3"/>
    <dgm:cxn modelId="{DFD7209B-F53F-4B4B-810D-B3CC0DF2CDD6}" type="presParOf" srcId="{A92B4995-639F-48B0-8CBB-DFDFA7B43706}" destId="{561AE94C-7255-4612-8C88-A4DA01A6A883}" srcOrd="0" destOrd="0" presId="urn:microsoft.com/office/officeart/2005/8/layout/hProcess3"/>
    <dgm:cxn modelId="{1F82C724-CFDB-479E-87D7-4112D50347A3}" type="presParOf" srcId="{A92B4995-639F-48B0-8CBB-DFDFA7B43706}" destId="{8330EB74-FD7C-4D69-84CC-B634263B1CDE}" srcOrd="1" destOrd="0" presId="urn:microsoft.com/office/officeart/2005/8/layout/hProcess3"/>
    <dgm:cxn modelId="{E8D8EB5D-0A53-422F-990C-52C7B11C8BED}" type="presParOf" srcId="{A92B4995-639F-48B0-8CBB-DFDFA7B43706}" destId="{B644842D-DF2D-4C55-AA93-70222937410B}" srcOrd="2" destOrd="0" presId="urn:microsoft.com/office/officeart/2005/8/layout/hProcess3"/>
    <dgm:cxn modelId="{8E94E91B-A8E9-41E9-95B8-197399A1687E}" type="presParOf" srcId="{A92B4995-639F-48B0-8CBB-DFDFA7B43706}" destId="{74CB3477-5E71-43CB-9381-C0DEBB2C4C00}" srcOrd="3" destOrd="0" presId="urn:microsoft.com/office/officeart/2005/8/layout/hProcess3"/>
    <dgm:cxn modelId="{59235F38-1719-41AD-82A3-5FFA1E21596A}" type="presParOf" srcId="{BC090A09-76F1-459E-B69D-F6D194818813}" destId="{14FC1332-C046-4D2B-B39C-A50AB1D7D520}" srcOrd="8" destOrd="0" presId="urn:microsoft.com/office/officeart/2005/8/layout/hProcess3"/>
    <dgm:cxn modelId="{13D08B9F-211C-49DD-B7AC-C7ACF9D275B0}" type="presParOf" srcId="{BC090A09-76F1-459E-B69D-F6D194818813}" destId="{ECB7F642-B5DE-40D7-9E52-605D9DA6C994}" srcOrd="9" destOrd="0" presId="urn:microsoft.com/office/officeart/2005/8/layout/hProcess3"/>
    <dgm:cxn modelId="{03E71B15-5A34-40F8-A2AD-D9687FC10BC8}" type="presParOf" srcId="{ECB7F642-B5DE-40D7-9E52-605D9DA6C994}" destId="{8E3CF07C-9B47-4B1E-80CD-DFA4C62426C5}" srcOrd="0" destOrd="0" presId="urn:microsoft.com/office/officeart/2005/8/layout/hProcess3"/>
    <dgm:cxn modelId="{034C0B9C-C309-4E37-AA9A-390CDBDDB444}" type="presParOf" srcId="{ECB7F642-B5DE-40D7-9E52-605D9DA6C994}" destId="{BF182F69-4DBD-48B7-A5B4-2E499A8CC95D}" srcOrd="1" destOrd="0" presId="urn:microsoft.com/office/officeart/2005/8/layout/hProcess3"/>
    <dgm:cxn modelId="{B1E31E03-8468-4AB4-BE78-6260E8A8A565}" type="presParOf" srcId="{ECB7F642-B5DE-40D7-9E52-605D9DA6C994}" destId="{37A2E092-D4D6-4005-A90A-399DF9CF6E67}" srcOrd="2" destOrd="0" presId="urn:microsoft.com/office/officeart/2005/8/layout/hProcess3"/>
    <dgm:cxn modelId="{1690DEB1-6AEC-4950-AE3F-5C566F034199}" type="presParOf" srcId="{ECB7F642-B5DE-40D7-9E52-605D9DA6C994}" destId="{EF1E11D6-B32E-490A-9580-6E3349CA4F53}" srcOrd="3" destOrd="0" presId="urn:microsoft.com/office/officeart/2005/8/layout/hProcess3"/>
    <dgm:cxn modelId="{02F5CD7C-F5A4-4096-8D7B-48CF20152C0E}" type="presParOf" srcId="{BC090A09-76F1-459E-B69D-F6D194818813}" destId="{B9601BDE-539E-455F-B106-7951B6D31BB7}" srcOrd="10" destOrd="0" presId="urn:microsoft.com/office/officeart/2005/8/layout/hProcess3"/>
    <dgm:cxn modelId="{245822A8-B8BA-4DA8-BE13-76437AAA42C0}" type="presParOf" srcId="{BC090A09-76F1-459E-B69D-F6D194818813}" destId="{2E4F292B-B4C4-4842-A5BC-62AB4138C554}" srcOrd="11" destOrd="0" presId="urn:microsoft.com/office/officeart/2005/8/layout/hProcess3"/>
    <dgm:cxn modelId="{361E8308-7658-4268-8535-7EA409FF6B8F}" type="presParOf" srcId="{BC090A09-76F1-459E-B69D-F6D194818813}" destId="{AC3952E7-830B-41EA-9E19-5F78072CBEEF}" srcOrd="12"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A2CBCB-4A24-4D46-B658-65C067BCC415}" type="doc">
      <dgm:prSet loTypeId="urn:microsoft.com/office/officeart/2005/8/layout/cycle1" loCatId="cycle" qsTypeId="urn:microsoft.com/office/officeart/2005/8/quickstyle/simple3" qsCatId="simple" csTypeId="urn:microsoft.com/office/officeart/2005/8/colors/accent1_2" csCatId="accent1" phldr="1"/>
      <dgm:spPr/>
      <dgm:t>
        <a:bodyPr/>
        <a:lstStyle/>
        <a:p>
          <a:endParaRPr lang="ru-RU"/>
        </a:p>
      </dgm:t>
    </dgm:pt>
    <dgm:pt modelId="{1BD3CDF7-B33F-41B6-A190-B59E06AA5898}">
      <dgm:prSet phldrT="[Текст]" phldr="1"/>
      <dgm:spPr/>
      <dgm:t>
        <a:bodyPr/>
        <a:lstStyle/>
        <a:p>
          <a:endParaRPr lang="ru-RU" dirty="0">
            <a:solidFill>
              <a:schemeClr val="accent3">
                <a:lumMod val="50000"/>
              </a:schemeClr>
            </a:solidFill>
          </a:endParaRPr>
        </a:p>
      </dgm:t>
    </dgm:pt>
    <dgm:pt modelId="{E26BC40F-1A35-4377-B033-FECBA4D79AC8}" type="parTrans" cxnId="{0BBE0A9E-363C-46E1-9E54-B96F3AA83627}">
      <dgm:prSet/>
      <dgm:spPr/>
      <dgm:t>
        <a:bodyPr/>
        <a:lstStyle/>
        <a:p>
          <a:endParaRPr lang="ru-RU"/>
        </a:p>
      </dgm:t>
    </dgm:pt>
    <dgm:pt modelId="{F0A48156-4EFB-4F4A-B1A7-B60268EFC377}" type="sibTrans" cxnId="{0BBE0A9E-363C-46E1-9E54-B96F3AA83627}">
      <dgm:prSet/>
      <dgm:spPr/>
      <dgm:t>
        <a:bodyPr/>
        <a:lstStyle/>
        <a:p>
          <a:endParaRPr lang="ru-RU"/>
        </a:p>
      </dgm:t>
    </dgm:pt>
    <dgm:pt modelId="{1A899064-9C98-47A1-A94F-8BDE15F35CA6}">
      <dgm:prSet phldrT="[Текст]" phldr="1"/>
      <dgm:spPr/>
      <dgm:t>
        <a:bodyPr/>
        <a:lstStyle/>
        <a:p>
          <a:endParaRPr lang="ru-RU" dirty="0">
            <a:solidFill>
              <a:schemeClr val="accent3">
                <a:lumMod val="50000"/>
              </a:schemeClr>
            </a:solidFill>
          </a:endParaRPr>
        </a:p>
      </dgm:t>
    </dgm:pt>
    <dgm:pt modelId="{E9AF0797-7065-498B-AA77-E4D383526F07}" type="parTrans" cxnId="{2D6D587F-0C7A-4233-B660-86EEF6C9F68D}">
      <dgm:prSet/>
      <dgm:spPr/>
      <dgm:t>
        <a:bodyPr/>
        <a:lstStyle/>
        <a:p>
          <a:endParaRPr lang="ru-RU"/>
        </a:p>
      </dgm:t>
    </dgm:pt>
    <dgm:pt modelId="{A7FD7A00-8798-4695-B004-EFD0D006E727}" type="sibTrans" cxnId="{2D6D587F-0C7A-4233-B660-86EEF6C9F68D}">
      <dgm:prSet/>
      <dgm:spPr/>
      <dgm:t>
        <a:bodyPr/>
        <a:lstStyle/>
        <a:p>
          <a:endParaRPr lang="ru-RU"/>
        </a:p>
      </dgm:t>
    </dgm:pt>
    <dgm:pt modelId="{6B65FD45-9D2D-4483-8506-91C8F6DC1763}">
      <dgm:prSet phldrT="[Текст]" phldr="1"/>
      <dgm:spPr/>
      <dgm:t>
        <a:bodyPr/>
        <a:lstStyle/>
        <a:p>
          <a:endParaRPr lang="ru-RU" dirty="0">
            <a:solidFill>
              <a:schemeClr val="accent3">
                <a:lumMod val="50000"/>
              </a:schemeClr>
            </a:solidFill>
          </a:endParaRPr>
        </a:p>
      </dgm:t>
    </dgm:pt>
    <dgm:pt modelId="{5F2FF08D-4312-4F6E-AA17-5D14555B4F07}" type="parTrans" cxnId="{CF9BDDE7-8E36-44C2-A3AE-B7DA720CA81E}">
      <dgm:prSet/>
      <dgm:spPr/>
      <dgm:t>
        <a:bodyPr/>
        <a:lstStyle/>
        <a:p>
          <a:endParaRPr lang="ru-RU"/>
        </a:p>
      </dgm:t>
    </dgm:pt>
    <dgm:pt modelId="{5C143223-04CA-4875-ACE6-AEE871B2B49E}" type="sibTrans" cxnId="{CF9BDDE7-8E36-44C2-A3AE-B7DA720CA81E}">
      <dgm:prSet/>
      <dgm:spPr/>
      <dgm:t>
        <a:bodyPr/>
        <a:lstStyle/>
        <a:p>
          <a:endParaRPr lang="ru-RU"/>
        </a:p>
      </dgm:t>
    </dgm:pt>
    <dgm:pt modelId="{18EE162E-46A9-4714-A89A-87974CB86358}">
      <dgm:prSet phldrT="[Текст]" phldr="1"/>
      <dgm:spPr/>
      <dgm:t>
        <a:bodyPr/>
        <a:lstStyle/>
        <a:p>
          <a:endParaRPr lang="ru-RU" dirty="0">
            <a:solidFill>
              <a:schemeClr val="accent3">
                <a:lumMod val="50000"/>
              </a:schemeClr>
            </a:solidFill>
          </a:endParaRPr>
        </a:p>
      </dgm:t>
    </dgm:pt>
    <dgm:pt modelId="{C6EFB0DF-6788-4BA9-BC0D-47B8DBE7B4F6}" type="sibTrans" cxnId="{599F2AC9-4D5D-4887-9720-6ABD48C3C226}">
      <dgm:prSet/>
      <dgm:spPr/>
      <dgm:t>
        <a:bodyPr/>
        <a:lstStyle/>
        <a:p>
          <a:endParaRPr lang="ru-RU"/>
        </a:p>
      </dgm:t>
    </dgm:pt>
    <dgm:pt modelId="{575368C5-1532-4C38-A97F-52B09AFC8DB6}" type="parTrans" cxnId="{599F2AC9-4D5D-4887-9720-6ABD48C3C226}">
      <dgm:prSet/>
      <dgm:spPr/>
      <dgm:t>
        <a:bodyPr/>
        <a:lstStyle/>
        <a:p>
          <a:endParaRPr lang="ru-RU"/>
        </a:p>
      </dgm:t>
    </dgm:pt>
    <dgm:pt modelId="{108F7FDE-9E37-43EB-A0E3-9F20AF7F7600}">
      <dgm:prSet phldrT="[Текст]" phldr="1"/>
      <dgm:spPr/>
      <dgm:t>
        <a:bodyPr/>
        <a:lstStyle/>
        <a:p>
          <a:endParaRPr lang="ru-RU" dirty="0">
            <a:solidFill>
              <a:schemeClr val="accent3">
                <a:lumMod val="50000"/>
              </a:schemeClr>
            </a:solidFill>
          </a:endParaRPr>
        </a:p>
      </dgm:t>
    </dgm:pt>
    <dgm:pt modelId="{9410EA2D-EBE9-43A4-9E1F-FB4B74FF1CB1}" type="sibTrans" cxnId="{E744027C-6152-4E49-932D-8FCD0AB27CEC}">
      <dgm:prSet/>
      <dgm:spPr/>
      <dgm:t>
        <a:bodyPr/>
        <a:lstStyle/>
        <a:p>
          <a:endParaRPr lang="ru-RU"/>
        </a:p>
      </dgm:t>
    </dgm:pt>
    <dgm:pt modelId="{2FF95B47-6C1C-489D-9ED0-C66AC6DDC7B2}" type="parTrans" cxnId="{E744027C-6152-4E49-932D-8FCD0AB27CEC}">
      <dgm:prSet/>
      <dgm:spPr/>
      <dgm:t>
        <a:bodyPr/>
        <a:lstStyle/>
        <a:p>
          <a:endParaRPr lang="ru-RU"/>
        </a:p>
      </dgm:t>
    </dgm:pt>
    <dgm:pt modelId="{4F8B9A2D-C37F-499F-BB80-2F46B2D80D87}">
      <dgm:prSet/>
      <dgm:spPr/>
      <dgm:t>
        <a:bodyPr/>
        <a:lstStyle/>
        <a:p>
          <a:endParaRPr lang="ru-RU" dirty="0"/>
        </a:p>
      </dgm:t>
    </dgm:pt>
    <dgm:pt modelId="{BC47E225-6633-415B-A912-9665CB7EE7A5}" type="parTrans" cxnId="{7D59C7A1-4E7F-497C-BBFC-2DD28423C863}">
      <dgm:prSet/>
      <dgm:spPr/>
      <dgm:t>
        <a:bodyPr/>
        <a:lstStyle/>
        <a:p>
          <a:endParaRPr lang="ru-RU"/>
        </a:p>
      </dgm:t>
    </dgm:pt>
    <dgm:pt modelId="{D65EEF5F-9C33-44EB-9BD2-4F682F593E04}" type="sibTrans" cxnId="{7D59C7A1-4E7F-497C-BBFC-2DD28423C863}">
      <dgm:prSet/>
      <dgm:spPr/>
      <dgm:t>
        <a:bodyPr/>
        <a:lstStyle/>
        <a:p>
          <a:endParaRPr lang="ru-RU"/>
        </a:p>
      </dgm:t>
    </dgm:pt>
    <dgm:pt modelId="{AA5A411D-16E3-444E-A4C4-90D6547136E0}" type="pres">
      <dgm:prSet presAssocID="{8EA2CBCB-4A24-4D46-B658-65C067BCC415}" presName="cycle" presStyleCnt="0">
        <dgm:presLayoutVars>
          <dgm:dir/>
          <dgm:resizeHandles val="exact"/>
        </dgm:presLayoutVars>
      </dgm:prSet>
      <dgm:spPr/>
      <dgm:t>
        <a:bodyPr/>
        <a:lstStyle/>
        <a:p>
          <a:endParaRPr lang="ru-RU"/>
        </a:p>
      </dgm:t>
    </dgm:pt>
    <dgm:pt modelId="{5092324A-EC95-49F6-82EB-A7F6EBCF9F18}" type="pres">
      <dgm:prSet presAssocID="{108F7FDE-9E37-43EB-A0E3-9F20AF7F7600}" presName="dummy" presStyleCnt="0"/>
      <dgm:spPr/>
    </dgm:pt>
    <dgm:pt modelId="{9B8C34CF-568F-4754-A043-D4FFF7B95F3B}" type="pres">
      <dgm:prSet presAssocID="{108F7FDE-9E37-43EB-A0E3-9F20AF7F7600}" presName="node" presStyleLbl="revTx" presStyleIdx="0" presStyleCnt="6">
        <dgm:presLayoutVars>
          <dgm:bulletEnabled val="1"/>
        </dgm:presLayoutVars>
      </dgm:prSet>
      <dgm:spPr/>
      <dgm:t>
        <a:bodyPr/>
        <a:lstStyle/>
        <a:p>
          <a:endParaRPr lang="ru-RU"/>
        </a:p>
      </dgm:t>
    </dgm:pt>
    <dgm:pt modelId="{30AB3667-1AC0-46E3-AF3D-4EF2C5FCBD50}" type="pres">
      <dgm:prSet presAssocID="{9410EA2D-EBE9-43A4-9E1F-FB4B74FF1CB1}" presName="sibTrans" presStyleLbl="node1" presStyleIdx="0" presStyleCnt="6"/>
      <dgm:spPr/>
      <dgm:t>
        <a:bodyPr/>
        <a:lstStyle/>
        <a:p>
          <a:endParaRPr lang="ru-RU"/>
        </a:p>
      </dgm:t>
    </dgm:pt>
    <dgm:pt modelId="{28F3A0C7-A4C6-4D12-A7F3-CD8F197DF06E}" type="pres">
      <dgm:prSet presAssocID="{18EE162E-46A9-4714-A89A-87974CB86358}" presName="dummy" presStyleCnt="0"/>
      <dgm:spPr/>
    </dgm:pt>
    <dgm:pt modelId="{42457959-6B81-4F8E-9037-42F800F1FC07}" type="pres">
      <dgm:prSet presAssocID="{18EE162E-46A9-4714-A89A-87974CB86358}" presName="node" presStyleLbl="revTx" presStyleIdx="1" presStyleCnt="6">
        <dgm:presLayoutVars>
          <dgm:bulletEnabled val="1"/>
        </dgm:presLayoutVars>
      </dgm:prSet>
      <dgm:spPr/>
      <dgm:t>
        <a:bodyPr/>
        <a:lstStyle/>
        <a:p>
          <a:endParaRPr lang="ru-RU"/>
        </a:p>
      </dgm:t>
    </dgm:pt>
    <dgm:pt modelId="{2325AE1A-39C9-4135-BE41-45B95BD75B84}" type="pres">
      <dgm:prSet presAssocID="{C6EFB0DF-6788-4BA9-BC0D-47B8DBE7B4F6}" presName="sibTrans" presStyleLbl="node1" presStyleIdx="1" presStyleCnt="6"/>
      <dgm:spPr/>
      <dgm:t>
        <a:bodyPr/>
        <a:lstStyle/>
        <a:p>
          <a:endParaRPr lang="ru-RU"/>
        </a:p>
      </dgm:t>
    </dgm:pt>
    <dgm:pt modelId="{46E8414A-B6FA-4B93-A23C-66DAAD9822D5}" type="pres">
      <dgm:prSet presAssocID="{1BD3CDF7-B33F-41B6-A190-B59E06AA5898}" presName="dummy" presStyleCnt="0"/>
      <dgm:spPr/>
    </dgm:pt>
    <dgm:pt modelId="{91F7B767-310D-4F38-992F-461EEBDE37AF}" type="pres">
      <dgm:prSet presAssocID="{1BD3CDF7-B33F-41B6-A190-B59E06AA5898}" presName="node" presStyleLbl="revTx" presStyleIdx="2" presStyleCnt="6" custRadScaleRad="99451" custRadScaleInc="2763">
        <dgm:presLayoutVars>
          <dgm:bulletEnabled val="1"/>
        </dgm:presLayoutVars>
      </dgm:prSet>
      <dgm:spPr/>
      <dgm:t>
        <a:bodyPr/>
        <a:lstStyle/>
        <a:p>
          <a:endParaRPr lang="ru-RU"/>
        </a:p>
      </dgm:t>
    </dgm:pt>
    <dgm:pt modelId="{BB56B88C-1C6D-42E4-824C-B13E3B09E995}" type="pres">
      <dgm:prSet presAssocID="{F0A48156-4EFB-4F4A-B1A7-B60268EFC377}" presName="sibTrans" presStyleLbl="node1" presStyleIdx="2" presStyleCnt="6"/>
      <dgm:spPr/>
      <dgm:t>
        <a:bodyPr/>
        <a:lstStyle/>
        <a:p>
          <a:endParaRPr lang="ru-RU"/>
        </a:p>
      </dgm:t>
    </dgm:pt>
    <dgm:pt modelId="{CDBAE1DE-0D99-4C62-82B7-4B79DDB0E72E}" type="pres">
      <dgm:prSet presAssocID="{1A899064-9C98-47A1-A94F-8BDE15F35CA6}" presName="dummy" presStyleCnt="0"/>
      <dgm:spPr/>
    </dgm:pt>
    <dgm:pt modelId="{E3A74C64-E4AD-4F9F-A27F-0A971D33812A}" type="pres">
      <dgm:prSet presAssocID="{1A899064-9C98-47A1-A94F-8BDE15F35CA6}" presName="node" presStyleLbl="revTx" presStyleIdx="3" presStyleCnt="6">
        <dgm:presLayoutVars>
          <dgm:bulletEnabled val="1"/>
        </dgm:presLayoutVars>
      </dgm:prSet>
      <dgm:spPr/>
      <dgm:t>
        <a:bodyPr/>
        <a:lstStyle/>
        <a:p>
          <a:endParaRPr lang="ru-RU"/>
        </a:p>
      </dgm:t>
    </dgm:pt>
    <dgm:pt modelId="{7B280CA7-CB42-40B4-8953-ED002759C898}" type="pres">
      <dgm:prSet presAssocID="{A7FD7A00-8798-4695-B004-EFD0D006E727}" presName="sibTrans" presStyleLbl="node1" presStyleIdx="3" presStyleCnt="6"/>
      <dgm:spPr/>
      <dgm:t>
        <a:bodyPr/>
        <a:lstStyle/>
        <a:p>
          <a:endParaRPr lang="ru-RU"/>
        </a:p>
      </dgm:t>
    </dgm:pt>
    <dgm:pt modelId="{3CDBD9FE-F80F-4F57-8CFC-C1FE0DE2D28E}" type="pres">
      <dgm:prSet presAssocID="{6B65FD45-9D2D-4483-8506-91C8F6DC1763}" presName="dummy" presStyleCnt="0"/>
      <dgm:spPr/>
    </dgm:pt>
    <dgm:pt modelId="{FB34F66F-1950-41BB-921F-58583F400E2D}" type="pres">
      <dgm:prSet presAssocID="{6B65FD45-9D2D-4483-8506-91C8F6DC1763}" presName="node" presStyleLbl="revTx" presStyleIdx="4" presStyleCnt="6">
        <dgm:presLayoutVars>
          <dgm:bulletEnabled val="1"/>
        </dgm:presLayoutVars>
      </dgm:prSet>
      <dgm:spPr/>
      <dgm:t>
        <a:bodyPr/>
        <a:lstStyle/>
        <a:p>
          <a:endParaRPr lang="ru-RU"/>
        </a:p>
      </dgm:t>
    </dgm:pt>
    <dgm:pt modelId="{96E352F9-36F5-4391-89F8-0099A4DC06A1}" type="pres">
      <dgm:prSet presAssocID="{5C143223-04CA-4875-ACE6-AEE871B2B49E}" presName="sibTrans" presStyleLbl="node1" presStyleIdx="4" presStyleCnt="6"/>
      <dgm:spPr/>
      <dgm:t>
        <a:bodyPr/>
        <a:lstStyle/>
        <a:p>
          <a:endParaRPr lang="ru-RU"/>
        </a:p>
      </dgm:t>
    </dgm:pt>
    <dgm:pt modelId="{E2CD4CF4-122E-4763-B2C5-BA3151EAC452}" type="pres">
      <dgm:prSet presAssocID="{4F8B9A2D-C37F-499F-BB80-2F46B2D80D87}" presName="dummy" presStyleCnt="0"/>
      <dgm:spPr/>
    </dgm:pt>
    <dgm:pt modelId="{4039D900-7132-4FD1-B71F-91F610F6C957}" type="pres">
      <dgm:prSet presAssocID="{4F8B9A2D-C37F-499F-BB80-2F46B2D80D87}" presName="node" presStyleLbl="revTx" presStyleIdx="5" presStyleCnt="6">
        <dgm:presLayoutVars>
          <dgm:bulletEnabled val="1"/>
        </dgm:presLayoutVars>
      </dgm:prSet>
      <dgm:spPr/>
      <dgm:t>
        <a:bodyPr/>
        <a:lstStyle/>
        <a:p>
          <a:endParaRPr lang="ru-RU"/>
        </a:p>
      </dgm:t>
    </dgm:pt>
    <dgm:pt modelId="{62D2FE6B-5294-4AE5-A618-5A51F1BF8C71}" type="pres">
      <dgm:prSet presAssocID="{D65EEF5F-9C33-44EB-9BD2-4F682F593E04}" presName="sibTrans" presStyleLbl="node1" presStyleIdx="5" presStyleCnt="6"/>
      <dgm:spPr/>
      <dgm:t>
        <a:bodyPr/>
        <a:lstStyle/>
        <a:p>
          <a:endParaRPr lang="ru-RU"/>
        </a:p>
      </dgm:t>
    </dgm:pt>
  </dgm:ptLst>
  <dgm:cxnLst>
    <dgm:cxn modelId="{A1A52F9C-53AB-4D20-9E87-C304D5081D1C}" type="presOf" srcId="{9410EA2D-EBE9-43A4-9E1F-FB4B74FF1CB1}" destId="{30AB3667-1AC0-46E3-AF3D-4EF2C5FCBD50}" srcOrd="0" destOrd="0" presId="urn:microsoft.com/office/officeart/2005/8/layout/cycle1"/>
    <dgm:cxn modelId="{4C724522-5702-4FB3-B27A-420DBF79B84D}" type="presOf" srcId="{6B65FD45-9D2D-4483-8506-91C8F6DC1763}" destId="{FB34F66F-1950-41BB-921F-58583F400E2D}" srcOrd="0" destOrd="0" presId="urn:microsoft.com/office/officeart/2005/8/layout/cycle1"/>
    <dgm:cxn modelId="{414FF82A-4C4D-4FF5-8AD6-7D09773D5839}" type="presOf" srcId="{18EE162E-46A9-4714-A89A-87974CB86358}" destId="{42457959-6B81-4F8E-9037-42F800F1FC07}" srcOrd="0" destOrd="0" presId="urn:microsoft.com/office/officeart/2005/8/layout/cycle1"/>
    <dgm:cxn modelId="{E6DF8DB7-4485-4696-A2D3-E7BEE8E93369}" type="presOf" srcId="{4F8B9A2D-C37F-499F-BB80-2F46B2D80D87}" destId="{4039D900-7132-4FD1-B71F-91F610F6C957}" srcOrd="0" destOrd="0" presId="urn:microsoft.com/office/officeart/2005/8/layout/cycle1"/>
    <dgm:cxn modelId="{0BBE0A9E-363C-46E1-9E54-B96F3AA83627}" srcId="{8EA2CBCB-4A24-4D46-B658-65C067BCC415}" destId="{1BD3CDF7-B33F-41B6-A190-B59E06AA5898}" srcOrd="2" destOrd="0" parTransId="{E26BC40F-1A35-4377-B033-FECBA4D79AC8}" sibTransId="{F0A48156-4EFB-4F4A-B1A7-B60268EFC377}"/>
    <dgm:cxn modelId="{499DD4BD-1028-4255-9C29-54E04CF06373}" type="presOf" srcId="{C6EFB0DF-6788-4BA9-BC0D-47B8DBE7B4F6}" destId="{2325AE1A-39C9-4135-BE41-45B95BD75B84}" srcOrd="0" destOrd="0" presId="urn:microsoft.com/office/officeart/2005/8/layout/cycle1"/>
    <dgm:cxn modelId="{7877D942-4ED5-4D2E-AEFC-1C299316A861}" type="presOf" srcId="{8EA2CBCB-4A24-4D46-B658-65C067BCC415}" destId="{AA5A411D-16E3-444E-A4C4-90D6547136E0}" srcOrd="0" destOrd="0" presId="urn:microsoft.com/office/officeart/2005/8/layout/cycle1"/>
    <dgm:cxn modelId="{2D6D587F-0C7A-4233-B660-86EEF6C9F68D}" srcId="{8EA2CBCB-4A24-4D46-B658-65C067BCC415}" destId="{1A899064-9C98-47A1-A94F-8BDE15F35CA6}" srcOrd="3" destOrd="0" parTransId="{E9AF0797-7065-498B-AA77-E4D383526F07}" sibTransId="{A7FD7A00-8798-4695-B004-EFD0D006E727}"/>
    <dgm:cxn modelId="{47B99AF4-15AB-4628-A969-44060F0974D0}" type="presOf" srcId="{1BD3CDF7-B33F-41B6-A190-B59E06AA5898}" destId="{91F7B767-310D-4F38-992F-461EEBDE37AF}" srcOrd="0" destOrd="0" presId="urn:microsoft.com/office/officeart/2005/8/layout/cycle1"/>
    <dgm:cxn modelId="{E744027C-6152-4E49-932D-8FCD0AB27CEC}" srcId="{8EA2CBCB-4A24-4D46-B658-65C067BCC415}" destId="{108F7FDE-9E37-43EB-A0E3-9F20AF7F7600}" srcOrd="0" destOrd="0" parTransId="{2FF95B47-6C1C-489D-9ED0-C66AC6DDC7B2}" sibTransId="{9410EA2D-EBE9-43A4-9E1F-FB4B74FF1CB1}"/>
    <dgm:cxn modelId="{81B6098F-1091-4DD9-9557-B26B4F1CF755}" type="presOf" srcId="{D65EEF5F-9C33-44EB-9BD2-4F682F593E04}" destId="{62D2FE6B-5294-4AE5-A618-5A51F1BF8C71}" srcOrd="0" destOrd="0" presId="urn:microsoft.com/office/officeart/2005/8/layout/cycle1"/>
    <dgm:cxn modelId="{7D59C7A1-4E7F-497C-BBFC-2DD28423C863}" srcId="{8EA2CBCB-4A24-4D46-B658-65C067BCC415}" destId="{4F8B9A2D-C37F-499F-BB80-2F46B2D80D87}" srcOrd="5" destOrd="0" parTransId="{BC47E225-6633-415B-A912-9665CB7EE7A5}" sibTransId="{D65EEF5F-9C33-44EB-9BD2-4F682F593E04}"/>
    <dgm:cxn modelId="{599F2AC9-4D5D-4887-9720-6ABD48C3C226}" srcId="{8EA2CBCB-4A24-4D46-B658-65C067BCC415}" destId="{18EE162E-46A9-4714-A89A-87974CB86358}" srcOrd="1" destOrd="0" parTransId="{575368C5-1532-4C38-A97F-52B09AFC8DB6}" sibTransId="{C6EFB0DF-6788-4BA9-BC0D-47B8DBE7B4F6}"/>
    <dgm:cxn modelId="{CF9BDDE7-8E36-44C2-A3AE-B7DA720CA81E}" srcId="{8EA2CBCB-4A24-4D46-B658-65C067BCC415}" destId="{6B65FD45-9D2D-4483-8506-91C8F6DC1763}" srcOrd="4" destOrd="0" parTransId="{5F2FF08D-4312-4F6E-AA17-5D14555B4F07}" sibTransId="{5C143223-04CA-4875-ACE6-AEE871B2B49E}"/>
    <dgm:cxn modelId="{17A71BB9-D0D6-4F8B-87B5-1332DCE8B86B}" type="presOf" srcId="{F0A48156-4EFB-4F4A-B1A7-B60268EFC377}" destId="{BB56B88C-1C6D-42E4-824C-B13E3B09E995}" srcOrd="0" destOrd="0" presId="urn:microsoft.com/office/officeart/2005/8/layout/cycle1"/>
    <dgm:cxn modelId="{D7A9B402-B522-4F2B-8728-C4A81553344D}" type="presOf" srcId="{108F7FDE-9E37-43EB-A0E3-9F20AF7F7600}" destId="{9B8C34CF-568F-4754-A043-D4FFF7B95F3B}" srcOrd="0" destOrd="0" presId="urn:microsoft.com/office/officeart/2005/8/layout/cycle1"/>
    <dgm:cxn modelId="{7803095B-7E1C-44AB-9FD4-0C19EBA10011}" type="presOf" srcId="{1A899064-9C98-47A1-A94F-8BDE15F35CA6}" destId="{E3A74C64-E4AD-4F9F-A27F-0A971D33812A}" srcOrd="0" destOrd="0" presId="urn:microsoft.com/office/officeart/2005/8/layout/cycle1"/>
    <dgm:cxn modelId="{0EC72B02-F7EE-48AF-A645-31D13232BA88}" type="presOf" srcId="{5C143223-04CA-4875-ACE6-AEE871B2B49E}" destId="{96E352F9-36F5-4391-89F8-0099A4DC06A1}" srcOrd="0" destOrd="0" presId="urn:microsoft.com/office/officeart/2005/8/layout/cycle1"/>
    <dgm:cxn modelId="{9DB25E9F-89F6-4E68-9EC4-6C358D583C1B}" type="presOf" srcId="{A7FD7A00-8798-4695-B004-EFD0D006E727}" destId="{7B280CA7-CB42-40B4-8953-ED002759C898}" srcOrd="0" destOrd="0" presId="urn:microsoft.com/office/officeart/2005/8/layout/cycle1"/>
    <dgm:cxn modelId="{9A21E486-94A4-439A-88EA-63EF7D002835}" type="presParOf" srcId="{AA5A411D-16E3-444E-A4C4-90D6547136E0}" destId="{5092324A-EC95-49F6-82EB-A7F6EBCF9F18}" srcOrd="0" destOrd="0" presId="urn:microsoft.com/office/officeart/2005/8/layout/cycle1"/>
    <dgm:cxn modelId="{1927EE21-D13C-455A-85F0-EE92BBE079AF}" type="presParOf" srcId="{AA5A411D-16E3-444E-A4C4-90D6547136E0}" destId="{9B8C34CF-568F-4754-A043-D4FFF7B95F3B}" srcOrd="1" destOrd="0" presId="urn:microsoft.com/office/officeart/2005/8/layout/cycle1"/>
    <dgm:cxn modelId="{23CBFE75-70DE-48EF-9579-856EF3742861}" type="presParOf" srcId="{AA5A411D-16E3-444E-A4C4-90D6547136E0}" destId="{30AB3667-1AC0-46E3-AF3D-4EF2C5FCBD50}" srcOrd="2" destOrd="0" presId="urn:microsoft.com/office/officeart/2005/8/layout/cycle1"/>
    <dgm:cxn modelId="{A8C74492-F64A-4D4C-BDAD-1CF7D2BABCA2}" type="presParOf" srcId="{AA5A411D-16E3-444E-A4C4-90D6547136E0}" destId="{28F3A0C7-A4C6-4D12-A7F3-CD8F197DF06E}" srcOrd="3" destOrd="0" presId="urn:microsoft.com/office/officeart/2005/8/layout/cycle1"/>
    <dgm:cxn modelId="{0041F2F5-E1F7-41D1-838F-CE68070AFF9D}" type="presParOf" srcId="{AA5A411D-16E3-444E-A4C4-90D6547136E0}" destId="{42457959-6B81-4F8E-9037-42F800F1FC07}" srcOrd="4" destOrd="0" presId="urn:microsoft.com/office/officeart/2005/8/layout/cycle1"/>
    <dgm:cxn modelId="{5B2A06EC-1BF9-4994-AABE-B0CE11903AF7}" type="presParOf" srcId="{AA5A411D-16E3-444E-A4C4-90D6547136E0}" destId="{2325AE1A-39C9-4135-BE41-45B95BD75B84}" srcOrd="5" destOrd="0" presId="urn:microsoft.com/office/officeart/2005/8/layout/cycle1"/>
    <dgm:cxn modelId="{B35E1F7D-CFE4-4113-AB5E-14FD14E593E2}" type="presParOf" srcId="{AA5A411D-16E3-444E-A4C4-90D6547136E0}" destId="{46E8414A-B6FA-4B93-A23C-66DAAD9822D5}" srcOrd="6" destOrd="0" presId="urn:microsoft.com/office/officeart/2005/8/layout/cycle1"/>
    <dgm:cxn modelId="{72CF7885-291F-445A-BC92-B7C248A67B4D}" type="presParOf" srcId="{AA5A411D-16E3-444E-A4C4-90D6547136E0}" destId="{91F7B767-310D-4F38-992F-461EEBDE37AF}" srcOrd="7" destOrd="0" presId="urn:microsoft.com/office/officeart/2005/8/layout/cycle1"/>
    <dgm:cxn modelId="{B0FD3878-69BC-4B51-BAA8-25BFFCF7A811}" type="presParOf" srcId="{AA5A411D-16E3-444E-A4C4-90D6547136E0}" destId="{BB56B88C-1C6D-42E4-824C-B13E3B09E995}" srcOrd="8" destOrd="0" presId="urn:microsoft.com/office/officeart/2005/8/layout/cycle1"/>
    <dgm:cxn modelId="{B3AF07BA-C7A0-4165-8F6A-B5BBDFD642B7}" type="presParOf" srcId="{AA5A411D-16E3-444E-A4C4-90D6547136E0}" destId="{CDBAE1DE-0D99-4C62-82B7-4B79DDB0E72E}" srcOrd="9" destOrd="0" presId="urn:microsoft.com/office/officeart/2005/8/layout/cycle1"/>
    <dgm:cxn modelId="{48632A5B-EBD0-43E3-9683-1E05DB2ED15B}" type="presParOf" srcId="{AA5A411D-16E3-444E-A4C4-90D6547136E0}" destId="{E3A74C64-E4AD-4F9F-A27F-0A971D33812A}" srcOrd="10" destOrd="0" presId="urn:microsoft.com/office/officeart/2005/8/layout/cycle1"/>
    <dgm:cxn modelId="{19421F24-8058-462C-A8B5-EB2DD0C3B3E5}" type="presParOf" srcId="{AA5A411D-16E3-444E-A4C4-90D6547136E0}" destId="{7B280CA7-CB42-40B4-8953-ED002759C898}" srcOrd="11" destOrd="0" presId="urn:microsoft.com/office/officeart/2005/8/layout/cycle1"/>
    <dgm:cxn modelId="{799E18BC-8ED4-4261-9CE9-6EFCA32A3FF1}" type="presParOf" srcId="{AA5A411D-16E3-444E-A4C4-90D6547136E0}" destId="{3CDBD9FE-F80F-4F57-8CFC-C1FE0DE2D28E}" srcOrd="12" destOrd="0" presId="urn:microsoft.com/office/officeart/2005/8/layout/cycle1"/>
    <dgm:cxn modelId="{823CBAFA-20F8-4C13-B429-E4C15E3458E7}" type="presParOf" srcId="{AA5A411D-16E3-444E-A4C4-90D6547136E0}" destId="{FB34F66F-1950-41BB-921F-58583F400E2D}" srcOrd="13" destOrd="0" presId="urn:microsoft.com/office/officeart/2005/8/layout/cycle1"/>
    <dgm:cxn modelId="{B8DFE67A-2FA3-4F19-B0FD-62ED5A296DB6}" type="presParOf" srcId="{AA5A411D-16E3-444E-A4C4-90D6547136E0}" destId="{96E352F9-36F5-4391-89F8-0099A4DC06A1}" srcOrd="14" destOrd="0" presId="urn:microsoft.com/office/officeart/2005/8/layout/cycle1"/>
    <dgm:cxn modelId="{342AA621-6D54-4F56-BB01-73867DBFA1C7}" type="presParOf" srcId="{AA5A411D-16E3-444E-A4C4-90D6547136E0}" destId="{E2CD4CF4-122E-4763-B2C5-BA3151EAC452}" srcOrd="15" destOrd="0" presId="urn:microsoft.com/office/officeart/2005/8/layout/cycle1"/>
    <dgm:cxn modelId="{A78A0BAE-ED3A-4037-800B-92DF338A7593}" type="presParOf" srcId="{AA5A411D-16E3-444E-A4C4-90D6547136E0}" destId="{4039D900-7132-4FD1-B71F-91F610F6C957}" srcOrd="16" destOrd="0" presId="urn:microsoft.com/office/officeart/2005/8/layout/cycle1"/>
    <dgm:cxn modelId="{FE8AD276-CBD1-4E3B-AF6A-D68C38368D8A}" type="presParOf" srcId="{AA5A411D-16E3-444E-A4C4-90D6547136E0}" destId="{62D2FE6B-5294-4AE5-A618-5A51F1BF8C71}"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952E7-830B-41EA-9E19-5F78072CBEEF}">
      <dsp:nvSpPr>
        <dsp:cNvPr id="0" name=""/>
        <dsp:cNvSpPr/>
      </dsp:nvSpPr>
      <dsp:spPr>
        <a:xfrm>
          <a:off x="0" y="8008"/>
          <a:ext cx="8640960" cy="2160000"/>
        </a:xfrm>
        <a:prstGeom prst="rightArrow">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182F69-4DBD-48B7-A5B4-2E499A8CC95D}">
      <dsp:nvSpPr>
        <dsp:cNvPr id="0" name=""/>
        <dsp:cNvSpPr/>
      </dsp:nvSpPr>
      <dsp:spPr>
        <a:xfrm>
          <a:off x="7027384" y="548008"/>
          <a:ext cx="1069571" cy="1080000"/>
        </a:xfrm>
        <a:prstGeom prst="rect">
          <a:avLst/>
        </a:prstGeom>
        <a:solidFill>
          <a:srgbClr val="E7FFFF"/>
        </a:solid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a:lnSpc>
              <a:spcPct val="90000"/>
            </a:lnSpc>
            <a:spcBef>
              <a:spcPct val="0"/>
            </a:spcBef>
            <a:spcAft>
              <a:spcPct val="35000"/>
            </a:spcAft>
          </a:pPr>
          <a:r>
            <a:rPr lang="en-US" sz="2400" b="1" kern="1200" dirty="0" err="1" smtClean="0"/>
            <a:t>Exitus</a:t>
          </a:r>
          <a:endParaRPr lang="ru-RU" sz="3000" b="1" kern="1200" dirty="0"/>
        </a:p>
      </dsp:txBody>
      <dsp:txXfrm>
        <a:off x="7027384" y="548008"/>
        <a:ext cx="1069571" cy="1080000"/>
      </dsp:txXfrm>
    </dsp:sp>
    <dsp:sp modelId="{8330EB74-FD7C-4D69-84CC-B634263B1CDE}">
      <dsp:nvSpPr>
        <dsp:cNvPr id="0" name=""/>
        <dsp:cNvSpPr/>
      </dsp:nvSpPr>
      <dsp:spPr>
        <a:xfrm>
          <a:off x="5071693" y="548008"/>
          <a:ext cx="1727444" cy="1080000"/>
        </a:xfrm>
        <a:prstGeom prst="rect">
          <a:avLst/>
        </a:prstGeom>
        <a:solidFill>
          <a:srgbClr val="E7FFFF"/>
        </a:solid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ru-RU" sz="1800" b="1" kern="1200" dirty="0" smtClean="0"/>
            <a:t>Хр. </a:t>
          </a:r>
        </a:p>
        <a:p>
          <a:pPr lvl="0" algn="ctr" defTabSz="800100">
            <a:lnSpc>
              <a:spcPct val="90000"/>
            </a:lnSpc>
            <a:spcBef>
              <a:spcPct val="0"/>
            </a:spcBef>
            <a:spcAft>
              <a:spcPct val="35000"/>
            </a:spcAft>
          </a:pPr>
          <a:r>
            <a:rPr lang="ru-RU" sz="1800" b="1" kern="1200" dirty="0" smtClean="0"/>
            <a:t>Заболевание</a:t>
          </a:r>
          <a:endParaRPr lang="ru-RU" sz="1800" b="1" kern="1200" dirty="0"/>
        </a:p>
      </dsp:txBody>
      <dsp:txXfrm>
        <a:off x="5071693" y="548008"/>
        <a:ext cx="1727444" cy="1080000"/>
      </dsp:txXfrm>
    </dsp:sp>
    <dsp:sp modelId="{53A4F07A-F572-4101-858E-047197E41F0C}">
      <dsp:nvSpPr>
        <dsp:cNvPr id="0" name=""/>
        <dsp:cNvSpPr/>
      </dsp:nvSpPr>
      <dsp:spPr>
        <a:xfrm>
          <a:off x="3396968" y="548008"/>
          <a:ext cx="1333157" cy="1080000"/>
        </a:xfrm>
        <a:prstGeom prst="rect">
          <a:avLst/>
        </a:prstGeom>
        <a:solidFill>
          <a:srgbClr val="E7FFFF"/>
        </a:solid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ru-RU" sz="1800" b="1" kern="1200" dirty="0" smtClean="0"/>
            <a:t>Хр. состояние</a:t>
          </a:r>
          <a:endParaRPr lang="ru-RU" sz="1800" b="1" kern="1200" dirty="0"/>
        </a:p>
      </dsp:txBody>
      <dsp:txXfrm>
        <a:off x="3396968" y="548008"/>
        <a:ext cx="1333157" cy="1080000"/>
      </dsp:txXfrm>
    </dsp:sp>
    <dsp:sp modelId="{DC8D8A9B-FF4F-4C9C-A28D-962E9D3F37F7}">
      <dsp:nvSpPr>
        <dsp:cNvPr id="0" name=""/>
        <dsp:cNvSpPr/>
      </dsp:nvSpPr>
      <dsp:spPr>
        <a:xfrm>
          <a:off x="1954767" y="596910"/>
          <a:ext cx="1069571" cy="1080000"/>
        </a:xfrm>
        <a:prstGeom prst="rect">
          <a:avLst/>
        </a:prstGeom>
        <a:solidFill>
          <a:srgbClr val="E7FFFF"/>
        </a:solid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ru-RU" sz="1800" b="1" kern="1200" dirty="0" smtClean="0"/>
            <a:t>Фактор риска</a:t>
          </a:r>
          <a:endParaRPr lang="ru-RU" sz="1800" b="1" kern="1200" dirty="0"/>
        </a:p>
      </dsp:txBody>
      <dsp:txXfrm>
        <a:off x="1954767" y="596910"/>
        <a:ext cx="1069571" cy="1080000"/>
      </dsp:txXfrm>
    </dsp:sp>
    <dsp:sp modelId="{333C2DAA-41F6-49C3-8393-333D52111480}">
      <dsp:nvSpPr>
        <dsp:cNvPr id="0" name=""/>
        <dsp:cNvSpPr/>
      </dsp:nvSpPr>
      <dsp:spPr>
        <a:xfrm>
          <a:off x="4125" y="548008"/>
          <a:ext cx="1349286" cy="1080000"/>
        </a:xfrm>
        <a:prstGeom prst="rect">
          <a:avLst/>
        </a:prstGeom>
        <a:solidFill>
          <a:srgbClr val="E7FFFF"/>
        </a:solid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ru-RU" sz="1800" b="1" kern="1200" dirty="0" smtClean="0"/>
            <a:t>Здоровье</a:t>
          </a:r>
          <a:endParaRPr lang="ru-RU" sz="1800" b="1" kern="1200" dirty="0"/>
        </a:p>
      </dsp:txBody>
      <dsp:txXfrm>
        <a:off x="4125" y="548008"/>
        <a:ext cx="1349286" cy="108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AB4AB840-9B36-4004-B794-31891AACB91C}" type="datetimeFigureOut">
              <a:rPr lang="ru-RU" smtClean="0"/>
              <a:pPr/>
              <a:t>19.10.2018</a:t>
            </a:fld>
            <a:endParaRPr lang="ru-RU"/>
          </a:p>
        </p:txBody>
      </p:sp>
      <p:sp>
        <p:nvSpPr>
          <p:cNvPr id="4" name="Нижний колонтитул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36D13AC9-36D4-43B2-9EA6-060587F31B42}" type="slidenum">
              <a:rPr lang="ru-RU" smtClean="0"/>
              <a:pPr/>
              <a:t>‹#›</a:t>
            </a:fld>
            <a:endParaRPr lang="ru-RU"/>
          </a:p>
        </p:txBody>
      </p:sp>
    </p:spTree>
    <p:extLst>
      <p:ext uri="{BB962C8B-B14F-4D97-AF65-F5344CB8AC3E}">
        <p14:creationId xmlns:p14="http://schemas.microsoft.com/office/powerpoint/2010/main" val="2411508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542BCA1B-B2D7-40B8-9C28-E18EAFE7EA1F}" type="datetimeFigureOut">
              <a:rPr lang="ru-RU" smtClean="0"/>
              <a:pPr/>
              <a:t>19.10.2018</a:t>
            </a:fld>
            <a:endParaRPr lang="ru-RU"/>
          </a:p>
        </p:txBody>
      </p:sp>
      <p:sp>
        <p:nvSpPr>
          <p:cNvPr id="4" name="Образ слайда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400"/>
            <a:ext cx="5486400" cy="44751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a:defRPr sz="1200"/>
            </a:lvl1pPr>
          </a:lstStyle>
          <a:p>
            <a:fld id="{A8EC3E2A-0CD0-401D-A9EB-55B24DE58370}" type="slidenum">
              <a:rPr lang="ru-RU" smtClean="0"/>
              <a:pPr/>
              <a:t>‹#›</a:t>
            </a:fld>
            <a:endParaRPr lang="ru-RU"/>
          </a:p>
        </p:txBody>
      </p:sp>
    </p:spTree>
    <p:extLst>
      <p:ext uri="{BB962C8B-B14F-4D97-AF65-F5344CB8AC3E}">
        <p14:creationId xmlns:p14="http://schemas.microsoft.com/office/powerpoint/2010/main" val="347893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xfrm>
            <a:off x="955675" y="763588"/>
            <a:ext cx="4984750" cy="3740150"/>
          </a:xfrm>
          <a:noFill/>
          <a:ln>
            <a:solidFill>
              <a:srgbClr val="000000"/>
            </a:solidFill>
            <a:miter lim="800000"/>
            <a:headEnd/>
            <a:tailEnd/>
          </a:ln>
        </p:spPr>
      </p:sp>
      <p:sp>
        <p:nvSpPr>
          <p:cNvPr id="87043" name="Заметки 2"/>
          <p:cNvSpPr>
            <a:spLocks noGrp="1"/>
          </p:cNvSpPr>
          <p:nvPr>
            <p:ph type="body" idx="1"/>
          </p:nvPr>
        </p:nvSpPr>
        <p:spPr bwMode="auto">
          <a:xfrm>
            <a:off x="939800" y="4732836"/>
            <a:ext cx="5014913" cy="4503187"/>
          </a:xfrm>
          <a:noFill/>
        </p:spPr>
        <p:txBody>
          <a:bodyPr wrap="square" numCol="1" anchor="t" anchorCtr="0" compatLnSpc="1">
            <a:prstTxWarp prst="textNoShape">
              <a:avLst/>
            </a:prstTxWarp>
          </a:bodyPr>
          <a:lstStyle/>
          <a:p>
            <a:endParaRPr lang="ru-RU" smtClean="0"/>
          </a:p>
        </p:txBody>
      </p:sp>
      <p:sp>
        <p:nvSpPr>
          <p:cNvPr id="87044" name="Номер слайда 3"/>
          <p:cNvSpPr txBox="1">
            <a:spLocks noGrp="1"/>
          </p:cNvSpPr>
          <p:nvPr/>
        </p:nvSpPr>
        <p:spPr bwMode="auto">
          <a:xfrm>
            <a:off x="3917950" y="9465671"/>
            <a:ext cx="2978150" cy="457571"/>
          </a:xfrm>
          <a:prstGeom prst="rect">
            <a:avLst/>
          </a:prstGeom>
          <a:noFill/>
          <a:ln w="9525">
            <a:noFill/>
            <a:miter lim="800000"/>
            <a:headEnd/>
            <a:tailEnd/>
          </a:ln>
        </p:spPr>
        <p:txBody>
          <a:bodyPr anchor="b"/>
          <a:lstStyle/>
          <a:p>
            <a:pPr algn="r"/>
            <a:fld id="{8E9AB42A-1E34-4073-8DC9-928C6FC36644}" type="slidenum">
              <a:rPr lang="ru-RU" sz="1200"/>
              <a:pPr algn="r"/>
              <a:t>4</a:t>
            </a:fld>
            <a:endParaRPr lang="ru-RU"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four types of NCDs ‐ cardiovascular diseases, cancers, chronic respiratory diseases and diabetes ‐ make the largest contribution to mortality and overall disease burden in the majority of developing countries and in those economies currently undergoing growth or shrinkage. These diseases are largely preventable if effective steps are taken to reduce four common lifestyle risk factors, namely: tobacco use, unhealthy diet, physical inactivity and excessive alcohol consumption. </a:t>
            </a:r>
          </a:p>
          <a:p>
            <a:endParaRPr lang="en-US" dirty="0" smtClean="0"/>
          </a:p>
          <a:p>
            <a:r>
              <a:rPr lang="en-US" dirty="0" smtClean="0"/>
              <a:t>The socio-economic impact is staggering. All countries in the world, regardless of GDP, are concerned with saving money in the health sector. This is due to structural debt, the recent global financial crisis as well as the high costs spent on health in all countries and the rise in elderly populations and in chronic disease. This has led to a major push in all</a:t>
            </a:r>
            <a:r>
              <a:rPr lang="en-US" baseline="0" dirty="0" smtClean="0"/>
              <a:t> </a:t>
            </a:r>
            <a:r>
              <a:rPr lang="en-US" dirty="0" smtClean="0"/>
              <a:t>countries to find innovations that save money within this sector.</a:t>
            </a:r>
          </a:p>
        </p:txBody>
      </p:sp>
      <p:sp>
        <p:nvSpPr>
          <p:cNvPr id="4" name="Slide Number Placeholder 3"/>
          <p:cNvSpPr>
            <a:spLocks noGrp="1"/>
          </p:cNvSpPr>
          <p:nvPr>
            <p:ph type="sldNum" sz="quarter" idx="10"/>
          </p:nvPr>
        </p:nvSpPr>
        <p:spPr/>
        <p:txBody>
          <a:bodyPr/>
          <a:lstStyle/>
          <a:p>
            <a:fld id="{CF7BB54E-72EE-4093-AC78-DC08F0F8B27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999229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txBox="1">
            <a:spLocks noGrp="1" noChangeArrowheads="1"/>
          </p:cNvSpPr>
          <p:nvPr/>
        </p:nvSpPr>
        <p:spPr bwMode="auto">
          <a:xfrm>
            <a:off x="3179764" y="0"/>
            <a:ext cx="3678237" cy="497284"/>
          </a:xfrm>
          <a:prstGeom prst="rect">
            <a:avLst/>
          </a:prstGeom>
          <a:noFill/>
          <a:ln w="9525">
            <a:noFill/>
            <a:miter lim="800000"/>
            <a:headEnd/>
            <a:tailEnd/>
          </a:ln>
        </p:spPr>
        <p:txBody>
          <a:bodyPr lIns="91398" tIns="45700" rIns="91398" bIns="45700"/>
          <a:lstStyle/>
          <a:p>
            <a:pPr algn="r" eaLnBrk="0" hangingPunct="0">
              <a:spcBef>
                <a:spcPct val="20000"/>
              </a:spcBef>
            </a:pPr>
            <a:r>
              <a:rPr lang="en-US" sz="1200" i="1">
                <a:solidFill>
                  <a:srgbClr val="000000"/>
                </a:solidFill>
                <a:latin typeface="Times New Roman" pitchFamily="18" charset="0"/>
                <a:cs typeface="Times New Roman" pitchFamily="18" charset="0"/>
              </a:rPr>
              <a:t>NVP0000901 </a:t>
            </a:r>
            <a:r>
              <a:rPr lang="en-US" sz="1200" i="1">
                <a:latin typeface="Times New Roman" pitchFamily="18" charset="0"/>
                <a:cs typeface="Times New Roman" pitchFamily="18" charset="0"/>
              </a:rPr>
              <a:t>CADUET</a:t>
            </a:r>
            <a:r>
              <a:rPr lang="en-US" sz="1200" i="1" baseline="30000">
                <a:latin typeface="Times New Roman" pitchFamily="18" charset="0"/>
                <a:cs typeface="Times New Roman" pitchFamily="18" charset="0"/>
              </a:rPr>
              <a:t>®</a:t>
            </a:r>
            <a:r>
              <a:rPr lang="en-US" sz="1200" i="1">
                <a:latin typeface="Times New Roman" pitchFamily="18" charset="0"/>
                <a:cs typeface="Times New Roman" pitchFamily="18" charset="0"/>
              </a:rPr>
              <a:t> Global Speaker Slide Kit Version 2</a:t>
            </a:r>
          </a:p>
        </p:txBody>
      </p:sp>
      <p:sp>
        <p:nvSpPr>
          <p:cNvPr id="84995" name="Rectangle 9"/>
          <p:cNvSpPr>
            <a:spLocks noGrp="1" noRot="1" noChangeAspect="1" noChangeArrowheads="1" noTextEdit="1"/>
          </p:cNvSpPr>
          <p:nvPr>
            <p:ph type="sldImg"/>
          </p:nvPr>
        </p:nvSpPr>
        <p:spPr bwMode="auto">
          <a:xfrm>
            <a:off x="765175" y="755650"/>
            <a:ext cx="3978275" cy="2984500"/>
          </a:xfrm>
          <a:noFill/>
          <a:ln>
            <a:solidFill>
              <a:srgbClr val="000000"/>
            </a:solidFill>
            <a:miter lim="800000"/>
            <a:headEnd/>
            <a:tailEnd/>
          </a:ln>
        </p:spPr>
      </p:sp>
      <p:sp>
        <p:nvSpPr>
          <p:cNvPr id="84996" name="Rectangle 10"/>
          <p:cNvSpPr>
            <a:spLocks noGrp="1" noChangeArrowheads="1"/>
          </p:cNvSpPr>
          <p:nvPr>
            <p:ph type="body" idx="1"/>
          </p:nvPr>
        </p:nvSpPr>
        <p:spPr bwMode="auto">
          <a:xfrm>
            <a:off x="809626" y="4035256"/>
            <a:ext cx="5311775" cy="4475560"/>
          </a:xfrm>
          <a:noFill/>
        </p:spPr>
        <p:txBody>
          <a:bodyPr wrap="square" lIns="91398" tIns="45700" rIns="91398" bIns="45700" numCol="1" anchor="t" anchorCtr="0" compatLnSpc="1">
            <a:prstTxWarp prst="textNoShape">
              <a:avLst/>
            </a:prstTxWarp>
          </a:bodyPr>
          <a:lstStyle/>
          <a:p>
            <a:r>
              <a:rPr lang="ru-RU" smtClean="0"/>
              <a:t>Следствием гипертонии и других факторов риска ССЗ (диабет, курение и дислипидемия) является дисфункция сосудистого эндотелия и изменения в строении стенок сосуда. Это способствует повышению АД и ускоряет развитие атеросклероза</a:t>
            </a:r>
            <a:r>
              <a:rPr lang="en-US" smtClean="0"/>
              <a:t>.</a:t>
            </a:r>
            <a:r>
              <a:rPr lang="en-US" baseline="30000" smtClean="0"/>
              <a:t>1,2</a:t>
            </a:r>
          </a:p>
          <a:p>
            <a:r>
              <a:rPr lang="ru-RU" b="1" smtClean="0"/>
              <a:t>Предпосылка</a:t>
            </a:r>
          </a:p>
          <a:p>
            <a:r>
              <a:rPr lang="ru-RU" smtClean="0"/>
              <a:t>В норме сосудистый эндотелий принимает участие в регуляции многих процессов, которые являются ключевыми для поддержания структуры и функциональной деятельности сосудов, включая гемостаз, поддержание сосудистого тонуса и развития, воспалительные и окислительно-восстановительные процессы</a:t>
            </a:r>
            <a:r>
              <a:rPr lang="en-US" smtClean="0"/>
              <a:t>. </a:t>
            </a:r>
            <a:r>
              <a:rPr lang="ru-RU" smtClean="0"/>
              <a:t>Дисфункция эндотелия влечёт за собой вазомоторную дисфункцию коронарных артерий</a:t>
            </a:r>
            <a:r>
              <a:rPr lang="en-US" smtClean="0"/>
              <a:t>. </a:t>
            </a:r>
            <a:r>
              <a:rPr lang="ru-RU" smtClean="0"/>
              <a:t>Атеросклероз, лежащий в основе патогенеза заболеваний коронарных артерий, приводит к ограничению поступления необходимого количества кислорода, изменяет нормальное течение процессов вазодилятации и вазоконстрикции в коронарных артериях и процессы микроциркуляции.</a:t>
            </a:r>
            <a:r>
              <a:rPr lang="ru-RU" baseline="30000" smtClean="0"/>
              <a:t>1  </a:t>
            </a:r>
            <a:r>
              <a:rPr lang="en-US" smtClean="0"/>
              <a:t>Чрезмерное продуцирование кислорода способствует образованию свободных радикалов и последующему метаболированию окиси азота (NO</a:t>
            </a:r>
            <a:r>
              <a:rPr lang="ru-RU" smtClean="0"/>
              <a:t>), что приводит к оксидативному стрессу. Дисбаланс между воздействием окиси азота </a:t>
            </a:r>
            <a:r>
              <a:rPr lang="en-US" smtClean="0"/>
              <a:t>(NO</a:t>
            </a:r>
            <a:r>
              <a:rPr lang="ru-RU" smtClean="0"/>
              <a:t>) и ангиотензина – </a:t>
            </a:r>
            <a:r>
              <a:rPr lang="en-US" smtClean="0"/>
              <a:t>II</a:t>
            </a:r>
            <a:r>
              <a:rPr lang="ru-RU" smtClean="0"/>
              <a:t>,</a:t>
            </a:r>
            <a:r>
              <a:rPr lang="en-US" smtClean="0"/>
              <a:t> </a:t>
            </a:r>
            <a:r>
              <a:rPr lang="ru-RU" smtClean="0"/>
              <a:t>приводящий к </a:t>
            </a:r>
            <a:r>
              <a:rPr lang="en-US" smtClean="0"/>
              <a:t>оксидативно</a:t>
            </a:r>
            <a:r>
              <a:rPr lang="ru-RU" smtClean="0"/>
              <a:t>му</a:t>
            </a:r>
            <a:r>
              <a:rPr lang="en-US" smtClean="0"/>
              <a:t> стресс</a:t>
            </a:r>
            <a:r>
              <a:rPr lang="ru-RU" smtClean="0"/>
              <a:t>у</a:t>
            </a:r>
            <a:r>
              <a:rPr lang="en-US" smtClean="0"/>
              <a:t>, а также дисфункция сосудистого эндотелия являются составными частями патогенеза атеросклероза.</a:t>
            </a:r>
            <a:r>
              <a:rPr lang="en-US" baseline="30000" smtClean="0"/>
              <a:t>1</a:t>
            </a:r>
          </a:p>
          <a:p>
            <a:r>
              <a:rPr lang="en-US" smtClean="0"/>
              <a:t>Перепроизводство кислорода высвобождает радикалы, противодействует воздействию NO</a:t>
            </a:r>
            <a:r>
              <a:rPr lang="ru-RU" smtClean="0"/>
              <a:t> и стимулирует экспрессию молекул адгезии, что облегчает прикрепление лейкоцитов к сосудистому эндотелию. Этот процесс вызывает острую воспалительную реакцию, пролиферацию клеток гладкой мышечной ткани и синтезирование  экстрацеллюлярных матричных молекул. Все вышеперечисленные факторы вносят свой вклад в развитие ССЗ.</a:t>
            </a:r>
            <a:r>
              <a:rPr lang="ru-RU" baseline="30000" smtClean="0"/>
              <a:t>1</a:t>
            </a:r>
            <a:endParaRPr lang="en-US" baseline="30000" smtClean="0"/>
          </a:p>
        </p:txBody>
      </p:sp>
      <p:sp>
        <p:nvSpPr>
          <p:cNvPr id="84997" name="Text Box 8"/>
          <p:cNvSpPr txBox="1">
            <a:spLocks noChangeArrowheads="1"/>
          </p:cNvSpPr>
          <p:nvPr/>
        </p:nvSpPr>
        <p:spPr bwMode="auto">
          <a:xfrm>
            <a:off x="874713" y="8445202"/>
            <a:ext cx="5105400" cy="597432"/>
          </a:xfrm>
          <a:prstGeom prst="rect">
            <a:avLst/>
          </a:prstGeom>
          <a:noFill/>
          <a:ln w="9525" algn="ctr">
            <a:noFill/>
            <a:miter lim="800000"/>
            <a:headEnd/>
            <a:tailEnd/>
          </a:ln>
        </p:spPr>
        <p:txBody>
          <a:bodyPr lIns="91398" tIns="91398" rIns="91398" bIns="91398" anchor="b"/>
          <a:lstStyle/>
          <a:p>
            <a:pPr marL="228600" indent="-228600" algn="just" eaLnBrk="0" hangingPunct="0">
              <a:spcBef>
                <a:spcPct val="30000"/>
              </a:spcBef>
            </a:pPr>
            <a:r>
              <a:rPr lang="en-US" sz="900" b="1">
                <a:latin typeface="Times New Roman" pitchFamily="18" charset="0"/>
              </a:rPr>
              <a:t>References</a:t>
            </a:r>
          </a:p>
          <a:p>
            <a:pPr marL="228600" indent="-228600" algn="just" eaLnBrk="0" hangingPunct="0">
              <a:spcBef>
                <a:spcPct val="30000"/>
              </a:spcBef>
            </a:pPr>
            <a:r>
              <a:rPr lang="en-US" sz="900" b="1">
                <a:latin typeface="Times New Roman" pitchFamily="18" charset="0"/>
              </a:rPr>
              <a:t>1.</a:t>
            </a:r>
            <a:r>
              <a:rPr lang="en-US" sz="900">
                <a:latin typeface="Times New Roman" pitchFamily="18" charset="0"/>
              </a:rPr>
              <a:t> 	Pepine CJ. The effects of angiotensin converting enzyme inhibition on endothelial dysfunction: potential role in myocardial infarction. </a:t>
            </a:r>
            <a:r>
              <a:rPr lang="en-US" sz="900" i="1">
                <a:latin typeface="Times New Roman" pitchFamily="18" charset="0"/>
              </a:rPr>
              <a:t>Am J Cardiol</a:t>
            </a:r>
            <a:r>
              <a:rPr lang="en-US" sz="900">
                <a:latin typeface="Times New Roman" pitchFamily="18" charset="0"/>
              </a:rPr>
              <a:t>. 1998;82(suppl 10A):23S-27S. </a:t>
            </a:r>
          </a:p>
          <a:p>
            <a:pPr marL="228600" indent="-228600" algn="just" eaLnBrk="0" hangingPunct="0">
              <a:spcBef>
                <a:spcPct val="30000"/>
              </a:spcBef>
            </a:pPr>
            <a:r>
              <a:rPr lang="en-US" sz="900" b="1">
                <a:latin typeface="Times New Roman" pitchFamily="18" charset="0"/>
              </a:rPr>
              <a:t>2.</a:t>
            </a:r>
            <a:r>
              <a:rPr lang="en-US" sz="900">
                <a:latin typeface="Times New Roman" pitchFamily="18" charset="0"/>
              </a:rPr>
              <a:t> 	Schiffrin EL; Canadian Institutes of Health Research Multidisciplinary Research Group on Hypertension. Beyond blood pressure: the endothelium and atherosclerosis progression. </a:t>
            </a:r>
            <a:r>
              <a:rPr lang="en-US" sz="900" i="1">
                <a:latin typeface="Times New Roman" pitchFamily="18" charset="0"/>
              </a:rPr>
              <a:t>Am J Hypertens</a:t>
            </a:r>
            <a:r>
              <a:rPr lang="en-US" sz="900">
                <a:latin typeface="Times New Roman" pitchFamily="18" charset="0"/>
              </a:rPr>
              <a:t>. 2002;15:115s-122s.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Образ слайда 1"/>
          <p:cNvSpPr>
            <a:spLocks noGrp="1" noRot="1" noChangeAspect="1" noTextEdit="1"/>
          </p:cNvSpPr>
          <p:nvPr>
            <p:ph type="sldImg"/>
          </p:nvPr>
        </p:nvSpPr>
        <p:spPr bwMode="auto">
          <a:noFill/>
          <a:ln>
            <a:solidFill>
              <a:srgbClr val="000000"/>
            </a:solidFill>
            <a:miter lim="800000"/>
            <a:headEnd/>
            <a:tailEnd/>
          </a:ln>
        </p:spPr>
      </p:sp>
      <p:sp>
        <p:nvSpPr>
          <p:cNvPr id="8806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66564" name="Номер слайда 3"/>
          <p:cNvSpPr txBox="1">
            <a:spLocks noGrp="1"/>
          </p:cNvSpPr>
          <p:nvPr/>
        </p:nvSpPr>
        <p:spPr bwMode="auto">
          <a:xfrm>
            <a:off x="3884613" y="9446678"/>
            <a:ext cx="2971800" cy="497284"/>
          </a:xfrm>
          <a:prstGeom prst="rect">
            <a:avLst/>
          </a:prstGeom>
          <a:noFill/>
          <a:ln>
            <a:miter lim="800000"/>
            <a:headEnd/>
            <a:tailEnd/>
          </a:ln>
        </p:spPr>
        <p:txBody>
          <a:bodyPr anchor="b"/>
          <a:lstStyle/>
          <a:p>
            <a:pPr algn="r">
              <a:defRPr/>
            </a:pPr>
            <a:fld id="{E67E2D6D-67ED-4341-AAE3-5E8FD765BE2A}" type="slidenum">
              <a:rPr lang="ru-RU" sz="1200">
                <a:latin typeface="+mn-lt"/>
                <a:cs typeface="+mn-cs"/>
              </a:rPr>
              <a:pPr algn="r">
                <a:defRPr/>
              </a:pPr>
              <a:t>17</a:t>
            </a:fld>
            <a:endParaRPr lang="ru-RU" sz="1200">
              <a:latin typeface="+mn-lt"/>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pPr>
              <a:defRPr/>
            </a:pPr>
            <a:fld id="{6ACA3E5E-2E4A-4E3D-9AA3-5980A530C7C1}" type="slidenum">
              <a:rPr lang="ru-RU"/>
              <a:pPr>
                <a:defRPr/>
              </a:pPr>
              <a:t>38</a:t>
            </a:fld>
            <a:endParaRPr lang="ru-RU"/>
          </a:p>
        </p:txBody>
      </p:sp>
      <p:sp>
        <p:nvSpPr>
          <p:cNvPr id="98307" name="Образ слайда 1"/>
          <p:cNvSpPr>
            <a:spLocks noGrp="1" noRot="1" noChangeAspect="1" noTextEdit="1"/>
          </p:cNvSpPr>
          <p:nvPr>
            <p:ph type="sldImg"/>
          </p:nvPr>
        </p:nvSpPr>
        <p:spPr bwMode="auto">
          <a:noFill/>
          <a:ln>
            <a:solidFill>
              <a:srgbClr val="000000"/>
            </a:solidFill>
            <a:miter lim="800000"/>
            <a:headEnd/>
            <a:tailEnd/>
          </a:ln>
        </p:spPr>
      </p:sp>
      <p:sp>
        <p:nvSpPr>
          <p:cNvPr id="9830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8309" name="Номер слайда 3"/>
          <p:cNvSpPr txBox="1">
            <a:spLocks noGrp="1"/>
          </p:cNvSpPr>
          <p:nvPr/>
        </p:nvSpPr>
        <p:spPr bwMode="auto">
          <a:xfrm>
            <a:off x="3884613" y="9446678"/>
            <a:ext cx="2971800" cy="497284"/>
          </a:xfrm>
          <a:prstGeom prst="rect">
            <a:avLst/>
          </a:prstGeom>
          <a:noFill/>
          <a:ln w="9525">
            <a:noFill/>
            <a:miter lim="800000"/>
            <a:headEnd/>
            <a:tailEnd/>
          </a:ln>
        </p:spPr>
        <p:txBody>
          <a:bodyPr anchor="b"/>
          <a:lstStyle/>
          <a:p>
            <a:pPr algn="r"/>
            <a:fld id="{F7FF46AE-CE35-4542-AB3A-E5A666B9093D}" type="slidenum">
              <a:rPr lang="ru-RU" sz="1200">
                <a:latin typeface="Calibri" pitchFamily="34" charset="0"/>
              </a:rPr>
              <a:pPr algn="r"/>
              <a:t>38</a:t>
            </a:fld>
            <a:endParaRPr lang="ru-RU"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pPr>
              <a:defRPr/>
            </a:pPr>
            <a:fld id="{A98D7C5E-3412-4A99-9EEE-4ABCA99D5BB5}" type="slidenum">
              <a:rPr lang="ru-RU"/>
              <a:pPr>
                <a:defRPr/>
              </a:pPr>
              <a:t>39</a:t>
            </a:fld>
            <a:endParaRPr lang="ru-RU"/>
          </a:p>
        </p:txBody>
      </p:sp>
      <p:sp>
        <p:nvSpPr>
          <p:cNvPr id="99331" name="Образ слайда 1"/>
          <p:cNvSpPr>
            <a:spLocks noGrp="1" noRot="1" noChangeAspect="1" noTextEdit="1"/>
          </p:cNvSpPr>
          <p:nvPr>
            <p:ph type="sldImg"/>
          </p:nvPr>
        </p:nvSpPr>
        <p:spPr bwMode="auto">
          <a:noFill/>
          <a:ln>
            <a:solidFill>
              <a:srgbClr val="000000"/>
            </a:solidFill>
            <a:miter lim="800000"/>
            <a:headEnd/>
            <a:tailEnd/>
          </a:ln>
        </p:spPr>
      </p:sp>
      <p:sp>
        <p:nvSpPr>
          <p:cNvPr id="9933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99333" name="Номер слайда 3"/>
          <p:cNvSpPr txBox="1">
            <a:spLocks noGrp="1"/>
          </p:cNvSpPr>
          <p:nvPr/>
        </p:nvSpPr>
        <p:spPr bwMode="auto">
          <a:xfrm>
            <a:off x="3884613" y="9446678"/>
            <a:ext cx="2971800" cy="497284"/>
          </a:xfrm>
          <a:prstGeom prst="rect">
            <a:avLst/>
          </a:prstGeom>
          <a:noFill/>
          <a:ln w="9525">
            <a:noFill/>
            <a:miter lim="800000"/>
            <a:headEnd/>
            <a:tailEnd/>
          </a:ln>
        </p:spPr>
        <p:txBody>
          <a:bodyPr anchor="b"/>
          <a:lstStyle/>
          <a:p>
            <a:pPr algn="r"/>
            <a:fld id="{88A5082C-1B5D-44D5-A2F0-E2F8E5E01130}" type="slidenum">
              <a:rPr lang="ru-RU" sz="1200">
                <a:latin typeface="Calibri" pitchFamily="34" charset="0"/>
              </a:rPr>
              <a:pPr algn="r"/>
              <a:t>39</a:t>
            </a:fld>
            <a:endParaRPr lang="ru-RU"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1074FCA-AD05-49FB-8AE4-F997F960C082}" type="datetimeFigureOut">
              <a:rPr lang="ru-RU" smtClean="0"/>
              <a:pPr/>
              <a:t>19.10.2018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69422A-C91F-4F4A-AAB4-9BB2EFF9597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074FCA-AD05-49FB-8AE4-F997F960C082}" type="datetimeFigureOut">
              <a:rPr lang="ru-RU" smtClean="0"/>
              <a:pPr/>
              <a:t>19.10.2018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69422A-C91F-4F4A-AAB4-9BB2EFF9597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074FCA-AD05-49FB-8AE4-F997F960C082}" type="datetimeFigureOut">
              <a:rPr lang="ru-RU" smtClean="0"/>
              <a:pPr/>
              <a:t>19.10.2018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69422A-C91F-4F4A-AAB4-9BB2EFF95975}"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итульный слайд">
    <p:bg>
      <p:bgPr>
        <a:blipFill dpi="0" rotWithShape="1">
          <a:blip r:embed="rId2" cstate="print">
            <a:alphaModFix amt="14000"/>
            <a:lum/>
          </a:blip>
          <a:srcRect/>
          <a:stretch>
            <a:fillRect t="-14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normAutofit/>
          </a:bodyPr>
          <a:lstStyle>
            <a:lvl1pPr algn="ctr">
              <a:defRPr sz="4400" b="1" baseline="0"/>
            </a:lvl1pPr>
          </a:lstStyle>
          <a:p>
            <a:r>
              <a:rPr lang="ru-RU" dirty="0" smtClean="0"/>
              <a:t>Профилактика ХНИЗ</a:t>
            </a:r>
            <a:endParaRPr lang="en-US" dirty="0"/>
          </a:p>
        </p:txBody>
      </p:sp>
      <p:sp>
        <p:nvSpPr>
          <p:cNvPr id="3" name="Subtitle 2"/>
          <p:cNvSpPr>
            <a:spLocks noGrp="1"/>
          </p:cNvSpPr>
          <p:nvPr>
            <p:ph type="subTitle" idx="1" hasCustomPrompt="1"/>
          </p:nvPr>
        </p:nvSpPr>
        <p:spPr>
          <a:xfrm>
            <a:off x="1143000" y="4545874"/>
            <a:ext cx="6858000" cy="746760"/>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Иванов И.И., д.м.н., проф.</a:t>
            </a:r>
            <a:endParaRPr lang="en-US" dirty="0"/>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a:xfrm>
            <a:off x="2743200" y="6356351"/>
            <a:ext cx="3714750" cy="365125"/>
          </a:xfrm>
        </p:spPr>
        <p:txBody>
          <a:bodyPr/>
          <a:lstStyle/>
          <a:p>
            <a:r>
              <a:rPr lang="ru-RU" dirty="0" smtClean="0"/>
              <a:t>Государственный научно-исследовательский центр профилактической медицины</a:t>
            </a:r>
            <a:endParaRPr lang="ru-RU" dirty="0"/>
          </a:p>
        </p:txBody>
      </p:sp>
      <p:sp>
        <p:nvSpPr>
          <p:cNvPr id="6" name="Slide Number Placeholder 5"/>
          <p:cNvSpPr>
            <a:spLocks noGrp="1"/>
          </p:cNvSpPr>
          <p:nvPr>
            <p:ph type="sldNum" sz="quarter" idx="12"/>
          </p:nvPr>
        </p:nvSpPr>
        <p:spPr/>
        <p:txBody>
          <a:bodyPr/>
          <a:lstStyle/>
          <a:p>
            <a:fld id="{FF69422A-C91F-4F4A-AAB4-9BB2EFF95975}" type="slidenum">
              <a:rPr lang="ru-RU" smtClean="0"/>
              <a:pPr/>
              <a:t>‹#›</a:t>
            </a:fld>
            <a:endParaRPr lang="ru-RU"/>
          </a:p>
        </p:txBody>
      </p:sp>
      <p:pic>
        <p:nvPicPr>
          <p:cNvPr id="7" name="Рисунок 3" descr="C:\Users\Владелец\Desktop\head_bg_2.jpg"/>
          <p:cNvPicPr>
            <a:picLocks noChangeAspect="1" noChangeArrowheads="1"/>
          </p:cNvPicPr>
          <p:nvPr userDrawn="1"/>
        </p:nvPicPr>
        <p:blipFill>
          <a:blip r:embed="rId3" cstate="print"/>
          <a:srcRect/>
          <a:stretch>
            <a:fillRect/>
          </a:stretch>
        </p:blipFill>
        <p:spPr bwMode="auto">
          <a:xfrm>
            <a:off x="7899441" y="1928"/>
            <a:ext cx="1231818" cy="1207634"/>
          </a:xfrm>
          <a:prstGeom prst="rect">
            <a:avLst/>
          </a:prstGeom>
          <a:ln>
            <a:noFill/>
          </a:ln>
          <a:effectLst>
            <a:outerShdw blurRad="292100" dist="139700" dir="2700000" algn="tl" rotWithShape="0">
              <a:srgbClr val="333333">
                <a:alpha val="65000"/>
              </a:srgbClr>
            </a:outerShdw>
          </a:effectLst>
        </p:spPr>
      </p:pic>
      <p:sp>
        <p:nvSpPr>
          <p:cNvPr id="20" name="Текст 19"/>
          <p:cNvSpPr>
            <a:spLocks noGrp="1"/>
          </p:cNvSpPr>
          <p:nvPr>
            <p:ph type="body" sz="quarter" idx="13" hasCustomPrompt="1"/>
          </p:nvPr>
        </p:nvSpPr>
        <p:spPr>
          <a:xfrm>
            <a:off x="1254125" y="5468938"/>
            <a:ext cx="6932613" cy="774700"/>
          </a:xfrm>
        </p:spPr>
        <p:txBody>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2000" b="1"/>
            </a:lvl1pPr>
            <a:lvl2pPr marL="457200" indent="0">
              <a:buNone/>
              <a:defRPr/>
            </a:lvl2pPr>
            <a:lvl3pPr marL="914400" indent="0">
              <a:buNone/>
              <a:defRPr/>
            </a:lvl3pPr>
            <a:lvl4pPr marL="1371600" indent="0">
              <a:buNone/>
              <a:defRPr/>
            </a:lvl4pPr>
            <a:lvl5pPr marL="1828800" indent="0">
              <a:buNone/>
              <a:defRPr/>
            </a:lvl5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ru-RU" dirty="0" smtClean="0"/>
              <a:t>ФГБУ Государственный научно-исследовательский центр профилактической медицины Минздрава РФ</a:t>
            </a:r>
          </a:p>
          <a:p>
            <a:pPr lvl="0"/>
            <a:endParaRPr lang="ru-RU" dirty="0"/>
          </a:p>
        </p:txBody>
      </p:sp>
    </p:spTree>
    <p:extLst>
      <p:ext uri="{BB962C8B-B14F-4D97-AF65-F5344CB8AC3E}">
        <p14:creationId xmlns:p14="http://schemas.microsoft.com/office/powerpoint/2010/main" val="2879532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4" name="Date Placeholder 3"/>
          <p:cNvSpPr>
            <a:spLocks noGrp="1"/>
          </p:cNvSpPr>
          <p:nvPr>
            <p:ph type="dt" sz="half" idx="10"/>
          </p:nvPr>
        </p:nvSpPr>
        <p:spPr/>
        <p:txBody>
          <a:bodyPr/>
          <a:lstStyle/>
          <a:p>
            <a:fld id="{11074FCA-AD05-49FB-8AE4-F997F960C082}" type="datetimeFigureOut">
              <a:rPr lang="ru-RU" smtClean="0"/>
              <a:pPr/>
              <a:t>19.10.2018</a:t>
            </a:fld>
            <a:endParaRPr lang="ru-RU"/>
          </a:p>
        </p:txBody>
      </p:sp>
      <p:sp>
        <p:nvSpPr>
          <p:cNvPr id="5" name="Footer Placeholder 4"/>
          <p:cNvSpPr>
            <a:spLocks noGrp="1"/>
          </p:cNvSpPr>
          <p:nvPr>
            <p:ph type="ftr" sz="quarter" idx="11"/>
          </p:nvPr>
        </p:nvSpPr>
        <p:spPr/>
        <p:txBody>
          <a:bodyPr/>
          <a:lstStyle/>
          <a:p>
            <a:endParaRPr lang="ru-RU"/>
          </a:p>
        </p:txBody>
      </p:sp>
      <p:sp>
        <p:nvSpPr>
          <p:cNvPr id="12" name="Текст 11"/>
          <p:cNvSpPr>
            <a:spLocks noGrp="1"/>
          </p:cNvSpPr>
          <p:nvPr>
            <p:ph type="body" sz="quarter" idx="13"/>
          </p:nvPr>
        </p:nvSpPr>
        <p:spPr>
          <a:xfrm>
            <a:off x="0" y="1"/>
            <a:ext cx="7899441" cy="1200150"/>
          </a:xfrm>
          <a:solidFill>
            <a:schemeClr val="accent6">
              <a:lumMod val="20000"/>
              <a:lumOff val="80000"/>
            </a:schemeClr>
          </a:solidFill>
        </p:spPr>
        <p:txBody>
          <a:bodyPr anchor="ctr">
            <a:normAutofit/>
          </a:bodyPr>
          <a:lstStyle>
            <a:lvl1pPr marL="0" indent="0">
              <a:buNone/>
              <a:defRPr/>
            </a:lvl1pPr>
            <a:lvl2pPr marL="457200" indent="0">
              <a:buNone/>
              <a:defRPr/>
            </a:lvl2pPr>
            <a:lvl3pPr marL="914400" indent="0">
              <a:buNone/>
              <a:defRPr/>
            </a:lvl3pPr>
            <a:lvl4pPr marL="1371600" indent="0" algn="ctr">
              <a:buNone/>
              <a:defRPr sz="2800" b="1"/>
            </a:lvl4pPr>
          </a:lstStyle>
          <a:p>
            <a:pPr lvl="3"/>
            <a:endParaRPr lang="ru-RU" dirty="0"/>
          </a:p>
        </p:txBody>
      </p:sp>
      <p:sp>
        <p:nvSpPr>
          <p:cNvPr id="6" name="Slide Number Placeholder 5"/>
          <p:cNvSpPr>
            <a:spLocks noGrp="1"/>
          </p:cNvSpPr>
          <p:nvPr>
            <p:ph type="sldNum" sz="quarter" idx="12"/>
          </p:nvPr>
        </p:nvSpPr>
        <p:spPr/>
        <p:txBody>
          <a:bodyPr/>
          <a:lstStyle/>
          <a:p>
            <a:fld id="{FF69422A-C91F-4F4A-AAB4-9BB2EFF95975}" type="slidenum">
              <a:rPr lang="ru-RU" smtClean="0"/>
              <a:pPr/>
              <a:t>‹#›</a:t>
            </a:fld>
            <a:endParaRPr lang="ru-RU"/>
          </a:p>
        </p:txBody>
      </p:sp>
      <p:pic>
        <p:nvPicPr>
          <p:cNvPr id="13" name="Рисунок 3" descr="C:\Users\Владелец\Desktop\head_bg_2.jpg"/>
          <p:cNvPicPr>
            <a:picLocks noChangeAspect="1" noChangeArrowheads="1"/>
          </p:cNvPicPr>
          <p:nvPr userDrawn="1"/>
        </p:nvPicPr>
        <p:blipFill>
          <a:blip r:embed="rId2" cstate="print"/>
          <a:srcRect/>
          <a:stretch>
            <a:fillRect/>
          </a:stretch>
        </p:blipFill>
        <p:spPr bwMode="auto">
          <a:xfrm>
            <a:off x="7899441" y="1"/>
            <a:ext cx="1231818" cy="1207634"/>
          </a:xfrm>
          <a:prstGeom prst="rect">
            <a:avLst/>
          </a:prstGeom>
          <a:ln>
            <a:noFill/>
          </a:ln>
          <a:effectLst>
            <a:outerShdw blurRad="292100" dist="139700" dir="2700000" algn="tl" rotWithShape="0">
              <a:srgbClr val="333333">
                <a:alpha val="65000"/>
              </a:srgbClr>
            </a:outerShdw>
          </a:effectLst>
        </p:spPr>
      </p:pic>
      <p:sp>
        <p:nvSpPr>
          <p:cNvPr id="14" name="TextBox 13"/>
          <p:cNvSpPr txBox="1"/>
          <p:nvPr userDrawn="1"/>
        </p:nvSpPr>
        <p:spPr>
          <a:xfrm>
            <a:off x="0" y="6433457"/>
            <a:ext cx="4474029" cy="430887"/>
          </a:xfrm>
          <a:prstGeom prst="rect">
            <a:avLst/>
          </a:prstGeom>
          <a:noFill/>
        </p:spPr>
        <p:txBody>
          <a:bodyPr wrap="square" rtlCol="0">
            <a:spAutoFit/>
          </a:bodyPr>
          <a:lstStyle/>
          <a:p>
            <a:r>
              <a:rPr lang="ru-RU" sz="1100" i="1" dirty="0" smtClean="0"/>
              <a:t>ФГБУ Государственный</a:t>
            </a:r>
            <a:r>
              <a:rPr lang="ru-RU" sz="1100" i="1" baseline="0" dirty="0" smtClean="0"/>
              <a:t> научно-исследовательский центр профилактической медицины Минздрава РФ</a:t>
            </a:r>
            <a:endParaRPr lang="ru-RU" sz="1100" i="1" dirty="0"/>
          </a:p>
        </p:txBody>
      </p:sp>
    </p:spTree>
    <p:extLst>
      <p:ext uri="{BB962C8B-B14F-4D97-AF65-F5344CB8AC3E}">
        <p14:creationId xmlns:p14="http://schemas.microsoft.com/office/powerpoint/2010/main" val="3722176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4" name="Date Placeholder 3"/>
          <p:cNvSpPr>
            <a:spLocks noGrp="1"/>
          </p:cNvSpPr>
          <p:nvPr>
            <p:ph type="dt" sz="half" idx="10"/>
          </p:nvPr>
        </p:nvSpPr>
        <p:spPr/>
        <p:txBody>
          <a:bodyPr/>
          <a:lstStyle/>
          <a:p>
            <a:fld id="{11074FCA-AD05-49FB-8AE4-F997F960C082}" type="datetimeFigureOut">
              <a:rPr lang="ru-RU" smtClean="0"/>
              <a:pPr/>
              <a:t>19.10.2018</a:t>
            </a:fld>
            <a:endParaRPr lang="ru-RU"/>
          </a:p>
        </p:txBody>
      </p:sp>
      <p:sp>
        <p:nvSpPr>
          <p:cNvPr id="5" name="Footer Placeholder 4"/>
          <p:cNvSpPr>
            <a:spLocks noGrp="1"/>
          </p:cNvSpPr>
          <p:nvPr>
            <p:ph type="ftr" sz="quarter" idx="11"/>
          </p:nvPr>
        </p:nvSpPr>
        <p:spPr/>
        <p:txBody>
          <a:bodyPr/>
          <a:lstStyle/>
          <a:p>
            <a:endParaRPr lang="ru-RU"/>
          </a:p>
        </p:txBody>
      </p:sp>
      <p:sp>
        <p:nvSpPr>
          <p:cNvPr id="12" name="Текст 11"/>
          <p:cNvSpPr>
            <a:spLocks noGrp="1"/>
          </p:cNvSpPr>
          <p:nvPr>
            <p:ph type="body" sz="quarter" idx="13"/>
          </p:nvPr>
        </p:nvSpPr>
        <p:spPr>
          <a:xfrm>
            <a:off x="0" y="1"/>
            <a:ext cx="7899441" cy="1200150"/>
          </a:xfrm>
          <a:solidFill>
            <a:schemeClr val="accent6">
              <a:lumMod val="20000"/>
              <a:lumOff val="80000"/>
            </a:schemeClr>
          </a:solidFill>
        </p:spPr>
        <p:txBody>
          <a:bodyPr anchor="ctr">
            <a:normAutofit/>
          </a:bodyPr>
          <a:lstStyle>
            <a:lvl1pPr marL="0" indent="0">
              <a:buNone/>
              <a:defRPr/>
            </a:lvl1pPr>
            <a:lvl2pPr marL="457200" indent="0">
              <a:buNone/>
              <a:defRPr/>
            </a:lvl2pPr>
            <a:lvl3pPr marL="914400" indent="0">
              <a:buNone/>
              <a:defRPr/>
            </a:lvl3pPr>
            <a:lvl4pPr marL="1371600" indent="0" algn="ctr">
              <a:buNone/>
              <a:defRPr sz="2800" b="1"/>
            </a:lvl4pPr>
          </a:lstStyle>
          <a:p>
            <a:pPr lvl="3"/>
            <a:endParaRPr lang="ru-RU" dirty="0"/>
          </a:p>
        </p:txBody>
      </p:sp>
      <p:sp>
        <p:nvSpPr>
          <p:cNvPr id="6" name="Slide Number Placeholder 5"/>
          <p:cNvSpPr>
            <a:spLocks noGrp="1"/>
          </p:cNvSpPr>
          <p:nvPr>
            <p:ph type="sldNum" sz="quarter" idx="12"/>
          </p:nvPr>
        </p:nvSpPr>
        <p:spPr/>
        <p:txBody>
          <a:bodyPr/>
          <a:lstStyle/>
          <a:p>
            <a:fld id="{FF69422A-C91F-4F4A-AAB4-9BB2EFF95975}" type="slidenum">
              <a:rPr lang="ru-RU" smtClean="0"/>
              <a:pPr/>
              <a:t>‹#›</a:t>
            </a:fld>
            <a:endParaRPr lang="ru-RU"/>
          </a:p>
        </p:txBody>
      </p:sp>
      <p:sp>
        <p:nvSpPr>
          <p:cNvPr id="14" name="TextBox 13"/>
          <p:cNvSpPr txBox="1"/>
          <p:nvPr userDrawn="1"/>
        </p:nvSpPr>
        <p:spPr>
          <a:xfrm>
            <a:off x="0" y="6433457"/>
            <a:ext cx="4474029" cy="430887"/>
          </a:xfrm>
          <a:prstGeom prst="rect">
            <a:avLst/>
          </a:prstGeom>
          <a:noFill/>
        </p:spPr>
        <p:txBody>
          <a:bodyPr wrap="square" rtlCol="0">
            <a:spAutoFit/>
          </a:bodyPr>
          <a:lstStyle/>
          <a:p>
            <a:r>
              <a:rPr lang="ru-RU" sz="1100" i="1" dirty="0" smtClean="0"/>
              <a:t>ФГБУ Государственный</a:t>
            </a:r>
            <a:r>
              <a:rPr lang="ru-RU" sz="1100" i="1" baseline="0" dirty="0" smtClean="0"/>
              <a:t> научно-исследовательский центр профилактической медицины Минздрава РФ</a:t>
            </a:r>
            <a:endParaRPr lang="ru-RU" sz="1100" i="1" dirty="0"/>
          </a:p>
        </p:txBody>
      </p:sp>
    </p:spTree>
    <p:extLst>
      <p:ext uri="{BB962C8B-B14F-4D97-AF65-F5344CB8AC3E}">
        <p14:creationId xmlns:p14="http://schemas.microsoft.com/office/powerpoint/2010/main" val="37221769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Титульный слайд">
    <p:bg>
      <p:bgPr>
        <a:blipFill dpi="0" rotWithShape="1">
          <a:blip r:embed="rId2" cstate="print">
            <a:alphaModFix amt="14000"/>
            <a:lum/>
          </a:blip>
          <a:srcRect/>
          <a:stretch>
            <a:fillRect t="-14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normAutofit/>
          </a:bodyPr>
          <a:lstStyle>
            <a:lvl1pPr algn="ctr">
              <a:defRPr sz="4400" b="1" baseline="0"/>
            </a:lvl1pPr>
          </a:lstStyle>
          <a:p>
            <a:r>
              <a:rPr lang="ru-RU" dirty="0" smtClean="0"/>
              <a:t>Профилактика ХНИЗ</a:t>
            </a:r>
            <a:endParaRPr lang="en-US" dirty="0"/>
          </a:p>
        </p:txBody>
      </p:sp>
      <p:sp>
        <p:nvSpPr>
          <p:cNvPr id="3" name="Subtitle 2"/>
          <p:cNvSpPr>
            <a:spLocks noGrp="1"/>
          </p:cNvSpPr>
          <p:nvPr>
            <p:ph type="subTitle" idx="1" hasCustomPrompt="1"/>
          </p:nvPr>
        </p:nvSpPr>
        <p:spPr>
          <a:xfrm>
            <a:off x="1143000" y="4545874"/>
            <a:ext cx="6858000" cy="746760"/>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Иванов И.И., д.м.н., проф.</a:t>
            </a:r>
            <a:endParaRPr lang="en-US" dirty="0"/>
          </a:p>
        </p:txBody>
      </p:sp>
      <p:sp>
        <p:nvSpPr>
          <p:cNvPr id="4" name="Date Placeholder 3"/>
          <p:cNvSpPr>
            <a:spLocks noGrp="1"/>
          </p:cNvSpPr>
          <p:nvPr>
            <p:ph type="dt" sz="half" idx="10"/>
          </p:nvPr>
        </p:nvSpPr>
        <p:spPr/>
        <p:txBody>
          <a:bodyPr/>
          <a:lstStyle/>
          <a:p>
            <a:endParaRPr lang="ru-RU" dirty="0"/>
          </a:p>
        </p:txBody>
      </p:sp>
      <p:sp>
        <p:nvSpPr>
          <p:cNvPr id="5" name="Footer Placeholder 4"/>
          <p:cNvSpPr>
            <a:spLocks noGrp="1"/>
          </p:cNvSpPr>
          <p:nvPr>
            <p:ph type="ftr" sz="quarter" idx="11"/>
          </p:nvPr>
        </p:nvSpPr>
        <p:spPr>
          <a:xfrm>
            <a:off x="2743200" y="6356351"/>
            <a:ext cx="3714750" cy="365125"/>
          </a:xfrm>
        </p:spPr>
        <p:txBody>
          <a:bodyPr/>
          <a:lstStyle/>
          <a:p>
            <a:r>
              <a:rPr lang="ru-RU" dirty="0" smtClean="0"/>
              <a:t>Государственный научно-исследовательский центр профилактической медицины</a:t>
            </a:r>
            <a:endParaRPr lang="ru-RU" dirty="0"/>
          </a:p>
        </p:txBody>
      </p:sp>
      <p:sp>
        <p:nvSpPr>
          <p:cNvPr id="6" name="Slide Number Placeholder 5"/>
          <p:cNvSpPr>
            <a:spLocks noGrp="1"/>
          </p:cNvSpPr>
          <p:nvPr>
            <p:ph type="sldNum" sz="quarter" idx="12"/>
          </p:nvPr>
        </p:nvSpPr>
        <p:spPr/>
        <p:txBody>
          <a:bodyPr/>
          <a:lstStyle/>
          <a:p>
            <a:fld id="{FF69422A-C91F-4F4A-AAB4-9BB2EFF95975}" type="slidenum">
              <a:rPr lang="ru-RU" smtClean="0"/>
              <a:pPr/>
              <a:t>‹#›</a:t>
            </a:fld>
            <a:endParaRPr lang="ru-RU"/>
          </a:p>
        </p:txBody>
      </p:sp>
      <p:pic>
        <p:nvPicPr>
          <p:cNvPr id="7" name="Рисунок 3" descr="C:\Users\Владелец\Desktop\head_bg_2.jpg"/>
          <p:cNvPicPr>
            <a:picLocks noChangeAspect="1" noChangeArrowheads="1"/>
          </p:cNvPicPr>
          <p:nvPr userDrawn="1"/>
        </p:nvPicPr>
        <p:blipFill>
          <a:blip r:embed="rId3" cstate="print"/>
          <a:srcRect/>
          <a:stretch>
            <a:fillRect/>
          </a:stretch>
        </p:blipFill>
        <p:spPr bwMode="auto">
          <a:xfrm>
            <a:off x="7899441" y="1928"/>
            <a:ext cx="1231818" cy="1207634"/>
          </a:xfrm>
          <a:prstGeom prst="rect">
            <a:avLst/>
          </a:prstGeom>
          <a:ln>
            <a:noFill/>
          </a:ln>
          <a:effectLst>
            <a:outerShdw blurRad="292100" dist="139700" dir="2700000" algn="tl" rotWithShape="0">
              <a:srgbClr val="333333">
                <a:alpha val="65000"/>
              </a:srgbClr>
            </a:outerShdw>
          </a:effectLst>
        </p:spPr>
      </p:pic>
      <p:sp>
        <p:nvSpPr>
          <p:cNvPr id="20" name="Текст 19"/>
          <p:cNvSpPr>
            <a:spLocks noGrp="1"/>
          </p:cNvSpPr>
          <p:nvPr>
            <p:ph type="body" sz="quarter" idx="13" hasCustomPrompt="1"/>
          </p:nvPr>
        </p:nvSpPr>
        <p:spPr>
          <a:xfrm>
            <a:off x="1254125" y="5468938"/>
            <a:ext cx="6932613" cy="774700"/>
          </a:xfrm>
        </p:spPr>
        <p:txBody>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2000" b="1"/>
            </a:lvl1pPr>
            <a:lvl2pPr marL="457200" indent="0">
              <a:buNone/>
              <a:defRPr/>
            </a:lvl2pPr>
            <a:lvl3pPr marL="914400" indent="0">
              <a:buNone/>
              <a:defRPr/>
            </a:lvl3pPr>
            <a:lvl4pPr marL="1371600" indent="0">
              <a:buNone/>
              <a:defRPr/>
            </a:lvl4pPr>
            <a:lvl5pPr marL="1828800" indent="0">
              <a:buNone/>
              <a:defRPr/>
            </a:lvl5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ru-RU" dirty="0" smtClean="0"/>
              <a:t>ФГБУ Государственный научно-исследовательский центр профилактической медицины Минздрава РФ</a:t>
            </a:r>
          </a:p>
          <a:p>
            <a:pPr lvl="0"/>
            <a:endParaRPr lang="ru-RU" dirty="0"/>
          </a:p>
        </p:txBody>
      </p:sp>
    </p:spTree>
    <p:extLst>
      <p:ext uri="{BB962C8B-B14F-4D97-AF65-F5344CB8AC3E}">
        <p14:creationId xmlns:p14="http://schemas.microsoft.com/office/powerpoint/2010/main" val="2879532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260350"/>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иаграмма 3"/>
          <p:cNvSpPr>
            <a:spLocks noGrp="1"/>
          </p:cNvSpPr>
          <p:nvPr>
            <p:ph type="chart" sz="half" idx="2"/>
          </p:nvPr>
        </p:nvSpPr>
        <p:spPr>
          <a:xfrm>
            <a:off x="4648200" y="1600200"/>
            <a:ext cx="4038600" cy="4530725"/>
          </a:xfrm>
        </p:spPr>
        <p:txBody>
          <a:bodyPr/>
          <a:lstStyle/>
          <a:p>
            <a:endParaRPr lang="ru-RU"/>
          </a:p>
        </p:txBody>
      </p:sp>
      <p:sp>
        <p:nvSpPr>
          <p:cNvPr id="5" name="Дата 4"/>
          <p:cNvSpPr>
            <a:spLocks noGrp="1"/>
          </p:cNvSpPr>
          <p:nvPr>
            <p:ph type="dt" sz="half" idx="10"/>
          </p:nvPr>
        </p:nvSpPr>
        <p:spPr>
          <a:xfrm>
            <a:off x="457200" y="6243638"/>
            <a:ext cx="2133600" cy="457200"/>
          </a:xfrm>
        </p:spPr>
        <p:txBody>
          <a:bodyPr/>
          <a:lstStyle>
            <a:lvl1pPr>
              <a:defRPr/>
            </a:lvl1pPr>
          </a:lstStyle>
          <a:p>
            <a:endParaRPr lang="ru-RU" altLang="en-US"/>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ltLang="en-US"/>
          </a:p>
        </p:txBody>
      </p:sp>
      <p:sp>
        <p:nvSpPr>
          <p:cNvPr id="7" name="Номер слайда 6"/>
          <p:cNvSpPr>
            <a:spLocks noGrp="1"/>
          </p:cNvSpPr>
          <p:nvPr>
            <p:ph type="sldNum" sz="quarter" idx="12"/>
          </p:nvPr>
        </p:nvSpPr>
        <p:spPr>
          <a:xfrm>
            <a:off x="6553200" y="6243638"/>
            <a:ext cx="2133600" cy="457200"/>
          </a:xfrm>
        </p:spPr>
        <p:txBody>
          <a:bodyPr/>
          <a:lstStyle>
            <a:lvl1pPr>
              <a:defRPr/>
            </a:lvl1pPr>
          </a:lstStyle>
          <a:p>
            <a:fld id="{7C05C230-49F3-4EA6-900B-5FE8D453A832}" type="slidenum">
              <a:rPr lang="ru-RU" altLang="en-US"/>
              <a:pPr/>
              <a:t>‹#›</a:t>
            </a:fld>
            <a:endParaRPr lang="ru-RU"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260350"/>
            <a:ext cx="8229600" cy="1139825"/>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30725"/>
          </a:xfrm>
        </p:spPr>
        <p:txBody>
          <a:bodyPr/>
          <a:lstStyle/>
          <a:p>
            <a:endParaRPr lang="ru-RU"/>
          </a:p>
        </p:txBody>
      </p:sp>
      <p:sp>
        <p:nvSpPr>
          <p:cNvPr id="4" name="Дата 3"/>
          <p:cNvSpPr>
            <a:spLocks noGrp="1"/>
          </p:cNvSpPr>
          <p:nvPr>
            <p:ph type="dt" sz="half" idx="10"/>
          </p:nvPr>
        </p:nvSpPr>
        <p:spPr>
          <a:xfrm>
            <a:off x="457200" y="6243638"/>
            <a:ext cx="2133600" cy="457200"/>
          </a:xfrm>
        </p:spPr>
        <p:txBody>
          <a:bodyPr/>
          <a:lstStyle>
            <a:lvl1pPr>
              <a:defRPr/>
            </a:lvl1pPr>
          </a:lstStyle>
          <a:p>
            <a:endParaRPr lang="ru-RU" altLang="en-US"/>
          </a:p>
        </p:txBody>
      </p:sp>
      <p:sp>
        <p:nvSpPr>
          <p:cNvPr id="5" name="Нижний колонтитул 4"/>
          <p:cNvSpPr>
            <a:spLocks noGrp="1"/>
          </p:cNvSpPr>
          <p:nvPr>
            <p:ph type="ftr" sz="quarter" idx="11"/>
          </p:nvPr>
        </p:nvSpPr>
        <p:spPr>
          <a:xfrm>
            <a:off x="3124200" y="6248400"/>
            <a:ext cx="2895600" cy="457200"/>
          </a:xfrm>
        </p:spPr>
        <p:txBody>
          <a:bodyPr/>
          <a:lstStyle>
            <a:lvl1pPr>
              <a:defRPr/>
            </a:lvl1pPr>
          </a:lstStyle>
          <a:p>
            <a:endParaRPr lang="ru-RU" altLang="en-US"/>
          </a:p>
        </p:txBody>
      </p:sp>
      <p:sp>
        <p:nvSpPr>
          <p:cNvPr id="6" name="Номер слайда 5"/>
          <p:cNvSpPr>
            <a:spLocks noGrp="1"/>
          </p:cNvSpPr>
          <p:nvPr>
            <p:ph type="sldNum" sz="quarter" idx="12"/>
          </p:nvPr>
        </p:nvSpPr>
        <p:spPr>
          <a:xfrm>
            <a:off x="6553200" y="6243638"/>
            <a:ext cx="2133600" cy="457200"/>
          </a:xfrm>
        </p:spPr>
        <p:txBody>
          <a:bodyPr/>
          <a:lstStyle>
            <a:lvl1pPr>
              <a:defRPr/>
            </a:lvl1pPr>
          </a:lstStyle>
          <a:p>
            <a:fld id="{49F795B7-0DB9-4F88-87EC-5D0C295195C5}" type="slidenum">
              <a:rPr lang="ru-RU" altLang="en-US"/>
              <a:pPr/>
              <a:t>‹#›</a:t>
            </a:fld>
            <a:endParaRPr lang="ru-RU"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1074FCA-AD05-49FB-8AE4-F997F960C082}" type="datetimeFigureOut">
              <a:rPr lang="ru-RU" smtClean="0"/>
              <a:pPr/>
              <a:t>19.10.2018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69422A-C91F-4F4A-AAB4-9BB2EFF95975}" type="slidenum">
              <a:rPr lang="ru-RU" smtClean="0"/>
              <a:pPr/>
              <a:t>‹#›</a:t>
            </a:fld>
            <a:endParaRPr lang="ru-RU"/>
          </a:p>
        </p:txBody>
      </p:sp>
      <p:pic>
        <p:nvPicPr>
          <p:cNvPr id="7" name="Рисунок 3" descr="C:\Users\Владелец\Desktop\head_bg_2.jpg"/>
          <p:cNvPicPr>
            <a:picLocks noChangeAspect="1" noChangeArrowheads="1"/>
          </p:cNvPicPr>
          <p:nvPr userDrawn="1"/>
        </p:nvPicPr>
        <p:blipFill>
          <a:blip r:embed="rId2" cstate="print"/>
          <a:srcRect/>
          <a:stretch>
            <a:fillRect/>
          </a:stretch>
        </p:blipFill>
        <p:spPr bwMode="auto">
          <a:xfrm>
            <a:off x="7899441" y="-7483"/>
            <a:ext cx="1231818" cy="1207634"/>
          </a:xfrm>
          <a:prstGeom prst="rect">
            <a:avLst/>
          </a:prstGeom>
          <a:ln>
            <a:noFill/>
          </a:ln>
          <a:effectLst>
            <a:outerShdw blurRad="292100" dist="139700" dir="2700000" algn="tl" rotWithShape="0">
              <a:srgbClr val="333333">
                <a:alpha val="65000"/>
              </a:srgbClr>
            </a:outerShdw>
          </a:effectLst>
        </p:spPr>
      </p:pic>
      <p:sp>
        <p:nvSpPr>
          <p:cNvPr id="8" name="Текст 11"/>
          <p:cNvSpPr>
            <a:spLocks noGrp="1"/>
          </p:cNvSpPr>
          <p:nvPr>
            <p:ph type="body" sz="quarter" idx="13"/>
          </p:nvPr>
        </p:nvSpPr>
        <p:spPr>
          <a:xfrm>
            <a:off x="0" y="1"/>
            <a:ext cx="7899441" cy="1200150"/>
          </a:xfrm>
          <a:solidFill>
            <a:schemeClr val="accent6">
              <a:lumMod val="20000"/>
              <a:lumOff val="80000"/>
            </a:schemeClr>
          </a:solidFill>
        </p:spPr>
        <p:txBody>
          <a:bodyPr anchor="ctr">
            <a:normAutofit/>
          </a:bodyPr>
          <a:lstStyle>
            <a:lvl1pPr marL="0" indent="0">
              <a:buNone/>
              <a:defRPr/>
            </a:lvl1pPr>
            <a:lvl2pPr marL="457200" indent="0">
              <a:buNone/>
              <a:defRPr/>
            </a:lvl2pPr>
            <a:lvl3pPr marL="914400" indent="0">
              <a:buNone/>
              <a:defRPr/>
            </a:lvl3pPr>
            <a:lvl4pPr marL="1371600" indent="0" algn="ctr">
              <a:lnSpc>
                <a:spcPct val="100000"/>
              </a:lnSpc>
              <a:buNone/>
              <a:defRPr sz="2000"/>
            </a:lvl4pPr>
          </a:lstStyle>
          <a:p>
            <a:pPr lvl="3"/>
            <a:endParaRPr lang="ru-RU" dirty="0"/>
          </a:p>
        </p:txBody>
      </p:sp>
    </p:spTree>
    <p:extLst>
      <p:ext uri="{BB962C8B-B14F-4D97-AF65-F5344CB8AC3E}">
        <p14:creationId xmlns:p14="http://schemas.microsoft.com/office/powerpoint/2010/main" val="2913912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1074FCA-AD05-49FB-8AE4-F997F960C082}" type="datetimeFigureOut">
              <a:rPr lang="ru-RU" smtClean="0"/>
              <a:pPr/>
              <a:t>19.10.2018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69422A-C91F-4F4A-AAB4-9BB2EFF95975}" type="slidenum">
              <a:rPr lang="ru-RU" smtClean="0"/>
              <a:pPr/>
              <a:t>‹#›</a:t>
            </a:fld>
            <a:endParaRPr lang="ru-RU"/>
          </a:p>
        </p:txBody>
      </p:sp>
      <p:sp>
        <p:nvSpPr>
          <p:cNvPr id="8" name="Текст 11"/>
          <p:cNvSpPr>
            <a:spLocks noGrp="1"/>
          </p:cNvSpPr>
          <p:nvPr>
            <p:ph type="body" sz="quarter" idx="13"/>
          </p:nvPr>
        </p:nvSpPr>
        <p:spPr>
          <a:xfrm>
            <a:off x="0" y="1"/>
            <a:ext cx="7899441" cy="1200150"/>
          </a:xfrm>
          <a:solidFill>
            <a:schemeClr val="accent6">
              <a:lumMod val="20000"/>
              <a:lumOff val="80000"/>
            </a:schemeClr>
          </a:solidFill>
        </p:spPr>
        <p:txBody>
          <a:bodyPr anchor="ctr">
            <a:normAutofit/>
          </a:bodyPr>
          <a:lstStyle>
            <a:lvl1pPr marL="0" indent="0">
              <a:buNone/>
              <a:defRPr/>
            </a:lvl1pPr>
            <a:lvl2pPr marL="457200" indent="0">
              <a:buNone/>
              <a:defRPr/>
            </a:lvl2pPr>
            <a:lvl3pPr marL="914400" indent="0">
              <a:buNone/>
              <a:defRPr/>
            </a:lvl3pPr>
            <a:lvl4pPr marL="1371600" indent="0" algn="ctr">
              <a:lnSpc>
                <a:spcPct val="100000"/>
              </a:lnSpc>
              <a:buNone/>
              <a:defRPr sz="2000"/>
            </a:lvl4pPr>
          </a:lstStyle>
          <a:p>
            <a:pPr lvl="3"/>
            <a:endParaRPr lang="ru-RU" dirty="0"/>
          </a:p>
        </p:txBody>
      </p:sp>
      <p:pic>
        <p:nvPicPr>
          <p:cNvPr id="9" name="Рисунок 3" descr="C:\Users\Владелец\Desktop\head_bg_2.jpg"/>
          <p:cNvPicPr>
            <a:picLocks noChangeAspect="1" noChangeArrowheads="1"/>
          </p:cNvPicPr>
          <p:nvPr userDrawn="1"/>
        </p:nvPicPr>
        <p:blipFill>
          <a:blip r:embed="rId2" cstate="print"/>
          <a:srcRect/>
          <a:stretch>
            <a:fillRect/>
          </a:stretch>
        </p:blipFill>
        <p:spPr bwMode="auto">
          <a:xfrm>
            <a:off x="7899441" y="-7483"/>
            <a:ext cx="1231818" cy="12076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617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074FCA-AD05-49FB-8AE4-F997F960C082}" type="datetimeFigureOut">
              <a:rPr lang="ru-RU" smtClean="0"/>
              <a:pPr/>
              <a:t>19.10.2018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69422A-C91F-4F4A-AAB4-9BB2EFF9597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074FCA-AD05-49FB-8AE4-F997F960C082}" type="datetimeFigureOut">
              <a:rPr lang="ru-RU" smtClean="0"/>
              <a:pPr/>
              <a:t>19.10.2018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69422A-C91F-4F4A-AAB4-9BB2EFF9597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1074FCA-AD05-49FB-8AE4-F997F960C082}" type="datetimeFigureOut">
              <a:rPr lang="ru-RU" smtClean="0"/>
              <a:pPr/>
              <a:t>19.10.2018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69422A-C91F-4F4A-AAB4-9BB2EFF9597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1074FCA-AD05-49FB-8AE4-F997F960C082}" type="datetimeFigureOut">
              <a:rPr lang="ru-RU" smtClean="0"/>
              <a:pPr/>
              <a:t>19.10.2018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F69422A-C91F-4F4A-AAB4-9BB2EFF9597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1074FCA-AD05-49FB-8AE4-F997F960C082}" type="datetimeFigureOut">
              <a:rPr lang="ru-RU" smtClean="0"/>
              <a:pPr/>
              <a:t>19.10.2018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F69422A-C91F-4F4A-AAB4-9BB2EFF9597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1074FCA-AD05-49FB-8AE4-F997F960C082}" type="datetimeFigureOut">
              <a:rPr lang="ru-RU" smtClean="0"/>
              <a:pPr/>
              <a:t>19.10.2018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F69422A-C91F-4F4A-AAB4-9BB2EFF9597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1074FCA-AD05-49FB-8AE4-F997F960C082}" type="datetimeFigureOut">
              <a:rPr lang="ru-RU" smtClean="0"/>
              <a:pPr/>
              <a:t>19.10.2018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69422A-C91F-4F4A-AAB4-9BB2EFF9597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1074FCA-AD05-49FB-8AE4-F997F960C082}" type="datetimeFigureOut">
              <a:rPr lang="ru-RU" smtClean="0"/>
              <a:pPr/>
              <a:t>19.10.2018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69422A-C91F-4F4A-AAB4-9BB2EFF9597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74FCA-AD05-49FB-8AE4-F997F960C082}" type="datetimeFigureOut">
              <a:rPr lang="ru-RU" smtClean="0"/>
              <a:pPr/>
              <a:t>19.10.2018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9422A-C91F-4F4A-AAB4-9BB2EFF9597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63" r:id="rId18"/>
    <p:sldLayoutId id="2147483664"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1.e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4.emf"/><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7.emf"/><Relationship Id="rId4" Type="http://schemas.openxmlformats.org/officeDocument/2006/relationships/oleObject" Target="../embeddings/Microsoft_Excel_97-2003_Worksheet2.xls"/></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8.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6.xml"/><Relationship Id="rId1" Type="http://schemas.openxmlformats.org/officeDocument/2006/relationships/vmlDrawing" Target="../drawings/vmlDrawing9.vml"/><Relationship Id="rId4" Type="http://schemas.openxmlformats.org/officeDocument/2006/relationships/image" Target="../media/image19.emf"/></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7.xml"/><Relationship Id="rId1" Type="http://schemas.openxmlformats.org/officeDocument/2006/relationships/vmlDrawing" Target="../drawings/vmlDrawing10.vml"/><Relationship Id="rId4" Type="http://schemas.openxmlformats.org/officeDocument/2006/relationships/image" Target="../media/image21.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r>
              <a:rPr lang="ru-RU" dirty="0" smtClean="0">
                <a:solidFill>
                  <a:srgbClr val="003300"/>
                </a:solidFill>
              </a:rPr>
              <a:t>Оценка эффективности программ профилактики неинфекционных заболеваний</a:t>
            </a:r>
            <a:endParaRPr lang="ru-RU" dirty="0">
              <a:solidFill>
                <a:srgbClr val="003300"/>
              </a:solidFill>
            </a:endParaRPr>
          </a:p>
        </p:txBody>
      </p:sp>
      <p:sp>
        <p:nvSpPr>
          <p:cNvPr id="5" name="Подзаголовок 4"/>
          <p:cNvSpPr>
            <a:spLocks noGrp="1"/>
          </p:cNvSpPr>
          <p:nvPr>
            <p:ph type="subTitle" idx="1"/>
          </p:nvPr>
        </p:nvSpPr>
        <p:spPr>
          <a:xfrm>
            <a:off x="8336278" y="6858000"/>
            <a:ext cx="251461" cy="175260"/>
          </a:xfrm>
        </p:spPr>
        <p:txBody>
          <a:bodyPr>
            <a:normAutofit fontScale="25000" lnSpcReduction="20000"/>
          </a:bodyPr>
          <a:lstStyle/>
          <a:p>
            <a:endParaRPr lang="ru-RU" sz="3200" b="1" i="1" dirty="0">
              <a:solidFill>
                <a:srgbClr val="003300"/>
              </a:solidFill>
            </a:endParaRPr>
          </a:p>
        </p:txBody>
      </p:sp>
      <p:sp>
        <p:nvSpPr>
          <p:cNvPr id="8" name="TextBox 7"/>
          <p:cNvSpPr txBox="1"/>
          <p:nvPr/>
        </p:nvSpPr>
        <p:spPr>
          <a:xfrm>
            <a:off x="1746570" y="5280212"/>
            <a:ext cx="5428986" cy="923330"/>
          </a:xfrm>
          <a:prstGeom prst="rect">
            <a:avLst/>
          </a:prstGeom>
          <a:noFill/>
        </p:spPr>
        <p:txBody>
          <a:bodyPr wrap="none" rtlCol="0">
            <a:spAutoFit/>
          </a:bodyPr>
          <a:lstStyle/>
          <a:p>
            <a:pPr algn="ctr"/>
            <a:r>
              <a:rPr lang="ru-RU" b="1" dirty="0" smtClean="0">
                <a:solidFill>
                  <a:srgbClr val="003300"/>
                </a:solidFill>
              </a:rPr>
              <a:t>Государственный  научно-исследовательский центр </a:t>
            </a:r>
          </a:p>
          <a:p>
            <a:pPr algn="ctr"/>
            <a:r>
              <a:rPr lang="ru-RU" b="1" dirty="0" smtClean="0">
                <a:solidFill>
                  <a:srgbClr val="003300"/>
                </a:solidFill>
              </a:rPr>
              <a:t>профилактической медицины Минздрава России</a:t>
            </a:r>
          </a:p>
          <a:p>
            <a:pPr algn="ctr"/>
            <a:r>
              <a:rPr lang="ru-RU" b="1" dirty="0" smtClean="0">
                <a:solidFill>
                  <a:srgbClr val="003300"/>
                </a:solidFill>
              </a:rPr>
              <a:t>Москва</a:t>
            </a:r>
            <a:endParaRPr lang="ru-RU" b="1" dirty="0">
              <a:solidFill>
                <a:srgbClr val="003300"/>
              </a:solidFill>
            </a:endParaRPr>
          </a:p>
        </p:txBody>
      </p:sp>
    </p:spTree>
    <p:extLst>
      <p:ext uri="{BB962C8B-B14F-4D97-AF65-F5344CB8AC3E}">
        <p14:creationId xmlns:p14="http://schemas.microsoft.com/office/powerpoint/2010/main" val="66768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4638"/>
            <a:ext cx="8352928" cy="1143000"/>
          </a:xfrm>
        </p:spPr>
        <p:txBody>
          <a:bodyPr>
            <a:noAutofit/>
          </a:bodyPr>
          <a:lstStyle/>
          <a:p>
            <a:r>
              <a:rPr lang="ru-RU" sz="3600" b="1" dirty="0" smtClean="0">
                <a:solidFill>
                  <a:srgbClr val="003300"/>
                </a:solidFill>
              </a:rPr>
              <a:t>Какие факторы риска отбираются для наблюдения ?</a:t>
            </a:r>
            <a:endParaRPr lang="ru-RU" sz="3600" b="1" dirty="0">
              <a:solidFill>
                <a:srgbClr val="003300"/>
              </a:solidFill>
            </a:endParaRPr>
          </a:p>
        </p:txBody>
      </p:sp>
      <p:sp>
        <p:nvSpPr>
          <p:cNvPr id="4" name="Text Box 3"/>
          <p:cNvSpPr txBox="1">
            <a:spLocks noChangeArrowheads="1"/>
          </p:cNvSpPr>
          <p:nvPr/>
        </p:nvSpPr>
        <p:spPr bwMode="auto">
          <a:xfrm>
            <a:off x="250825" y="1595709"/>
            <a:ext cx="8675688" cy="3970318"/>
          </a:xfrm>
          <a:prstGeom prst="rect">
            <a:avLst/>
          </a:prstGeom>
          <a:noFill/>
          <a:ln w="9525">
            <a:noFill/>
            <a:miter lim="800000"/>
            <a:headEnd/>
            <a:tailEnd/>
          </a:ln>
          <a:effectLst>
            <a:outerShdw dist="89803" dir="2700000" algn="ctr" rotWithShape="0">
              <a:schemeClr val="bg1"/>
            </a:outerShdw>
          </a:effectLst>
        </p:spPr>
        <p:txBody>
          <a:bodyPr>
            <a:spAutoFit/>
          </a:bodyPr>
          <a:lstStyle/>
          <a:p>
            <a:pPr marL="457200" indent="-457200">
              <a:buFontTx/>
              <a:buAutoNum type="arabicPeriod"/>
            </a:pPr>
            <a:r>
              <a:rPr lang="ru-RU" sz="2800" b="1" dirty="0"/>
              <a:t> </a:t>
            </a:r>
            <a:r>
              <a:rPr lang="ru-RU" sz="2800" b="1" dirty="0" smtClean="0"/>
              <a:t>Доказанная связь факторов с заболеванием</a:t>
            </a:r>
            <a:endParaRPr lang="ru-RU" sz="2800" b="1" dirty="0"/>
          </a:p>
          <a:p>
            <a:pPr marL="457200" indent="-457200">
              <a:buFontTx/>
              <a:buAutoNum type="arabicPeriod"/>
            </a:pPr>
            <a:r>
              <a:rPr lang="ru-RU" sz="2800" b="1" dirty="0"/>
              <a:t> Эта связь </a:t>
            </a:r>
            <a:r>
              <a:rPr lang="ru-RU" sz="2800" b="1" dirty="0" smtClean="0"/>
              <a:t>достаточно сильная</a:t>
            </a:r>
            <a:endParaRPr lang="ru-RU" sz="2800" b="1" dirty="0"/>
          </a:p>
          <a:p>
            <a:pPr marL="457200" indent="-457200">
              <a:buFontTx/>
              <a:buAutoNum type="arabicPeriod"/>
            </a:pPr>
            <a:r>
              <a:rPr lang="ru-RU" sz="2800" b="1" dirty="0"/>
              <a:t> </a:t>
            </a:r>
            <a:r>
              <a:rPr lang="ru-RU" sz="2800" b="1" dirty="0" smtClean="0"/>
              <a:t>Высокая распространенность </a:t>
            </a:r>
            <a:r>
              <a:rPr lang="ru-RU" sz="2800" b="1" dirty="0"/>
              <a:t>факторов </a:t>
            </a:r>
            <a:r>
              <a:rPr lang="ru-RU" sz="2800" b="1" dirty="0" smtClean="0"/>
              <a:t>риска</a:t>
            </a:r>
            <a:endParaRPr lang="ru-RU" sz="2800" b="1" dirty="0"/>
          </a:p>
          <a:p>
            <a:pPr marL="457200" indent="-457200">
              <a:buFontTx/>
              <a:buAutoNum type="arabicPeriod"/>
            </a:pPr>
            <a:r>
              <a:rPr lang="ru-RU" sz="2800" b="1" dirty="0"/>
              <a:t> Факторы, </a:t>
            </a:r>
            <a:r>
              <a:rPr lang="ru-RU" sz="2800" b="1" dirty="0" smtClean="0"/>
              <a:t>влияют </a:t>
            </a:r>
            <a:r>
              <a:rPr lang="ru-RU" sz="2800" b="1" dirty="0"/>
              <a:t>на несколько заболеваний, а не на одно</a:t>
            </a:r>
          </a:p>
          <a:p>
            <a:pPr marL="457200" indent="-457200">
              <a:buFontTx/>
              <a:buAutoNum type="arabicPeriod"/>
            </a:pPr>
            <a:r>
              <a:rPr lang="ru-RU" sz="2800" b="1" dirty="0"/>
              <a:t> Имеются </a:t>
            </a:r>
            <a:r>
              <a:rPr lang="ru-RU" sz="2800" b="1" dirty="0" smtClean="0"/>
              <a:t>научно-обоснованные и эффективные </a:t>
            </a:r>
            <a:r>
              <a:rPr lang="ru-RU" sz="2800" b="1" dirty="0"/>
              <a:t>методы профилактики и коррекции </a:t>
            </a:r>
            <a:endParaRPr lang="ru-RU" sz="2800" b="1" dirty="0" smtClean="0"/>
          </a:p>
          <a:p>
            <a:pPr marL="457200" indent="-457200">
              <a:buFontTx/>
              <a:buAutoNum type="arabicPeriod"/>
            </a:pPr>
            <a:r>
              <a:rPr lang="ru-RU" sz="2800" b="1" dirty="0" smtClean="0"/>
              <a:t>Выявление этих факторов может быть проведено как в развитых, так и в развивающихся странах.</a:t>
            </a:r>
            <a:endParaRPr lang="ru-RU"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a:solidFill>
                  <a:srgbClr val="003300"/>
                </a:solidFill>
              </a:rPr>
              <a:t>Факторы риска основных неинфекционных заболеваний</a:t>
            </a:r>
          </a:p>
        </p:txBody>
      </p:sp>
      <p:graphicFrame>
        <p:nvGraphicFramePr>
          <p:cNvPr id="5" name="Объект 4"/>
          <p:cNvGraphicFramePr>
            <a:graphicFrameLocks noGrp="1"/>
          </p:cNvGraphicFramePr>
          <p:nvPr>
            <p:ph idx="1"/>
            <p:extLst>
              <p:ext uri="{D42A27DB-BD31-4B8C-83A1-F6EECF244321}">
                <p14:modId xmlns:p14="http://schemas.microsoft.com/office/powerpoint/2010/main" val="3239772579"/>
              </p:ext>
            </p:extLst>
          </p:nvPr>
        </p:nvGraphicFramePr>
        <p:xfrm>
          <a:off x="274319" y="1502229"/>
          <a:ext cx="8717281" cy="5010014"/>
        </p:xfrm>
        <a:graphic>
          <a:graphicData uri="http://schemas.openxmlformats.org/drawingml/2006/table">
            <a:tbl>
              <a:tblPr firstRow="1" bandRow="1">
                <a:tableStyleId>{0505E3EF-67EA-436B-97B2-0124C06EBD24}</a:tableStyleId>
              </a:tblPr>
              <a:tblGrid>
                <a:gridCol w="2114353"/>
                <a:gridCol w="1661995"/>
                <a:gridCol w="1589735"/>
                <a:gridCol w="1734256"/>
                <a:gridCol w="1616942"/>
              </a:tblGrid>
              <a:tr h="374724">
                <a:tc rowSpan="2">
                  <a:txBody>
                    <a:bodyPr/>
                    <a:lstStyle/>
                    <a:p>
                      <a:pPr algn="ctr"/>
                      <a:r>
                        <a:rPr lang="ru-RU" dirty="0" smtClean="0"/>
                        <a:t>Фактор</a:t>
                      </a:r>
                      <a:r>
                        <a:rPr lang="ru-RU" baseline="0" dirty="0" smtClean="0"/>
                        <a:t> риска</a:t>
                      </a:r>
                      <a:endParaRPr lang="ru-RU" dirty="0"/>
                    </a:p>
                  </a:txBody>
                  <a:tcPr/>
                </a:tc>
                <a:tc gridSpan="4">
                  <a:txBody>
                    <a:bodyPr/>
                    <a:lstStyle/>
                    <a:p>
                      <a:pPr algn="ctr"/>
                      <a:r>
                        <a:rPr lang="ru-RU" sz="1600" dirty="0" smtClean="0"/>
                        <a:t>Заболевание</a:t>
                      </a:r>
                      <a:endParaRPr lang="ru-RU" sz="1600"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923978">
                <a:tc vMerge="1">
                  <a:txBody>
                    <a:bodyPr/>
                    <a:lstStyle/>
                    <a:p>
                      <a:endParaRPr lang="ru-RU" dirty="0"/>
                    </a:p>
                  </a:txBody>
                  <a:tcPr/>
                </a:tc>
                <a:tc>
                  <a:txBody>
                    <a:bodyPr/>
                    <a:lstStyle/>
                    <a:p>
                      <a:pPr algn="ctr"/>
                      <a:r>
                        <a:rPr lang="ru-RU" sz="1800" dirty="0" smtClean="0"/>
                        <a:t>Сердечно – сосудистые заболевания</a:t>
                      </a:r>
                      <a:endParaRPr lang="ru-RU" sz="1800" b="1" dirty="0"/>
                    </a:p>
                  </a:txBody>
                  <a:tcPr/>
                </a:tc>
                <a:tc>
                  <a:txBody>
                    <a:bodyPr/>
                    <a:lstStyle/>
                    <a:p>
                      <a:pPr algn="ctr"/>
                      <a:r>
                        <a:rPr lang="ru-RU" sz="1800" dirty="0" smtClean="0"/>
                        <a:t>Сахарный </a:t>
                      </a:r>
                    </a:p>
                    <a:p>
                      <a:pPr algn="ctr"/>
                      <a:r>
                        <a:rPr lang="ru-RU" sz="1800" dirty="0" smtClean="0"/>
                        <a:t>диабет </a:t>
                      </a:r>
                    </a:p>
                    <a:p>
                      <a:pPr algn="ctr"/>
                      <a:r>
                        <a:rPr lang="en-US" sz="1800" dirty="0" smtClean="0"/>
                        <a:t>II</a:t>
                      </a:r>
                      <a:r>
                        <a:rPr lang="ru-RU" sz="1800" baseline="0" dirty="0" smtClean="0"/>
                        <a:t> типа</a:t>
                      </a:r>
                      <a:endParaRPr lang="ru-RU" sz="1800" b="1" dirty="0"/>
                    </a:p>
                  </a:txBody>
                  <a:tcPr/>
                </a:tc>
                <a:tc>
                  <a:txBody>
                    <a:bodyPr/>
                    <a:lstStyle/>
                    <a:p>
                      <a:pPr algn="ctr"/>
                      <a:r>
                        <a:rPr lang="ru-RU" sz="1800" dirty="0" smtClean="0"/>
                        <a:t>Онкологи -</a:t>
                      </a:r>
                    </a:p>
                    <a:p>
                      <a:pPr algn="ctr"/>
                      <a:r>
                        <a:rPr lang="ru-RU" sz="1800" dirty="0" smtClean="0"/>
                        <a:t>ческие заболевания</a:t>
                      </a:r>
                      <a:endParaRPr lang="ru-RU" sz="1800" b="1" dirty="0"/>
                    </a:p>
                  </a:txBody>
                  <a:tcPr/>
                </a:tc>
                <a:tc>
                  <a:txBody>
                    <a:bodyPr/>
                    <a:lstStyle/>
                    <a:p>
                      <a:pPr algn="ctr"/>
                      <a:r>
                        <a:rPr lang="ru-RU" sz="1800" dirty="0" smtClean="0"/>
                        <a:t>Бронхо – </a:t>
                      </a:r>
                    </a:p>
                    <a:p>
                      <a:pPr algn="ctr"/>
                      <a:r>
                        <a:rPr lang="ru-RU" sz="1800" dirty="0" smtClean="0"/>
                        <a:t>лёгочные </a:t>
                      </a:r>
                    </a:p>
                    <a:p>
                      <a:pPr algn="ctr"/>
                      <a:r>
                        <a:rPr lang="ru-RU" sz="1800" dirty="0" smtClean="0"/>
                        <a:t>заболевания</a:t>
                      </a:r>
                      <a:endParaRPr lang="ru-RU" sz="1800" b="1" dirty="0"/>
                    </a:p>
                  </a:txBody>
                  <a:tcPr/>
                </a:tc>
              </a:tr>
              <a:tr h="646785">
                <a:tc>
                  <a:txBody>
                    <a:bodyPr/>
                    <a:lstStyle/>
                    <a:p>
                      <a:r>
                        <a:rPr lang="ru-RU" sz="1800" dirty="0" smtClean="0"/>
                        <a:t>Артериальная гипертензия</a:t>
                      </a:r>
                      <a:endParaRPr lang="ru-RU" sz="1800"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endParaRPr lang="ru-RU"/>
                    </a:p>
                  </a:txBody>
                  <a:tcPr/>
                </a:tc>
                <a:tc>
                  <a:txBody>
                    <a:bodyPr/>
                    <a:lstStyle/>
                    <a:p>
                      <a:pPr algn="ctr"/>
                      <a:endParaRPr lang="ru-RU"/>
                    </a:p>
                  </a:txBody>
                  <a:tcPr/>
                </a:tc>
              </a:tr>
              <a:tr h="374724">
                <a:tc>
                  <a:txBody>
                    <a:bodyPr/>
                    <a:lstStyle/>
                    <a:p>
                      <a:r>
                        <a:rPr lang="ru-RU" sz="1800" dirty="0" smtClean="0"/>
                        <a:t>Курение табака</a:t>
                      </a:r>
                      <a:endParaRPr lang="ru-RU" sz="1800"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r>
              <a:tr h="646785">
                <a:tc>
                  <a:txBody>
                    <a:bodyPr/>
                    <a:lstStyle/>
                    <a:p>
                      <a:r>
                        <a:rPr lang="ru-RU" sz="1800" dirty="0" smtClean="0"/>
                        <a:t>Злоупотребление алкоголем</a:t>
                      </a:r>
                      <a:endParaRPr lang="ru-RU" sz="1800"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endParaRPr lang="ru-RU"/>
                    </a:p>
                  </a:txBody>
                  <a:tcPr/>
                </a:tc>
              </a:tr>
              <a:tr h="646785">
                <a:tc>
                  <a:txBody>
                    <a:bodyPr/>
                    <a:lstStyle/>
                    <a:p>
                      <a:r>
                        <a:rPr lang="ru-RU" sz="1800" dirty="0" smtClean="0"/>
                        <a:t>Нарушение обмена липидов</a:t>
                      </a:r>
                      <a:r>
                        <a:rPr lang="ru-RU" sz="1800" baseline="0" dirty="0" smtClean="0"/>
                        <a:t> крови</a:t>
                      </a:r>
                      <a:endParaRPr lang="ru-RU" sz="1800"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endParaRPr lang="ru-RU"/>
                    </a:p>
                  </a:txBody>
                  <a:tcPr/>
                </a:tc>
              </a:tr>
              <a:tr h="374724">
                <a:tc>
                  <a:txBody>
                    <a:bodyPr/>
                    <a:lstStyle/>
                    <a:p>
                      <a:r>
                        <a:rPr lang="ru-RU" sz="1800" dirty="0" smtClean="0"/>
                        <a:t>Ожирение</a:t>
                      </a:r>
                      <a:endParaRPr lang="ru-RU" sz="1800"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r>
              <a:tr h="646785">
                <a:tc>
                  <a:txBody>
                    <a:bodyPr/>
                    <a:lstStyle/>
                    <a:p>
                      <a:r>
                        <a:rPr lang="ru-RU" sz="1800" dirty="0" smtClean="0"/>
                        <a:t>Нерациональное питание</a:t>
                      </a:r>
                      <a:endParaRPr lang="ru-RU" sz="1800"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r>
              <a:tr h="374724">
                <a:tc>
                  <a:txBody>
                    <a:bodyPr/>
                    <a:lstStyle/>
                    <a:p>
                      <a:r>
                        <a:rPr lang="ru-RU" sz="1800" dirty="0" smtClean="0"/>
                        <a:t>НФА</a:t>
                      </a:r>
                      <a:endParaRPr lang="ru-RU" sz="1800"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c>
                  <a:txBody>
                    <a:bodyPr/>
                    <a:lstStyle/>
                    <a:p>
                      <a:pPr algn="ctr"/>
                      <a:r>
                        <a:rPr lang="ru-RU" dirty="0" smtClean="0"/>
                        <a:t>+</a:t>
                      </a:r>
                      <a:endParaRPr lang="ru-RU" dirty="0"/>
                    </a:p>
                  </a:txBody>
                  <a:tcPr/>
                </a:tc>
              </a:tr>
            </a:tbl>
          </a:graphicData>
        </a:graphic>
      </p:graphicFrame>
    </p:spTree>
    <p:extLst>
      <p:ext uri="{BB962C8B-B14F-4D97-AF65-F5344CB8AC3E}">
        <p14:creationId xmlns:p14="http://schemas.microsoft.com/office/powerpoint/2010/main" val="1992855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29" y="60324"/>
            <a:ext cx="8973671" cy="1325563"/>
          </a:xfrm>
        </p:spPr>
        <p:txBody>
          <a:bodyPr>
            <a:noAutofit/>
          </a:bodyPr>
          <a:lstStyle/>
          <a:p>
            <a:pPr algn="ctr"/>
            <a:r>
              <a:rPr lang="ru-RU" sz="3200" b="1" dirty="0" smtClean="0">
                <a:solidFill>
                  <a:srgbClr val="003300"/>
                </a:solidFill>
                <a:ea typeface="Arial Unicode MS" pitchFamily="34" charset="-128"/>
                <a:cs typeface="Arial Unicode MS" pitchFamily="34" charset="-128"/>
              </a:rPr>
              <a:t>Неинфекционные заболевания,</a:t>
            </a:r>
            <a:br>
              <a:rPr lang="ru-RU" sz="3200" b="1" dirty="0" smtClean="0">
                <a:solidFill>
                  <a:srgbClr val="003300"/>
                </a:solidFill>
                <a:ea typeface="Arial Unicode MS" pitchFamily="34" charset="-128"/>
                <a:cs typeface="Arial Unicode MS" pitchFamily="34" charset="-128"/>
              </a:rPr>
            </a:br>
            <a:r>
              <a:rPr lang="ru-RU" sz="3200" b="1" dirty="0" smtClean="0">
                <a:solidFill>
                  <a:srgbClr val="003300"/>
                </a:solidFill>
                <a:ea typeface="Arial Unicode MS" pitchFamily="34" charset="-128"/>
                <a:cs typeface="Arial Unicode MS" pitchFamily="34" charset="-128"/>
              </a:rPr>
              <a:t>Основные факторы риска</a:t>
            </a:r>
            <a:endParaRPr lang="en-US" sz="3200" b="1" dirty="0">
              <a:solidFill>
                <a:srgbClr val="003300"/>
              </a:solidFill>
            </a:endParaRPr>
          </a:p>
        </p:txBody>
      </p:sp>
      <p:grpSp>
        <p:nvGrpSpPr>
          <p:cNvPr id="3" name="Group 4"/>
          <p:cNvGrpSpPr/>
          <p:nvPr/>
        </p:nvGrpSpPr>
        <p:grpSpPr>
          <a:xfrm>
            <a:off x="1030545" y="1870015"/>
            <a:ext cx="7344816" cy="4896544"/>
            <a:chOff x="2538933" y="1773238"/>
            <a:chExt cx="4859337" cy="3298825"/>
          </a:xfrm>
        </p:grpSpPr>
        <p:sp>
          <p:nvSpPr>
            <p:cNvPr id="6" name="Rectangle 3"/>
            <p:cNvSpPr>
              <a:spLocks noChangeArrowheads="1"/>
            </p:cNvSpPr>
            <p:nvPr/>
          </p:nvSpPr>
          <p:spPr bwMode="auto">
            <a:xfrm>
              <a:off x="2538933" y="4221163"/>
              <a:ext cx="4859337" cy="850900"/>
            </a:xfrm>
            <a:prstGeom prst="rect">
              <a:avLst/>
            </a:prstGeom>
            <a:solidFill>
              <a:srgbClr val="FFCC00">
                <a:alpha val="50195"/>
              </a:srgbClr>
            </a:solidFill>
            <a:ln w="9525">
              <a:noFill/>
              <a:miter lim="800000"/>
              <a:headEnd/>
              <a:tailEnd/>
            </a:ln>
          </p:spPr>
          <p:txBody>
            <a:bodyPr wrap="none" anchor="ctr"/>
            <a:lstStyle/>
            <a:p>
              <a:pPr rtl="1"/>
              <a:endParaRPr lang="en-US">
                <a:solidFill>
                  <a:prstClr val="black"/>
                </a:solidFill>
              </a:endParaRPr>
            </a:p>
          </p:txBody>
        </p:sp>
        <p:sp>
          <p:nvSpPr>
            <p:cNvPr id="7" name="Line 4"/>
            <p:cNvSpPr>
              <a:spLocks noChangeShapeType="1"/>
            </p:cNvSpPr>
            <p:nvPr/>
          </p:nvSpPr>
          <p:spPr bwMode="auto">
            <a:xfrm>
              <a:off x="5356745" y="4221163"/>
              <a:ext cx="1984375" cy="1587"/>
            </a:xfrm>
            <a:prstGeom prst="line">
              <a:avLst/>
            </a:prstGeom>
            <a:noFill/>
            <a:ln w="38160">
              <a:solidFill>
                <a:srgbClr val="FFCC99"/>
              </a:solidFill>
              <a:miter lim="800000"/>
              <a:headEnd/>
              <a:tailEnd/>
            </a:ln>
          </p:spPr>
          <p:txBody>
            <a:bodyPr/>
            <a:lstStyle/>
            <a:p>
              <a:endParaRPr lang="en-US">
                <a:solidFill>
                  <a:prstClr val="black"/>
                </a:solidFill>
              </a:endParaRPr>
            </a:p>
          </p:txBody>
        </p:sp>
        <p:grpSp>
          <p:nvGrpSpPr>
            <p:cNvPr id="4" name="Group 5"/>
            <p:cNvGrpSpPr>
              <a:grpSpLocks/>
            </p:cNvGrpSpPr>
            <p:nvPr/>
          </p:nvGrpSpPr>
          <p:grpSpPr bwMode="auto">
            <a:xfrm>
              <a:off x="2538933" y="1773238"/>
              <a:ext cx="4640262" cy="3284537"/>
              <a:chOff x="2699" y="1117"/>
              <a:chExt cx="2923" cy="2069"/>
            </a:xfrm>
          </p:grpSpPr>
          <p:sp>
            <p:nvSpPr>
              <p:cNvPr id="9" name="Rectangle 6"/>
              <p:cNvSpPr>
                <a:spLocks noChangeArrowheads="1"/>
              </p:cNvSpPr>
              <p:nvPr/>
            </p:nvSpPr>
            <p:spPr bwMode="auto">
              <a:xfrm>
                <a:off x="2765" y="1117"/>
                <a:ext cx="1010" cy="195"/>
              </a:xfrm>
              <a:prstGeom prst="rect">
                <a:avLst/>
              </a:prstGeom>
              <a:noFill/>
              <a:ln>
                <a:noFill/>
              </a:ln>
              <a:effectLst/>
              <a:extLst/>
            </p:spPr>
            <p:txBody>
              <a:bodyPr lIns="89968" tIns="46784" rIns="89968" bIns="46784" anchor="ctr"/>
              <a:lstStyle/>
              <a:p>
                <a:pPr algn="ctr" defTabSz="449263">
                  <a:lnSpc>
                    <a:spcPct val="70000"/>
                  </a:lnSpc>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defRPr/>
                </a:pPr>
                <a:r>
                  <a:rPr lang="en-US" sz="4000">
                    <a:solidFill>
                      <a:srgbClr val="FFFF00"/>
                    </a:solidFill>
                    <a:effectLst>
                      <a:outerShdw blurRad="38100" dist="38100" dir="2700000" algn="tl">
                        <a:srgbClr val="C0C0C0"/>
                      </a:outerShdw>
                    </a:effectLst>
                    <a:latin typeface="Times New Roman" pitchFamily="18" charset="0"/>
                  </a:rPr>
                  <a:t> </a:t>
                </a:r>
              </a:p>
            </p:txBody>
          </p:sp>
          <p:sp>
            <p:nvSpPr>
              <p:cNvPr id="10" name="AutoShape 7"/>
              <p:cNvSpPr>
                <a:spLocks noChangeArrowheads="1"/>
              </p:cNvSpPr>
              <p:nvPr/>
            </p:nvSpPr>
            <p:spPr bwMode="auto">
              <a:xfrm>
                <a:off x="3675" y="1378"/>
                <a:ext cx="316" cy="1290"/>
              </a:xfrm>
              <a:prstGeom prst="triangle">
                <a:avLst>
                  <a:gd name="adj" fmla="val 50000"/>
                </a:avLst>
              </a:prstGeom>
              <a:solidFill>
                <a:srgbClr val="996633"/>
              </a:solidFill>
              <a:ln w="9525">
                <a:noFill/>
                <a:miter lim="800000"/>
                <a:headEnd/>
                <a:tailEnd/>
              </a:ln>
            </p:spPr>
            <p:txBody>
              <a:bodyPr wrap="none" anchor="ctr"/>
              <a:lstStyle/>
              <a:p>
                <a:pPr rtl="1"/>
                <a:endParaRPr lang="en-US">
                  <a:solidFill>
                    <a:prstClr val="black"/>
                  </a:solidFill>
                </a:endParaRPr>
              </a:p>
            </p:txBody>
          </p:sp>
          <p:sp>
            <p:nvSpPr>
              <p:cNvPr id="11" name="Oval 8"/>
              <p:cNvSpPr>
                <a:spLocks noChangeArrowheads="1"/>
              </p:cNvSpPr>
              <p:nvPr/>
            </p:nvSpPr>
            <p:spPr bwMode="auto">
              <a:xfrm>
                <a:off x="4230" y="1355"/>
                <a:ext cx="843" cy="495"/>
              </a:xfrm>
              <a:prstGeom prst="ellipse">
                <a:avLst/>
              </a:prstGeom>
              <a:solidFill>
                <a:srgbClr val="99CC00"/>
              </a:solidFill>
              <a:ln w="9525">
                <a:noFill/>
                <a:round/>
                <a:headEnd/>
                <a:tailEnd/>
              </a:ln>
            </p:spPr>
            <p:txBody>
              <a:bodyPr wrap="none" lIns="89968" tIns="46784" rIns="89968" bIns="46784" anchor="ctr"/>
              <a:lstStyle/>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ru-RU" sz="2000" b="1" dirty="0" smtClean="0">
                    <a:ea typeface="宋体" pitchFamily="2" charset="-122"/>
                  </a:rPr>
                  <a:t>БОД</a:t>
                </a:r>
                <a:endParaRPr lang="en-US" sz="1400" b="1" dirty="0">
                  <a:ea typeface="宋体" pitchFamily="2" charset="-122"/>
                </a:endParaRPr>
              </a:p>
            </p:txBody>
          </p:sp>
          <p:sp>
            <p:nvSpPr>
              <p:cNvPr id="12" name="Oval 9"/>
              <p:cNvSpPr>
                <a:spLocks noChangeArrowheads="1"/>
              </p:cNvSpPr>
              <p:nvPr/>
            </p:nvSpPr>
            <p:spPr bwMode="auto">
              <a:xfrm>
                <a:off x="2699" y="1700"/>
                <a:ext cx="918" cy="414"/>
              </a:xfrm>
              <a:prstGeom prst="ellipse">
                <a:avLst/>
              </a:prstGeom>
              <a:solidFill>
                <a:srgbClr val="99CC00"/>
              </a:solidFill>
              <a:ln w="9525">
                <a:noFill/>
                <a:round/>
                <a:headEnd/>
                <a:tailEnd/>
              </a:ln>
            </p:spPr>
            <p:txBody>
              <a:bodyPr wrap="none" lIns="89968" tIns="46784" rIns="89968" bIns="46784" anchor="ctr"/>
              <a:lstStyle/>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ru-RU" sz="2000" b="1" dirty="0" smtClean="0">
                    <a:ea typeface="宋体" pitchFamily="2" charset="-122"/>
                  </a:rPr>
                  <a:t>ССЗ</a:t>
                </a:r>
                <a:endParaRPr lang="en-US" sz="2000" b="1" dirty="0">
                  <a:ea typeface="宋体" pitchFamily="2" charset="-122"/>
                </a:endParaRPr>
              </a:p>
            </p:txBody>
          </p:sp>
          <p:sp>
            <p:nvSpPr>
              <p:cNvPr id="13" name="Oval 10"/>
              <p:cNvSpPr>
                <a:spLocks noChangeArrowheads="1"/>
              </p:cNvSpPr>
              <p:nvPr/>
            </p:nvSpPr>
            <p:spPr bwMode="auto">
              <a:xfrm>
                <a:off x="2699" y="1400"/>
                <a:ext cx="771" cy="232"/>
              </a:xfrm>
              <a:prstGeom prst="ellipse">
                <a:avLst/>
              </a:prstGeom>
              <a:solidFill>
                <a:srgbClr val="99CC00"/>
              </a:solidFill>
              <a:ln w="9525">
                <a:noFill/>
                <a:round/>
                <a:headEnd/>
                <a:tailEnd/>
              </a:ln>
            </p:spPr>
            <p:txBody>
              <a:bodyPr wrap="none" lIns="89968" tIns="46784" rIns="89968" bIns="46784" anchor="ctr"/>
              <a:lstStyle/>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ru-RU" b="1" dirty="0" smtClean="0">
                    <a:ea typeface="宋体" pitchFamily="2" charset="-122"/>
                  </a:rPr>
                  <a:t>ДИАБЕТ</a:t>
                </a:r>
                <a:endParaRPr lang="en-US" b="1" dirty="0">
                  <a:ea typeface="宋体" pitchFamily="2" charset="-122"/>
                </a:endParaRPr>
              </a:p>
            </p:txBody>
          </p:sp>
          <p:sp>
            <p:nvSpPr>
              <p:cNvPr id="14" name="Line 11"/>
              <p:cNvSpPr>
                <a:spLocks noChangeShapeType="1"/>
              </p:cNvSpPr>
              <p:nvPr/>
            </p:nvSpPr>
            <p:spPr bwMode="auto">
              <a:xfrm>
                <a:off x="2727" y="2650"/>
                <a:ext cx="1406" cy="1"/>
              </a:xfrm>
              <a:prstGeom prst="line">
                <a:avLst/>
              </a:prstGeom>
              <a:noFill/>
              <a:ln w="38160">
                <a:solidFill>
                  <a:srgbClr val="FFCC99"/>
                </a:solidFill>
                <a:miter lim="800000"/>
                <a:headEnd/>
                <a:tailEnd/>
              </a:ln>
            </p:spPr>
            <p:txBody>
              <a:bodyPr/>
              <a:lstStyle/>
              <a:p>
                <a:endParaRPr lang="en-US">
                  <a:solidFill>
                    <a:prstClr val="black"/>
                  </a:solidFill>
                </a:endParaRPr>
              </a:p>
            </p:txBody>
          </p:sp>
          <p:sp>
            <p:nvSpPr>
              <p:cNvPr id="15" name="Line 12"/>
              <p:cNvSpPr>
                <a:spLocks noChangeShapeType="1"/>
              </p:cNvSpPr>
              <p:nvPr/>
            </p:nvSpPr>
            <p:spPr bwMode="auto">
              <a:xfrm>
                <a:off x="3427" y="2699"/>
                <a:ext cx="631" cy="1"/>
              </a:xfrm>
              <a:prstGeom prst="line">
                <a:avLst/>
              </a:prstGeom>
              <a:noFill/>
              <a:ln w="9360">
                <a:solidFill>
                  <a:srgbClr val="FFCC99"/>
                </a:solidFill>
                <a:miter lim="800000"/>
                <a:headEnd/>
                <a:tailEnd/>
              </a:ln>
            </p:spPr>
            <p:txBody>
              <a:bodyPr/>
              <a:lstStyle/>
              <a:p>
                <a:endParaRPr lang="en-US">
                  <a:solidFill>
                    <a:prstClr val="black"/>
                  </a:solidFill>
                </a:endParaRPr>
              </a:p>
            </p:txBody>
          </p:sp>
          <p:sp>
            <p:nvSpPr>
              <p:cNvPr id="16" name="Line 13"/>
              <p:cNvSpPr>
                <a:spLocks noChangeShapeType="1"/>
              </p:cNvSpPr>
              <p:nvPr/>
            </p:nvSpPr>
            <p:spPr bwMode="auto">
              <a:xfrm>
                <a:off x="4632" y="2699"/>
                <a:ext cx="990" cy="1"/>
              </a:xfrm>
              <a:prstGeom prst="line">
                <a:avLst/>
              </a:prstGeom>
              <a:noFill/>
              <a:ln w="9360">
                <a:solidFill>
                  <a:srgbClr val="FFCC99"/>
                </a:solidFill>
                <a:miter lim="800000"/>
                <a:headEnd/>
                <a:tailEnd/>
              </a:ln>
            </p:spPr>
            <p:txBody>
              <a:bodyPr/>
              <a:lstStyle/>
              <a:p>
                <a:endParaRPr lang="en-US">
                  <a:solidFill>
                    <a:prstClr val="black"/>
                  </a:solidFill>
                </a:endParaRPr>
              </a:p>
            </p:txBody>
          </p:sp>
          <p:sp>
            <p:nvSpPr>
              <p:cNvPr id="17" name="Line 14"/>
              <p:cNvSpPr>
                <a:spLocks noChangeShapeType="1"/>
              </p:cNvSpPr>
              <p:nvPr/>
            </p:nvSpPr>
            <p:spPr bwMode="auto">
              <a:xfrm>
                <a:off x="2764" y="2675"/>
                <a:ext cx="976" cy="1"/>
              </a:xfrm>
              <a:prstGeom prst="line">
                <a:avLst/>
              </a:prstGeom>
              <a:noFill/>
              <a:ln w="9360">
                <a:solidFill>
                  <a:srgbClr val="FFCC99"/>
                </a:solidFill>
                <a:miter lim="800000"/>
                <a:headEnd/>
                <a:tailEnd/>
              </a:ln>
            </p:spPr>
            <p:txBody>
              <a:bodyPr/>
              <a:lstStyle/>
              <a:p>
                <a:endParaRPr lang="en-US">
                  <a:solidFill>
                    <a:prstClr val="black"/>
                  </a:solidFill>
                </a:endParaRPr>
              </a:p>
            </p:txBody>
          </p:sp>
          <p:sp>
            <p:nvSpPr>
              <p:cNvPr id="18" name="AutoShape 15"/>
              <p:cNvSpPr>
                <a:spLocks noChangeArrowheads="1"/>
              </p:cNvSpPr>
              <p:nvPr/>
            </p:nvSpPr>
            <p:spPr bwMode="auto">
              <a:xfrm rot="4380000">
                <a:off x="3547" y="2459"/>
                <a:ext cx="72" cy="488"/>
              </a:xfrm>
              <a:prstGeom prst="flowChartMerge">
                <a:avLst/>
              </a:prstGeom>
              <a:solidFill>
                <a:srgbClr val="996633"/>
              </a:solidFill>
              <a:ln w="9525">
                <a:noFill/>
                <a:miter lim="800000"/>
                <a:headEnd/>
                <a:tailEnd/>
              </a:ln>
            </p:spPr>
            <p:txBody>
              <a:bodyPr wrap="none" anchor="ctr"/>
              <a:lstStyle/>
              <a:p>
                <a:pPr rtl="1"/>
                <a:endParaRPr lang="en-US">
                  <a:solidFill>
                    <a:prstClr val="black"/>
                  </a:solidFill>
                </a:endParaRPr>
              </a:p>
            </p:txBody>
          </p:sp>
          <p:sp>
            <p:nvSpPr>
              <p:cNvPr id="19" name="AutoShape 16"/>
              <p:cNvSpPr>
                <a:spLocks noChangeArrowheads="1"/>
              </p:cNvSpPr>
              <p:nvPr/>
            </p:nvSpPr>
            <p:spPr bwMode="auto">
              <a:xfrm rot="3120000">
                <a:off x="3563" y="2556"/>
                <a:ext cx="86" cy="488"/>
              </a:xfrm>
              <a:prstGeom prst="flowChartMerge">
                <a:avLst/>
              </a:prstGeom>
              <a:solidFill>
                <a:srgbClr val="996633"/>
              </a:solidFill>
              <a:ln w="9525">
                <a:noFill/>
                <a:miter lim="800000"/>
                <a:headEnd/>
                <a:tailEnd/>
              </a:ln>
            </p:spPr>
            <p:txBody>
              <a:bodyPr wrap="none" anchor="ctr"/>
              <a:lstStyle/>
              <a:p>
                <a:pPr rtl="1"/>
                <a:endParaRPr lang="en-US">
                  <a:solidFill>
                    <a:prstClr val="black"/>
                  </a:solidFill>
                </a:endParaRPr>
              </a:p>
            </p:txBody>
          </p:sp>
          <p:sp>
            <p:nvSpPr>
              <p:cNvPr id="20" name="AutoShape 17"/>
              <p:cNvSpPr>
                <a:spLocks noChangeArrowheads="1"/>
              </p:cNvSpPr>
              <p:nvPr/>
            </p:nvSpPr>
            <p:spPr bwMode="auto">
              <a:xfrm rot="120000">
                <a:off x="3796" y="2618"/>
                <a:ext cx="96" cy="414"/>
              </a:xfrm>
              <a:prstGeom prst="flowChartMerge">
                <a:avLst/>
              </a:prstGeom>
              <a:solidFill>
                <a:srgbClr val="996633"/>
              </a:solidFill>
              <a:ln w="9525">
                <a:noFill/>
                <a:miter lim="800000"/>
                <a:headEnd/>
                <a:tailEnd/>
              </a:ln>
            </p:spPr>
            <p:txBody>
              <a:bodyPr wrap="none" anchor="ctr"/>
              <a:lstStyle/>
              <a:p>
                <a:pPr rtl="1"/>
                <a:endParaRPr lang="en-US">
                  <a:solidFill>
                    <a:prstClr val="black"/>
                  </a:solidFill>
                </a:endParaRPr>
              </a:p>
            </p:txBody>
          </p:sp>
          <p:sp>
            <p:nvSpPr>
              <p:cNvPr id="21" name="AutoShape 18"/>
              <p:cNvSpPr>
                <a:spLocks noChangeArrowheads="1"/>
              </p:cNvSpPr>
              <p:nvPr/>
            </p:nvSpPr>
            <p:spPr bwMode="auto">
              <a:xfrm rot="-1620000">
                <a:off x="3963" y="2598"/>
                <a:ext cx="97" cy="413"/>
              </a:xfrm>
              <a:prstGeom prst="flowChartMerge">
                <a:avLst/>
              </a:prstGeom>
              <a:solidFill>
                <a:srgbClr val="996633"/>
              </a:solidFill>
              <a:ln w="9525">
                <a:noFill/>
                <a:miter lim="800000"/>
                <a:headEnd/>
                <a:tailEnd/>
              </a:ln>
            </p:spPr>
            <p:txBody>
              <a:bodyPr wrap="none" anchor="ctr"/>
              <a:lstStyle/>
              <a:p>
                <a:pPr rtl="1"/>
                <a:endParaRPr lang="en-US">
                  <a:solidFill>
                    <a:prstClr val="black"/>
                  </a:solidFill>
                </a:endParaRPr>
              </a:p>
            </p:txBody>
          </p:sp>
          <p:sp>
            <p:nvSpPr>
              <p:cNvPr id="22" name="AutoShape 19"/>
              <p:cNvSpPr>
                <a:spLocks noChangeArrowheads="1"/>
              </p:cNvSpPr>
              <p:nvPr/>
            </p:nvSpPr>
            <p:spPr bwMode="auto">
              <a:xfrm rot="-4020000">
                <a:off x="4159" y="2493"/>
                <a:ext cx="48" cy="488"/>
              </a:xfrm>
              <a:prstGeom prst="flowChartMerge">
                <a:avLst/>
              </a:prstGeom>
              <a:solidFill>
                <a:srgbClr val="996633"/>
              </a:solidFill>
              <a:ln w="9525">
                <a:noFill/>
                <a:miter lim="800000"/>
                <a:headEnd/>
                <a:tailEnd/>
              </a:ln>
            </p:spPr>
            <p:txBody>
              <a:bodyPr wrap="none" anchor="ctr"/>
              <a:lstStyle/>
              <a:p>
                <a:pPr rtl="1"/>
                <a:endParaRPr lang="en-US">
                  <a:solidFill>
                    <a:prstClr val="black"/>
                  </a:solidFill>
                </a:endParaRPr>
              </a:p>
            </p:txBody>
          </p:sp>
          <p:sp>
            <p:nvSpPr>
              <p:cNvPr id="23" name="Oval 20"/>
              <p:cNvSpPr>
                <a:spLocks noChangeArrowheads="1"/>
              </p:cNvSpPr>
              <p:nvPr/>
            </p:nvSpPr>
            <p:spPr bwMode="auto">
              <a:xfrm>
                <a:off x="3410" y="1194"/>
                <a:ext cx="868" cy="273"/>
              </a:xfrm>
              <a:prstGeom prst="ellipse">
                <a:avLst/>
              </a:prstGeom>
              <a:solidFill>
                <a:srgbClr val="99CC00"/>
              </a:solidFill>
              <a:ln w="9525">
                <a:noFill/>
                <a:round/>
                <a:headEnd/>
                <a:tailEnd/>
              </a:ln>
            </p:spPr>
            <p:txBody>
              <a:bodyPr wrap="none" lIns="89968" tIns="46784" rIns="89968" bIns="46784" anchor="ctr"/>
              <a:lstStyle/>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ru-RU" sz="2000" b="1" dirty="0" smtClean="0">
                    <a:ea typeface="宋体" pitchFamily="2" charset="-122"/>
                  </a:rPr>
                  <a:t>РАК</a:t>
                </a:r>
                <a:endParaRPr lang="en-US" b="1" dirty="0">
                  <a:ea typeface="宋体" pitchFamily="2" charset="-122"/>
                </a:endParaRPr>
              </a:p>
            </p:txBody>
          </p:sp>
          <p:sp>
            <p:nvSpPr>
              <p:cNvPr id="24" name="Text Box 21"/>
              <p:cNvSpPr txBox="1">
                <a:spLocks noChangeArrowheads="1"/>
              </p:cNvSpPr>
              <p:nvPr/>
            </p:nvSpPr>
            <p:spPr bwMode="auto">
              <a:xfrm>
                <a:off x="3270" y="1969"/>
                <a:ext cx="775" cy="328"/>
              </a:xfrm>
              <a:prstGeom prst="rect">
                <a:avLst/>
              </a:prstGeom>
              <a:noFill/>
              <a:ln w="9525">
                <a:noFill/>
                <a:miter lim="800000"/>
                <a:headEnd/>
                <a:tailEnd/>
              </a:ln>
            </p:spPr>
            <p:txBody>
              <a:bodyPr lIns="89968" tIns="46784" rIns="89968" bIns="46784">
                <a:spAutoFit/>
              </a:bodyPr>
              <a:lstStyle/>
              <a:p>
                <a:pPr algn="ctr" defTabSz="449263" eaLnBrk="0" hangingPunct="0">
                  <a:spcBef>
                    <a:spcPts val="1750"/>
                  </a:spcBef>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en-US" sz="2800">
                    <a:solidFill>
                      <a:srgbClr val="660066"/>
                    </a:solidFill>
                    <a:latin typeface="Times New Roman" pitchFamily="18" charset="0"/>
                    <a:ea typeface="굴림" pitchFamily="34" charset="-127"/>
                  </a:rPr>
                  <a:t> </a:t>
                </a:r>
              </a:p>
            </p:txBody>
          </p:sp>
          <p:sp>
            <p:nvSpPr>
              <p:cNvPr id="25" name="Text Box 22"/>
              <p:cNvSpPr txBox="1">
                <a:spLocks noChangeArrowheads="1"/>
              </p:cNvSpPr>
              <p:nvPr/>
            </p:nvSpPr>
            <p:spPr bwMode="auto">
              <a:xfrm>
                <a:off x="3328" y="1506"/>
                <a:ext cx="717" cy="288"/>
              </a:xfrm>
              <a:prstGeom prst="rect">
                <a:avLst/>
              </a:prstGeom>
              <a:noFill/>
              <a:ln w="9525">
                <a:noFill/>
                <a:miter lim="800000"/>
                <a:headEnd/>
                <a:tailEnd/>
              </a:ln>
            </p:spPr>
            <p:txBody>
              <a:bodyPr lIns="89968" tIns="46784" rIns="89968" bIns="46784">
                <a:spAutoFit/>
              </a:bodyPr>
              <a:lstStyle/>
              <a:p>
                <a:pPr algn="ctr" defTabSz="449263" eaLnBrk="0" hangingPunct="0">
                  <a:spcBef>
                    <a:spcPts val="1500"/>
                  </a:spcBef>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en-US" sz="2400">
                    <a:solidFill>
                      <a:srgbClr val="660066"/>
                    </a:solidFill>
                    <a:latin typeface="Times New Roman" pitchFamily="18" charset="0"/>
                    <a:ea typeface="굴림" pitchFamily="34" charset="-127"/>
                  </a:rPr>
                  <a:t> </a:t>
                </a:r>
              </a:p>
            </p:txBody>
          </p:sp>
          <p:sp>
            <p:nvSpPr>
              <p:cNvPr id="26" name="Text Box 23"/>
              <p:cNvSpPr txBox="1">
                <a:spLocks noChangeArrowheads="1"/>
              </p:cNvSpPr>
              <p:nvPr/>
            </p:nvSpPr>
            <p:spPr bwMode="auto">
              <a:xfrm>
                <a:off x="4673" y="1579"/>
                <a:ext cx="401" cy="288"/>
              </a:xfrm>
              <a:prstGeom prst="rect">
                <a:avLst/>
              </a:prstGeom>
              <a:noFill/>
              <a:ln w="9525">
                <a:noFill/>
                <a:miter lim="800000"/>
                <a:headEnd/>
                <a:tailEnd/>
              </a:ln>
            </p:spPr>
            <p:txBody>
              <a:bodyPr lIns="89968" tIns="46784" rIns="89968" bIns="46784">
                <a:spAutoFit/>
              </a:bodyPr>
              <a:lstStyle/>
              <a:p>
                <a:pPr algn="ctr" defTabSz="449263" eaLnBrk="0" hangingPunct="0">
                  <a:spcBef>
                    <a:spcPts val="1500"/>
                  </a:spcBef>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en-US" sz="2400">
                    <a:solidFill>
                      <a:srgbClr val="660066"/>
                    </a:solidFill>
                    <a:latin typeface="Times New Roman" pitchFamily="18" charset="0"/>
                    <a:ea typeface="굴림" pitchFamily="34" charset="-127"/>
                  </a:rPr>
                  <a:t> </a:t>
                </a:r>
              </a:p>
            </p:txBody>
          </p:sp>
          <p:sp>
            <p:nvSpPr>
              <p:cNvPr id="27" name="AutoShape 24"/>
              <p:cNvSpPr>
                <a:spLocks noChangeArrowheads="1"/>
              </p:cNvSpPr>
              <p:nvPr/>
            </p:nvSpPr>
            <p:spPr bwMode="auto">
              <a:xfrm rot="7440000">
                <a:off x="3609" y="1435"/>
                <a:ext cx="49" cy="395"/>
              </a:xfrm>
              <a:prstGeom prst="flowChartMerge">
                <a:avLst/>
              </a:prstGeom>
              <a:solidFill>
                <a:srgbClr val="996633"/>
              </a:solidFill>
              <a:ln w="9525">
                <a:noFill/>
                <a:miter lim="800000"/>
                <a:headEnd/>
                <a:tailEnd/>
              </a:ln>
            </p:spPr>
            <p:txBody>
              <a:bodyPr wrap="none" anchor="ctr"/>
              <a:lstStyle/>
              <a:p>
                <a:pPr rtl="1"/>
                <a:endParaRPr lang="en-US">
                  <a:solidFill>
                    <a:prstClr val="black"/>
                  </a:solidFill>
                </a:endParaRPr>
              </a:p>
            </p:txBody>
          </p:sp>
          <p:sp>
            <p:nvSpPr>
              <p:cNvPr id="28" name="AutoShape 25"/>
              <p:cNvSpPr>
                <a:spLocks noChangeArrowheads="1"/>
              </p:cNvSpPr>
              <p:nvPr/>
            </p:nvSpPr>
            <p:spPr bwMode="auto">
              <a:xfrm rot="6960000">
                <a:off x="3619" y="1721"/>
                <a:ext cx="72" cy="488"/>
              </a:xfrm>
              <a:prstGeom prst="flowChartMerge">
                <a:avLst/>
              </a:prstGeom>
              <a:solidFill>
                <a:srgbClr val="996633"/>
              </a:solidFill>
              <a:ln w="9525">
                <a:noFill/>
                <a:miter lim="800000"/>
                <a:headEnd/>
                <a:tailEnd/>
              </a:ln>
            </p:spPr>
            <p:txBody>
              <a:bodyPr wrap="none" anchor="ctr"/>
              <a:lstStyle/>
              <a:p>
                <a:pPr rtl="1"/>
                <a:endParaRPr lang="en-US">
                  <a:solidFill>
                    <a:prstClr val="black"/>
                  </a:solidFill>
                </a:endParaRPr>
              </a:p>
            </p:txBody>
          </p:sp>
          <p:sp>
            <p:nvSpPr>
              <p:cNvPr id="29" name="AutoShape 26"/>
              <p:cNvSpPr>
                <a:spLocks noChangeArrowheads="1"/>
              </p:cNvSpPr>
              <p:nvPr/>
            </p:nvSpPr>
            <p:spPr bwMode="auto">
              <a:xfrm rot="-6000000">
                <a:off x="4100" y="1836"/>
                <a:ext cx="72" cy="488"/>
              </a:xfrm>
              <a:prstGeom prst="flowChartMerge">
                <a:avLst/>
              </a:prstGeom>
              <a:solidFill>
                <a:srgbClr val="996633"/>
              </a:solidFill>
              <a:ln w="9525">
                <a:noFill/>
                <a:miter lim="800000"/>
                <a:headEnd/>
                <a:tailEnd/>
              </a:ln>
            </p:spPr>
            <p:txBody>
              <a:bodyPr wrap="none" anchor="ctr"/>
              <a:lstStyle/>
              <a:p>
                <a:pPr rtl="1"/>
                <a:endParaRPr lang="en-US">
                  <a:solidFill>
                    <a:prstClr val="black"/>
                  </a:solidFill>
                </a:endParaRPr>
              </a:p>
            </p:txBody>
          </p:sp>
          <p:sp>
            <p:nvSpPr>
              <p:cNvPr id="30" name="AutoShape 27"/>
              <p:cNvSpPr>
                <a:spLocks noChangeArrowheads="1"/>
              </p:cNvSpPr>
              <p:nvPr/>
            </p:nvSpPr>
            <p:spPr bwMode="auto">
              <a:xfrm rot="-7680000">
                <a:off x="4034" y="1508"/>
                <a:ext cx="56" cy="484"/>
              </a:xfrm>
              <a:prstGeom prst="flowChartMerge">
                <a:avLst/>
              </a:prstGeom>
              <a:solidFill>
                <a:srgbClr val="996633"/>
              </a:solidFill>
              <a:ln w="9525">
                <a:noFill/>
                <a:miter lim="800000"/>
                <a:headEnd/>
                <a:tailEnd/>
              </a:ln>
            </p:spPr>
            <p:txBody>
              <a:bodyPr wrap="none" anchor="ctr"/>
              <a:lstStyle/>
              <a:p>
                <a:pPr rtl="1"/>
                <a:endParaRPr lang="en-US">
                  <a:solidFill>
                    <a:prstClr val="black"/>
                  </a:solidFill>
                </a:endParaRPr>
              </a:p>
            </p:txBody>
          </p:sp>
          <p:sp>
            <p:nvSpPr>
              <p:cNvPr id="31" name="Text Box 28"/>
              <p:cNvSpPr txBox="1">
                <a:spLocks noChangeArrowheads="1"/>
              </p:cNvSpPr>
              <p:nvPr/>
            </p:nvSpPr>
            <p:spPr bwMode="auto">
              <a:xfrm>
                <a:off x="2845" y="2713"/>
                <a:ext cx="116" cy="231"/>
              </a:xfrm>
              <a:prstGeom prst="rect">
                <a:avLst/>
              </a:prstGeom>
              <a:noFill/>
              <a:ln w="9525">
                <a:noFill/>
                <a:miter lim="800000"/>
                <a:headEnd/>
                <a:tailEnd/>
              </a:ln>
            </p:spPr>
            <p:txBody>
              <a:bodyPr wrap="none" anchor="ctr"/>
              <a:lstStyle/>
              <a:p>
                <a:pPr rtl="1"/>
                <a:endParaRPr lang="en-US">
                  <a:solidFill>
                    <a:prstClr val="black"/>
                  </a:solidFill>
                </a:endParaRPr>
              </a:p>
            </p:txBody>
          </p:sp>
          <p:sp>
            <p:nvSpPr>
              <p:cNvPr id="32" name="Oval 29"/>
              <p:cNvSpPr>
                <a:spLocks noChangeArrowheads="1"/>
              </p:cNvSpPr>
              <p:nvPr/>
            </p:nvSpPr>
            <p:spPr bwMode="auto">
              <a:xfrm>
                <a:off x="2807" y="2673"/>
                <a:ext cx="708" cy="253"/>
              </a:xfrm>
              <a:prstGeom prst="ellipse">
                <a:avLst/>
              </a:prstGeom>
              <a:solidFill>
                <a:srgbClr val="FFFF99"/>
              </a:solidFill>
              <a:ln w="9360">
                <a:solidFill>
                  <a:srgbClr val="800000"/>
                </a:solidFill>
                <a:miter lim="800000"/>
                <a:headEnd/>
                <a:tailEnd/>
              </a:ln>
            </p:spPr>
            <p:txBody>
              <a:bodyPr lIns="89968" tIns="46784" rIns="89968" bIns="46784" anchor="ctr"/>
              <a:lstStyle/>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ru-RU" sz="1600" dirty="0" err="1" smtClean="0">
                    <a:solidFill>
                      <a:srgbClr val="000000"/>
                    </a:solidFill>
                    <a:ea typeface="宋体" pitchFamily="2" charset="-122"/>
                  </a:rPr>
                  <a:t>Физическаяактивность</a:t>
                </a:r>
                <a:endParaRPr lang="en-US" sz="1600" dirty="0">
                  <a:solidFill>
                    <a:srgbClr val="000000"/>
                  </a:solidFill>
                  <a:ea typeface="宋体" pitchFamily="2" charset="-122"/>
                </a:endParaRPr>
              </a:p>
            </p:txBody>
          </p:sp>
          <p:sp>
            <p:nvSpPr>
              <p:cNvPr id="34" name="Oval 31"/>
              <p:cNvSpPr>
                <a:spLocks noChangeArrowheads="1"/>
              </p:cNvSpPr>
              <p:nvPr/>
            </p:nvSpPr>
            <p:spPr bwMode="auto">
              <a:xfrm>
                <a:off x="4320" y="2584"/>
                <a:ext cx="686" cy="292"/>
              </a:xfrm>
              <a:prstGeom prst="ellipse">
                <a:avLst/>
              </a:prstGeom>
              <a:solidFill>
                <a:srgbClr val="FFFF99"/>
              </a:solidFill>
              <a:ln w="9360">
                <a:solidFill>
                  <a:srgbClr val="800000"/>
                </a:solidFill>
                <a:miter lim="800000"/>
                <a:headEnd/>
                <a:tailEnd/>
              </a:ln>
            </p:spPr>
            <p:txBody>
              <a:bodyPr wrap="none" lIns="89968" tIns="46784" rIns="89968" bIns="46784" anchor="ctr"/>
              <a:lstStyle/>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endParaRPr lang="ru-RU" dirty="0" smtClean="0">
                  <a:solidFill>
                    <a:srgbClr val="000000"/>
                  </a:solidFill>
                  <a:ea typeface="宋体" pitchFamily="2" charset="-122"/>
                </a:endParaRPr>
              </a:p>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ru-RU" dirty="0" smtClean="0">
                    <a:solidFill>
                      <a:srgbClr val="000000"/>
                    </a:solidFill>
                    <a:ea typeface="宋体" pitchFamily="2" charset="-122"/>
                  </a:rPr>
                  <a:t>Нездоровая </a:t>
                </a:r>
              </a:p>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ru-RU" dirty="0" smtClean="0">
                    <a:solidFill>
                      <a:srgbClr val="000000"/>
                    </a:solidFill>
                    <a:ea typeface="宋体" pitchFamily="2" charset="-122"/>
                  </a:rPr>
                  <a:t>диета</a:t>
                </a:r>
              </a:p>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endParaRPr lang="en-US" dirty="0">
                  <a:solidFill>
                    <a:srgbClr val="000000"/>
                  </a:solidFill>
                  <a:ea typeface="宋体" pitchFamily="2" charset="-122"/>
                </a:endParaRPr>
              </a:p>
            </p:txBody>
          </p:sp>
          <p:sp>
            <p:nvSpPr>
              <p:cNvPr id="35" name="Oval 32"/>
              <p:cNvSpPr>
                <a:spLocks noChangeArrowheads="1"/>
              </p:cNvSpPr>
              <p:nvPr/>
            </p:nvSpPr>
            <p:spPr bwMode="auto">
              <a:xfrm>
                <a:off x="3266" y="2869"/>
                <a:ext cx="644" cy="317"/>
              </a:xfrm>
              <a:prstGeom prst="ellipse">
                <a:avLst/>
              </a:prstGeom>
              <a:solidFill>
                <a:srgbClr val="FFFF99"/>
              </a:solidFill>
              <a:ln w="9360">
                <a:solidFill>
                  <a:srgbClr val="800000"/>
                </a:solidFill>
                <a:miter lim="800000"/>
                <a:headEnd/>
                <a:tailEnd/>
              </a:ln>
            </p:spPr>
            <p:txBody>
              <a:bodyPr wrap="none" lIns="89968" tIns="46784" rIns="89968" bIns="46784" anchor="ctr"/>
              <a:lstStyle/>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en-US" sz="2000" dirty="0">
                    <a:solidFill>
                      <a:srgbClr val="000000"/>
                    </a:solidFill>
                    <a:ea typeface="宋体" pitchFamily="2" charset="-122"/>
                  </a:rPr>
                  <a:t> </a:t>
                </a:r>
                <a:r>
                  <a:rPr lang="ru-RU" dirty="0" smtClean="0">
                    <a:solidFill>
                      <a:prstClr val="black"/>
                    </a:solidFill>
                    <a:ea typeface="宋体" pitchFamily="2" charset="-122"/>
                  </a:rPr>
                  <a:t>Курение</a:t>
                </a:r>
                <a:endParaRPr lang="en-US" sz="1600" dirty="0">
                  <a:solidFill>
                    <a:prstClr val="black"/>
                  </a:solidFill>
                  <a:ea typeface="宋体" pitchFamily="2" charset="-122"/>
                </a:endParaRPr>
              </a:p>
            </p:txBody>
          </p:sp>
          <p:sp>
            <p:nvSpPr>
              <p:cNvPr id="36" name="Oval 33"/>
              <p:cNvSpPr>
                <a:spLocks noChangeArrowheads="1"/>
              </p:cNvSpPr>
              <p:nvPr/>
            </p:nvSpPr>
            <p:spPr bwMode="auto">
              <a:xfrm>
                <a:off x="3908" y="2859"/>
                <a:ext cx="812" cy="327"/>
              </a:xfrm>
              <a:prstGeom prst="ellipse">
                <a:avLst/>
              </a:prstGeom>
              <a:solidFill>
                <a:srgbClr val="FFFF99"/>
              </a:solidFill>
              <a:ln w="9360">
                <a:solidFill>
                  <a:srgbClr val="800000"/>
                </a:solidFill>
                <a:miter lim="800000"/>
                <a:headEnd/>
                <a:tailEnd/>
              </a:ln>
            </p:spPr>
            <p:txBody>
              <a:bodyPr lIns="89968" tIns="46784" rIns="89968" bIns="46784" anchor="ctr"/>
              <a:lstStyle/>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ru-RU" sz="1400" dirty="0" smtClean="0">
                    <a:solidFill>
                      <a:srgbClr val="000000"/>
                    </a:solidFill>
                    <a:ea typeface="宋体" pitchFamily="2" charset="-122"/>
                  </a:rPr>
                  <a:t>Чрезмерное потребление алкоголя</a:t>
                </a:r>
                <a:endParaRPr lang="en-US" sz="1400" dirty="0">
                  <a:solidFill>
                    <a:srgbClr val="000000"/>
                  </a:solidFill>
                  <a:ea typeface="宋体" pitchFamily="2" charset="-122"/>
                </a:endParaRPr>
              </a:p>
            </p:txBody>
          </p:sp>
          <p:sp>
            <p:nvSpPr>
              <p:cNvPr id="37" name="Oval 34"/>
              <p:cNvSpPr>
                <a:spLocks noChangeArrowheads="1"/>
              </p:cNvSpPr>
              <p:nvPr/>
            </p:nvSpPr>
            <p:spPr bwMode="auto">
              <a:xfrm>
                <a:off x="4929" y="2872"/>
                <a:ext cx="627" cy="253"/>
              </a:xfrm>
              <a:prstGeom prst="ellipse">
                <a:avLst/>
              </a:prstGeom>
              <a:solidFill>
                <a:srgbClr val="FFFF99"/>
              </a:solidFill>
              <a:ln w="9360">
                <a:solidFill>
                  <a:srgbClr val="800000"/>
                </a:solidFill>
                <a:miter lim="800000"/>
                <a:headEnd/>
                <a:tailEnd/>
              </a:ln>
            </p:spPr>
            <p:txBody>
              <a:bodyPr wrap="none" lIns="89968" tIns="46784" rIns="89968" bIns="46784" anchor="ctr"/>
              <a:lstStyle/>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ru-RU" sz="1400" dirty="0" smtClean="0">
                    <a:solidFill>
                      <a:srgbClr val="000000"/>
                    </a:solidFill>
                    <a:ea typeface="宋体" pitchFamily="2" charset="-122"/>
                  </a:rPr>
                  <a:t>Недостаток</a:t>
                </a:r>
              </a:p>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ru-RU" sz="1400" dirty="0" smtClean="0">
                    <a:solidFill>
                      <a:srgbClr val="000000"/>
                    </a:solidFill>
                    <a:ea typeface="宋体" pitchFamily="2" charset="-122"/>
                  </a:rPr>
                  <a:t>питания</a:t>
                </a:r>
                <a:endParaRPr lang="en-US" sz="1400" dirty="0">
                  <a:solidFill>
                    <a:srgbClr val="000000"/>
                  </a:solidFill>
                  <a:ea typeface="宋体" pitchFamily="2" charset="-122"/>
                </a:endParaRPr>
              </a:p>
            </p:txBody>
          </p:sp>
          <p:sp>
            <p:nvSpPr>
              <p:cNvPr id="38" name="Oval 35"/>
              <p:cNvSpPr>
                <a:spLocks noChangeArrowheads="1"/>
              </p:cNvSpPr>
              <p:nvPr/>
            </p:nvSpPr>
            <p:spPr bwMode="auto">
              <a:xfrm>
                <a:off x="4302" y="1894"/>
                <a:ext cx="843" cy="496"/>
              </a:xfrm>
              <a:prstGeom prst="ellipse">
                <a:avLst/>
              </a:prstGeom>
              <a:solidFill>
                <a:srgbClr val="808000"/>
              </a:solidFill>
              <a:ln w="9525">
                <a:noFill/>
                <a:round/>
                <a:headEnd/>
                <a:tailEnd/>
              </a:ln>
            </p:spPr>
            <p:txBody>
              <a:bodyPr wrap="none" lIns="89968" tIns="46784" rIns="89968" bIns="46784" anchor="ctr"/>
              <a:lstStyle/>
              <a:p>
                <a:pPr algn="ctr" defTabSz="449263">
                  <a:buSzPct val="100000"/>
                  <a:tabLst>
                    <a:tab pos="0" algn="l"/>
                    <a:tab pos="447675" algn="l"/>
                    <a:tab pos="895350" algn="l"/>
                    <a:tab pos="1346200" algn="l"/>
                    <a:tab pos="1795463" algn="l"/>
                    <a:tab pos="2244725" algn="l"/>
                    <a:tab pos="2693988" algn="l"/>
                    <a:tab pos="3143250" algn="l"/>
                    <a:tab pos="3589338" algn="l"/>
                    <a:tab pos="4038600" algn="l"/>
                    <a:tab pos="4489450" algn="l"/>
                    <a:tab pos="4940300" algn="l"/>
                    <a:tab pos="5389563" algn="l"/>
                    <a:tab pos="5835650" algn="l"/>
                    <a:tab pos="6284913" algn="l"/>
                    <a:tab pos="6734175" algn="l"/>
                    <a:tab pos="7183438" algn="l"/>
                    <a:tab pos="7632700" algn="l"/>
                    <a:tab pos="8081963" algn="l"/>
                    <a:tab pos="8531225" algn="l"/>
                    <a:tab pos="8980488" algn="l"/>
                  </a:tabLst>
                </a:pPr>
                <a:r>
                  <a:rPr lang="ru-RU" b="1" dirty="0" smtClean="0">
                    <a:ea typeface="宋体" pitchFamily="2" charset="-122"/>
                  </a:rPr>
                  <a:t>Другие НИЗ</a:t>
                </a:r>
                <a:endParaRPr lang="en-GB" b="1" dirty="0">
                  <a:ea typeface="宋体" pitchFamily="2" charset="-122"/>
                </a:endParaRPr>
              </a:p>
            </p:txBody>
          </p:sp>
        </p:grpSp>
      </p:grpSp>
      <p:sp>
        <p:nvSpPr>
          <p:cNvPr id="39" name="Прямоугольник 38"/>
          <p:cNvSpPr/>
          <p:nvPr/>
        </p:nvSpPr>
        <p:spPr>
          <a:xfrm>
            <a:off x="6858000" y="1564358"/>
            <a:ext cx="2286000" cy="1597360"/>
          </a:xfrm>
          <a:prstGeom prst="rect">
            <a:avLst/>
          </a:prstGeom>
        </p:spPr>
        <p:txBody>
          <a:bodyPr wrap="square">
            <a:spAutoFit/>
          </a:bodyPr>
          <a:lstStyle/>
          <a:p>
            <a:pPr marL="342900" indent="-342900">
              <a:spcBef>
                <a:spcPct val="20000"/>
              </a:spcBef>
              <a:spcAft>
                <a:spcPts val="600"/>
              </a:spcAft>
              <a:buClr>
                <a:srgbClr val="FF3300"/>
              </a:buClr>
              <a:buSzPct val="150000"/>
              <a:buFont typeface="Symbol" pitchFamily="18" charset="2"/>
              <a:buChar char="©"/>
            </a:pPr>
            <a:r>
              <a:rPr lang="ru-RU" dirty="0" smtClean="0">
                <a:latin typeface="Arial" charset="0"/>
              </a:rPr>
              <a:t>АГ</a:t>
            </a:r>
          </a:p>
          <a:p>
            <a:pPr marL="342900" indent="-342900">
              <a:spcBef>
                <a:spcPct val="20000"/>
              </a:spcBef>
              <a:spcAft>
                <a:spcPts val="600"/>
              </a:spcAft>
              <a:buClr>
                <a:srgbClr val="FF3300"/>
              </a:buClr>
              <a:buSzPct val="150000"/>
              <a:buFont typeface="Symbol" pitchFamily="18" charset="2"/>
              <a:buChar char="©"/>
            </a:pPr>
            <a:r>
              <a:rPr lang="ru-RU" dirty="0" smtClean="0">
                <a:latin typeface="Arial" charset="0"/>
              </a:rPr>
              <a:t>ДЛП</a:t>
            </a:r>
          </a:p>
          <a:p>
            <a:pPr marL="342900" indent="-342900">
              <a:spcBef>
                <a:spcPct val="20000"/>
              </a:spcBef>
              <a:spcAft>
                <a:spcPts val="600"/>
              </a:spcAft>
              <a:buClr>
                <a:srgbClr val="FF3300"/>
              </a:buClr>
              <a:buSzPct val="150000"/>
              <a:buFont typeface="Symbol" pitchFamily="18" charset="2"/>
              <a:buChar char="©"/>
            </a:pPr>
            <a:r>
              <a:rPr lang="ru-RU" dirty="0" smtClean="0">
                <a:latin typeface="Arial" charset="0"/>
              </a:rPr>
              <a:t>Гипергликемия,</a:t>
            </a:r>
          </a:p>
          <a:p>
            <a:pPr marL="342900" indent="-342900">
              <a:spcBef>
                <a:spcPct val="20000"/>
              </a:spcBef>
              <a:spcAft>
                <a:spcPts val="600"/>
              </a:spcAft>
              <a:buClr>
                <a:srgbClr val="FF3300"/>
              </a:buClr>
              <a:buSzPct val="150000"/>
              <a:buFont typeface="Symbol" pitchFamily="18" charset="2"/>
              <a:buChar char="©"/>
            </a:pPr>
            <a:r>
              <a:rPr lang="ru-RU" dirty="0" smtClean="0">
                <a:latin typeface="Arial" charset="0"/>
              </a:rPr>
              <a:t>Ожирение</a:t>
            </a:r>
          </a:p>
        </p:txBody>
      </p:sp>
    </p:spTree>
    <p:extLst>
      <p:ext uri="{BB962C8B-B14F-4D97-AF65-F5344CB8AC3E}">
        <p14:creationId xmlns:p14="http://schemas.microsoft.com/office/powerpoint/2010/main" val="2213680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5250" name="Text Box 2"/>
          <p:cNvSpPr txBox="1">
            <a:spLocks noChangeArrowheads="1"/>
          </p:cNvSpPr>
          <p:nvPr/>
        </p:nvSpPr>
        <p:spPr bwMode="auto">
          <a:xfrm>
            <a:off x="333375" y="5910263"/>
            <a:ext cx="8810625" cy="947737"/>
          </a:xfrm>
          <a:prstGeom prst="rect">
            <a:avLst/>
          </a:prstGeom>
          <a:noFill/>
          <a:ln w="9525">
            <a:noFill/>
            <a:miter lim="800000"/>
            <a:headEnd/>
            <a:tailEnd/>
          </a:ln>
          <a:effectLst/>
        </p:spPr>
        <p:txBody>
          <a:bodyPr lIns="45720" rIns="45720" anchor="b">
            <a:spAutoFit/>
          </a:bodyPr>
          <a:lstStyle/>
          <a:p>
            <a:pPr eaLnBrk="0" hangingPunct="0">
              <a:spcBef>
                <a:spcPct val="50000"/>
              </a:spcBef>
              <a:defRPr/>
            </a:pPr>
            <a:r>
              <a:rPr lang="ru-RU" sz="1600" b="1">
                <a:effectLst>
                  <a:outerShdw blurRad="38100" dist="38100" dir="2700000" algn="tl">
                    <a:srgbClr val="C0C0C0"/>
                  </a:outerShdw>
                </a:effectLst>
              </a:rPr>
              <a:t>Пепин К. Дж. Ж–л </a:t>
            </a:r>
            <a:r>
              <a:rPr lang="ru-RU" sz="1600" b="1" i="1">
                <a:effectLst>
                  <a:outerShdw blurRad="38100" dist="38100" dir="2700000" algn="tl">
                    <a:srgbClr val="C0C0C0"/>
                  </a:outerShdw>
                </a:effectLst>
              </a:rPr>
              <a:t>«Амер. кард. вестник»,</a:t>
            </a:r>
            <a:r>
              <a:rPr lang="ru-RU" sz="1600" b="1">
                <a:effectLst>
                  <a:outerShdw blurRad="38100" dist="38100" dir="2700000" algn="tl">
                    <a:srgbClr val="C0C0C0"/>
                  </a:outerShdw>
                </a:effectLst>
              </a:rPr>
              <a:t> </a:t>
            </a:r>
            <a:r>
              <a:rPr lang="en-US" sz="1600" b="1">
                <a:effectLst>
                  <a:outerShdw blurRad="38100" dist="38100" dir="2700000" algn="tl">
                    <a:srgbClr val="C0C0C0"/>
                  </a:outerShdw>
                </a:effectLst>
              </a:rPr>
              <a:t>1998</a:t>
            </a:r>
            <a:r>
              <a:rPr lang="ru-RU" sz="1600" b="1">
                <a:effectLst>
                  <a:outerShdw blurRad="38100" dist="38100" dir="2700000" algn="tl">
                    <a:srgbClr val="C0C0C0"/>
                  </a:outerShdw>
                </a:effectLst>
              </a:rPr>
              <a:t> г. № </a:t>
            </a:r>
            <a:r>
              <a:rPr lang="en-US" sz="1600" b="1">
                <a:effectLst>
                  <a:outerShdw blurRad="38100" dist="38100" dir="2700000" algn="tl">
                    <a:srgbClr val="C0C0C0"/>
                  </a:outerShdw>
                </a:effectLst>
              </a:rPr>
              <a:t>82</a:t>
            </a:r>
            <a:r>
              <a:rPr lang="ru-RU" sz="1600" b="1">
                <a:effectLst>
                  <a:outerShdw blurRad="38100" dist="38100" dir="2700000" algn="tl">
                    <a:srgbClr val="C0C0C0"/>
                  </a:outerShdw>
                </a:effectLst>
              </a:rPr>
              <a:t> </a:t>
            </a:r>
            <a:r>
              <a:rPr lang="en-US" sz="1600" b="1">
                <a:effectLst>
                  <a:outerShdw blurRad="38100" dist="38100" dir="2700000" algn="tl">
                    <a:srgbClr val="C0C0C0"/>
                  </a:outerShdw>
                </a:effectLst>
              </a:rPr>
              <a:t>(</a:t>
            </a:r>
            <a:r>
              <a:rPr lang="ru-RU" sz="1600" b="1">
                <a:effectLst>
                  <a:outerShdw blurRad="38100" dist="38100" dir="2700000" algn="tl">
                    <a:srgbClr val="C0C0C0"/>
                  </a:outerShdw>
                </a:effectLst>
              </a:rPr>
              <a:t>доп.</a:t>
            </a:r>
            <a:r>
              <a:rPr lang="en-US" sz="1600" b="1">
                <a:effectLst>
                  <a:outerShdw blurRad="38100" dist="38100" dir="2700000" algn="tl">
                    <a:srgbClr val="C0C0C0"/>
                  </a:outerShdw>
                </a:effectLst>
              </a:rPr>
              <a:t>10</a:t>
            </a:r>
            <a:r>
              <a:rPr lang="ru-RU" sz="1600" b="1">
                <a:effectLst>
                  <a:outerShdw blurRad="38100" dist="38100" dir="2700000" algn="tl">
                    <a:srgbClr val="C0C0C0"/>
                  </a:outerShdw>
                </a:effectLst>
              </a:rPr>
              <a:t> </a:t>
            </a:r>
            <a:r>
              <a:rPr lang="en-US" sz="1600" b="1">
                <a:effectLst>
                  <a:outerShdw blurRad="38100" dist="38100" dir="2700000" algn="tl">
                    <a:srgbClr val="C0C0C0"/>
                  </a:outerShdw>
                </a:effectLst>
              </a:rPr>
              <a:t>A)</a:t>
            </a:r>
            <a:r>
              <a:rPr lang="ru-RU" sz="1600" b="1">
                <a:effectLst>
                  <a:outerShdw blurRad="38100" dist="38100" dir="2700000" algn="tl">
                    <a:srgbClr val="C0C0C0"/>
                  </a:outerShdw>
                </a:effectLst>
              </a:rPr>
              <a:t>, стр. </a:t>
            </a:r>
            <a:r>
              <a:rPr lang="en-US" sz="1600" b="1">
                <a:effectLst>
                  <a:outerShdw blurRad="38100" dist="38100" dir="2700000" algn="tl">
                    <a:srgbClr val="C0C0C0"/>
                  </a:outerShdw>
                </a:effectLst>
              </a:rPr>
              <a:t>23-27. </a:t>
            </a:r>
            <a:r>
              <a:rPr lang="ru-RU" sz="1600" b="1">
                <a:effectLst>
                  <a:outerShdw blurRad="38100" dist="38100" dir="2700000" algn="tl">
                    <a:srgbClr val="C0C0C0"/>
                  </a:outerShdw>
                </a:effectLst>
              </a:rPr>
              <a:t>Шиффрин Е. Л. и др. Ж-л </a:t>
            </a:r>
            <a:r>
              <a:rPr lang="ru-RU" sz="1600" b="1" i="1">
                <a:effectLst>
                  <a:outerShdw blurRad="38100" dist="38100" dir="2700000" algn="tl">
                    <a:srgbClr val="C0C0C0"/>
                  </a:outerShdw>
                </a:effectLst>
              </a:rPr>
              <a:t>«Амер. гиперт. вестник»,</a:t>
            </a:r>
            <a:r>
              <a:rPr lang="en-US" sz="1600" b="1">
                <a:effectLst>
                  <a:outerShdw blurRad="38100" dist="38100" dir="2700000" algn="tl">
                    <a:srgbClr val="C0C0C0"/>
                  </a:outerShdw>
                </a:effectLst>
              </a:rPr>
              <a:t> 2002</a:t>
            </a:r>
            <a:r>
              <a:rPr lang="ru-RU" sz="1600" b="1">
                <a:effectLst>
                  <a:outerShdw blurRad="38100" dist="38100" dir="2700000" algn="tl">
                    <a:srgbClr val="C0C0C0"/>
                  </a:outerShdw>
                </a:effectLst>
              </a:rPr>
              <a:t> г., №</a:t>
            </a:r>
            <a:r>
              <a:rPr lang="en-US" sz="1600" b="1">
                <a:effectLst>
                  <a:outerShdw blurRad="38100" dist="38100" dir="2700000" algn="tl">
                    <a:srgbClr val="C0C0C0"/>
                  </a:outerShdw>
                </a:effectLst>
              </a:rPr>
              <a:t>15</a:t>
            </a:r>
            <a:r>
              <a:rPr lang="ru-RU" sz="1600" b="1">
                <a:effectLst>
                  <a:outerShdw blurRad="38100" dist="38100" dir="2700000" algn="tl">
                    <a:srgbClr val="C0C0C0"/>
                  </a:outerShdw>
                </a:effectLst>
              </a:rPr>
              <a:t>, стр.</a:t>
            </a:r>
            <a:r>
              <a:rPr lang="en-US" sz="1600" b="1">
                <a:effectLst>
                  <a:outerShdw blurRad="38100" dist="38100" dir="2700000" algn="tl">
                    <a:srgbClr val="C0C0C0"/>
                  </a:outerShdw>
                </a:effectLst>
              </a:rPr>
              <a:t>115-122.</a:t>
            </a:r>
          </a:p>
          <a:p>
            <a:pPr eaLnBrk="0" hangingPunct="0">
              <a:spcBef>
                <a:spcPct val="50000"/>
              </a:spcBef>
              <a:defRPr/>
            </a:pPr>
            <a:endParaRPr lang="en-US" sz="1600" b="1">
              <a:effectLst>
                <a:outerShdw blurRad="38100" dist="38100" dir="2700000" algn="tl">
                  <a:srgbClr val="C0C0C0"/>
                </a:outerShdw>
              </a:effectLst>
            </a:endParaRPr>
          </a:p>
        </p:txBody>
      </p:sp>
      <p:pic>
        <p:nvPicPr>
          <p:cNvPr id="33795" name="Picture 3" descr="N5-029 1 slide"/>
          <p:cNvPicPr>
            <a:picLocks noChangeAspect="1" noChangeArrowheads="1"/>
          </p:cNvPicPr>
          <p:nvPr/>
        </p:nvPicPr>
        <p:blipFill>
          <a:blip r:embed="rId3" cstate="print">
            <a:clrChange>
              <a:clrFrom>
                <a:srgbClr val="1B5664"/>
              </a:clrFrom>
              <a:clrTo>
                <a:srgbClr val="1B5664">
                  <a:alpha val="0"/>
                </a:srgbClr>
              </a:clrTo>
            </a:clrChange>
          </a:blip>
          <a:srcRect/>
          <a:stretch>
            <a:fillRect/>
          </a:stretch>
        </p:blipFill>
        <p:spPr bwMode="auto">
          <a:xfrm>
            <a:off x="595313" y="3240088"/>
            <a:ext cx="7121525" cy="2651125"/>
          </a:xfrm>
          <a:prstGeom prst="rect">
            <a:avLst/>
          </a:prstGeom>
          <a:noFill/>
          <a:ln w="9525">
            <a:noFill/>
            <a:miter lim="800000"/>
            <a:headEnd/>
            <a:tailEnd/>
          </a:ln>
        </p:spPr>
      </p:pic>
      <p:sp>
        <p:nvSpPr>
          <p:cNvPr id="3765252" name="Text Box 4"/>
          <p:cNvSpPr txBox="1">
            <a:spLocks noChangeArrowheads="1"/>
          </p:cNvSpPr>
          <p:nvPr/>
        </p:nvSpPr>
        <p:spPr bwMode="auto">
          <a:xfrm>
            <a:off x="877888" y="4405313"/>
            <a:ext cx="2027237" cy="366712"/>
          </a:xfrm>
          <a:prstGeom prst="rect">
            <a:avLst/>
          </a:prstGeom>
          <a:noFill/>
          <a:ln w="9525">
            <a:noFill/>
            <a:miter lim="800000"/>
            <a:headEnd/>
            <a:tailEnd/>
          </a:ln>
        </p:spPr>
        <p:txBody>
          <a:bodyPr lIns="45720" rIns="45720" anchor="b" anchorCtr="1">
            <a:spAutoFit/>
          </a:bodyPr>
          <a:lstStyle/>
          <a:p>
            <a:pPr algn="ctr" eaLnBrk="0" hangingPunct="0">
              <a:spcBef>
                <a:spcPct val="50000"/>
              </a:spcBef>
            </a:pPr>
            <a:r>
              <a:rPr lang="ru-RU" b="1"/>
              <a:t>Гипертония</a:t>
            </a:r>
            <a:endParaRPr lang="en-US" b="1"/>
          </a:p>
        </p:txBody>
      </p:sp>
      <p:sp>
        <p:nvSpPr>
          <p:cNvPr id="33797" name="Rectangle 5"/>
          <p:cNvSpPr>
            <a:spLocks noGrp="1" noChangeArrowheads="1"/>
          </p:cNvSpPr>
          <p:nvPr>
            <p:ph type="title" idx="4294967295"/>
          </p:nvPr>
        </p:nvSpPr>
        <p:spPr>
          <a:xfrm>
            <a:off x="0" y="188913"/>
            <a:ext cx="8688388" cy="1190625"/>
          </a:xfrm>
        </p:spPr>
        <p:txBody>
          <a:bodyPr lIns="45720" rIns="45720" anchor="t" anchorCtr="1">
            <a:spAutoFit/>
          </a:bodyPr>
          <a:lstStyle/>
          <a:p>
            <a:r>
              <a:rPr lang="ru-RU" sz="3600" smtClean="0"/>
              <a:t>Факторы риска – часть общего процесса заболевания атеросклерозом</a:t>
            </a:r>
            <a:endParaRPr lang="en-US" sz="3600" smtClean="0"/>
          </a:p>
        </p:txBody>
      </p:sp>
      <p:sp>
        <p:nvSpPr>
          <p:cNvPr id="3765254" name="Text Box 6"/>
          <p:cNvSpPr txBox="1">
            <a:spLocks noChangeArrowheads="1"/>
          </p:cNvSpPr>
          <p:nvPr/>
        </p:nvSpPr>
        <p:spPr bwMode="auto">
          <a:xfrm>
            <a:off x="912813" y="3983038"/>
            <a:ext cx="2027237" cy="366712"/>
          </a:xfrm>
          <a:prstGeom prst="rect">
            <a:avLst/>
          </a:prstGeom>
          <a:noFill/>
          <a:ln w="9525">
            <a:noFill/>
            <a:miter lim="800000"/>
            <a:headEnd/>
            <a:tailEnd/>
          </a:ln>
        </p:spPr>
        <p:txBody>
          <a:bodyPr lIns="45720" rIns="45720" anchor="b" anchorCtr="1">
            <a:spAutoFit/>
          </a:bodyPr>
          <a:lstStyle/>
          <a:p>
            <a:pPr algn="ctr" eaLnBrk="0" hangingPunct="0">
              <a:spcBef>
                <a:spcPct val="50000"/>
              </a:spcBef>
            </a:pPr>
            <a:r>
              <a:rPr lang="ru-RU" b="1"/>
              <a:t>Дислипидемия</a:t>
            </a:r>
            <a:endParaRPr lang="en-US" b="1"/>
          </a:p>
        </p:txBody>
      </p:sp>
      <p:sp>
        <p:nvSpPr>
          <p:cNvPr id="3765255" name="Text Box 7"/>
          <p:cNvSpPr txBox="1">
            <a:spLocks noChangeArrowheads="1"/>
          </p:cNvSpPr>
          <p:nvPr/>
        </p:nvSpPr>
        <p:spPr bwMode="auto">
          <a:xfrm>
            <a:off x="2435225" y="3748088"/>
            <a:ext cx="2027238" cy="366712"/>
          </a:xfrm>
          <a:prstGeom prst="rect">
            <a:avLst/>
          </a:prstGeom>
          <a:noFill/>
          <a:ln w="9525">
            <a:noFill/>
            <a:miter lim="800000"/>
            <a:headEnd/>
            <a:tailEnd/>
          </a:ln>
        </p:spPr>
        <p:txBody>
          <a:bodyPr lIns="45720" rIns="45720" anchor="b" anchorCtr="1">
            <a:spAutoFit/>
          </a:bodyPr>
          <a:lstStyle/>
          <a:p>
            <a:pPr algn="ctr" eaLnBrk="0" hangingPunct="0">
              <a:spcBef>
                <a:spcPct val="50000"/>
              </a:spcBef>
            </a:pPr>
            <a:r>
              <a:rPr lang="ru-RU" b="1"/>
              <a:t>Курение</a:t>
            </a:r>
            <a:endParaRPr lang="en-US" b="1"/>
          </a:p>
        </p:txBody>
      </p:sp>
      <p:sp>
        <p:nvSpPr>
          <p:cNvPr id="3765256" name="Text Box 8"/>
          <p:cNvSpPr txBox="1">
            <a:spLocks noChangeArrowheads="1"/>
          </p:cNvSpPr>
          <p:nvPr/>
        </p:nvSpPr>
        <p:spPr bwMode="auto">
          <a:xfrm>
            <a:off x="2359025" y="4686300"/>
            <a:ext cx="1638300" cy="366713"/>
          </a:xfrm>
          <a:prstGeom prst="rect">
            <a:avLst/>
          </a:prstGeom>
          <a:noFill/>
          <a:ln w="9525">
            <a:noFill/>
            <a:miter lim="800000"/>
            <a:headEnd/>
            <a:tailEnd/>
          </a:ln>
        </p:spPr>
        <p:txBody>
          <a:bodyPr lIns="45720" rIns="45720" anchor="b" anchorCtr="1">
            <a:spAutoFit/>
          </a:bodyPr>
          <a:lstStyle/>
          <a:p>
            <a:pPr algn="ctr" eaLnBrk="0" hangingPunct="0">
              <a:spcBef>
                <a:spcPct val="50000"/>
              </a:spcBef>
            </a:pPr>
            <a:r>
              <a:rPr lang="ru-RU" b="1"/>
              <a:t>Диабет</a:t>
            </a:r>
            <a:endParaRPr lang="en-US" b="1"/>
          </a:p>
        </p:txBody>
      </p:sp>
      <p:sp>
        <p:nvSpPr>
          <p:cNvPr id="3765257" name="Text Box 9"/>
          <p:cNvSpPr txBox="1">
            <a:spLocks noChangeArrowheads="1"/>
          </p:cNvSpPr>
          <p:nvPr/>
        </p:nvSpPr>
        <p:spPr bwMode="auto">
          <a:xfrm>
            <a:off x="2695575" y="4186238"/>
            <a:ext cx="1638300" cy="366712"/>
          </a:xfrm>
          <a:prstGeom prst="rect">
            <a:avLst/>
          </a:prstGeom>
          <a:noFill/>
          <a:ln w="9525">
            <a:noFill/>
            <a:miter lim="800000"/>
            <a:headEnd/>
            <a:tailEnd/>
          </a:ln>
        </p:spPr>
        <p:txBody>
          <a:bodyPr lIns="45720" rIns="45720" anchor="b" anchorCtr="1">
            <a:spAutoFit/>
          </a:bodyPr>
          <a:lstStyle/>
          <a:p>
            <a:pPr algn="ctr" eaLnBrk="0" hangingPunct="0">
              <a:spcBef>
                <a:spcPct val="50000"/>
              </a:spcBef>
            </a:pPr>
            <a:r>
              <a:rPr lang="ru-RU" b="1"/>
              <a:t>Возраст</a:t>
            </a:r>
            <a:endParaRPr lang="en-US" b="1"/>
          </a:p>
        </p:txBody>
      </p:sp>
      <p:sp>
        <p:nvSpPr>
          <p:cNvPr id="3765258" name="Text Box 10"/>
          <p:cNvSpPr txBox="1">
            <a:spLocks noChangeArrowheads="1"/>
          </p:cNvSpPr>
          <p:nvPr/>
        </p:nvSpPr>
        <p:spPr bwMode="auto">
          <a:xfrm>
            <a:off x="3609975" y="4556125"/>
            <a:ext cx="1638300" cy="366713"/>
          </a:xfrm>
          <a:prstGeom prst="rect">
            <a:avLst/>
          </a:prstGeom>
          <a:noFill/>
          <a:ln w="9525">
            <a:noFill/>
            <a:miter lim="800000"/>
            <a:headEnd/>
            <a:tailEnd/>
          </a:ln>
        </p:spPr>
        <p:txBody>
          <a:bodyPr lIns="45720" rIns="45720" anchor="b" anchorCtr="1">
            <a:spAutoFit/>
          </a:bodyPr>
          <a:lstStyle/>
          <a:p>
            <a:pPr algn="ctr" eaLnBrk="0" hangingPunct="0">
              <a:spcBef>
                <a:spcPct val="50000"/>
              </a:spcBef>
            </a:pPr>
            <a:r>
              <a:rPr lang="ru-RU" b="1"/>
              <a:t>Пол</a:t>
            </a:r>
            <a:endParaRPr lang="en-US" b="1"/>
          </a:p>
        </p:txBody>
      </p:sp>
      <p:sp>
        <p:nvSpPr>
          <p:cNvPr id="3765259" name="Text Box 11"/>
          <p:cNvSpPr txBox="1">
            <a:spLocks noChangeArrowheads="1"/>
          </p:cNvSpPr>
          <p:nvPr/>
        </p:nvSpPr>
        <p:spPr bwMode="auto">
          <a:xfrm>
            <a:off x="3892550" y="3756025"/>
            <a:ext cx="2998788" cy="641350"/>
          </a:xfrm>
          <a:prstGeom prst="rect">
            <a:avLst/>
          </a:prstGeom>
          <a:noFill/>
          <a:ln w="9525">
            <a:noFill/>
            <a:miter lim="800000"/>
            <a:headEnd/>
            <a:tailEnd/>
          </a:ln>
        </p:spPr>
        <p:txBody>
          <a:bodyPr lIns="45720" rIns="45720" anchor="b" anchorCtr="1">
            <a:spAutoFit/>
          </a:bodyPr>
          <a:lstStyle/>
          <a:p>
            <a:pPr algn="ctr" eaLnBrk="0" hangingPunct="0">
              <a:spcBef>
                <a:spcPct val="50000"/>
              </a:spcBef>
            </a:pPr>
            <a:r>
              <a:rPr lang="ru-RU" b="1"/>
              <a:t>Неблагоприятный семейный анамнез</a:t>
            </a:r>
            <a:endParaRPr lang="en-US" b="1"/>
          </a:p>
        </p:txBody>
      </p:sp>
      <p:grpSp>
        <p:nvGrpSpPr>
          <p:cNvPr id="2" name="Group 12"/>
          <p:cNvGrpSpPr>
            <a:grpSpLocks/>
          </p:cNvGrpSpPr>
          <p:nvPr/>
        </p:nvGrpSpPr>
        <p:grpSpPr bwMode="auto">
          <a:xfrm>
            <a:off x="4568825" y="1011238"/>
            <a:ext cx="3690938" cy="3375025"/>
            <a:chOff x="2839" y="575"/>
            <a:chExt cx="2325" cy="2126"/>
          </a:xfrm>
        </p:grpSpPr>
        <p:sp>
          <p:nvSpPr>
            <p:cNvPr id="3765261" name="Line 13"/>
            <p:cNvSpPr>
              <a:spLocks noChangeShapeType="1"/>
            </p:cNvSpPr>
            <p:nvPr/>
          </p:nvSpPr>
          <p:spPr bwMode="ltGray">
            <a:xfrm flipV="1">
              <a:off x="3503" y="1728"/>
              <a:ext cx="397" cy="973"/>
            </a:xfrm>
            <a:prstGeom prst="line">
              <a:avLst/>
            </a:prstGeom>
            <a:noFill/>
            <a:ln w="57150">
              <a:solidFill>
                <a:srgbClr val="FF0000"/>
              </a:solidFill>
              <a:round/>
              <a:headEnd/>
              <a:tailEnd type="triangle" w="med" len="med"/>
            </a:ln>
            <a:effectLst/>
          </p:spPr>
          <p:txBody>
            <a:bodyPr wrap="none" anchor="ctr"/>
            <a:lstStyle/>
            <a:p>
              <a:pPr eaLnBrk="0" hangingPunct="0">
                <a:spcBef>
                  <a:spcPct val="15000"/>
                </a:spcBef>
                <a:buClr>
                  <a:schemeClr val="bg1"/>
                </a:buClr>
                <a:buFont typeface="Arial" charset="0"/>
                <a:buChar char="•"/>
                <a:defRPr/>
              </a:pPr>
              <a:endParaRPr lang="ru-RU" sz="1400">
                <a:solidFill>
                  <a:srgbClr val="FFFFFF"/>
                </a:solidFill>
                <a:effectLst>
                  <a:outerShdw blurRad="38100" dist="38100" dir="2700000" algn="tl">
                    <a:srgbClr val="000000">
                      <a:alpha val="43137"/>
                    </a:srgbClr>
                  </a:outerShdw>
                </a:effectLst>
                <a:latin typeface="Arial" charset="0"/>
                <a:cs typeface="+mn-cs"/>
              </a:endParaRPr>
            </a:p>
          </p:txBody>
        </p:sp>
        <p:sp>
          <p:nvSpPr>
            <p:cNvPr id="3765262" name="AutoShape 14"/>
            <p:cNvSpPr>
              <a:spLocks noChangeArrowheads="1"/>
            </p:cNvSpPr>
            <p:nvPr/>
          </p:nvSpPr>
          <p:spPr bwMode="ltGray">
            <a:xfrm rot="1059644">
              <a:off x="3149" y="575"/>
              <a:ext cx="1866" cy="1390"/>
            </a:xfrm>
            <a:prstGeom prst="irregularSeal2">
              <a:avLst/>
            </a:prstGeom>
            <a:gradFill rotWithShape="1">
              <a:gsLst>
                <a:gs pos="0">
                  <a:srgbClr val="FFF200"/>
                </a:gs>
                <a:gs pos="45000">
                  <a:srgbClr val="FF7A00"/>
                </a:gs>
                <a:gs pos="70000">
                  <a:srgbClr val="FF0300"/>
                </a:gs>
                <a:gs pos="100000">
                  <a:srgbClr val="4D0808"/>
                </a:gs>
              </a:gsLst>
              <a:path path="shape">
                <a:fillToRect l="50000" t="50000" r="50000" b="50000"/>
              </a:path>
            </a:gradFill>
            <a:ln w="254000" algn="ctr">
              <a:noFill/>
              <a:miter lim="800000"/>
              <a:headEnd/>
              <a:tailEnd/>
            </a:ln>
            <a:effectLst/>
          </p:spPr>
          <p:txBody>
            <a:bodyPr wrap="none" anchor="ctr"/>
            <a:lstStyle/>
            <a:p>
              <a:pPr algn="ctr" eaLnBrk="0" hangingPunct="0">
                <a:lnSpc>
                  <a:spcPct val="70000"/>
                </a:lnSpc>
                <a:defRPr/>
              </a:pPr>
              <a:endParaRPr lang="ru-RU" sz="3200">
                <a:effectLst>
                  <a:outerShdw blurRad="38100" dist="38100" dir="2700000" algn="tl">
                    <a:srgbClr val="000000"/>
                  </a:outerShdw>
                </a:effectLst>
                <a:latin typeface="Times New Roman" pitchFamily="18" charset="0"/>
                <a:cs typeface="+mn-cs"/>
              </a:endParaRPr>
            </a:p>
          </p:txBody>
        </p:sp>
        <p:sp>
          <p:nvSpPr>
            <p:cNvPr id="3765263" name="Rectangle 15"/>
            <p:cNvSpPr>
              <a:spLocks noChangeArrowheads="1"/>
            </p:cNvSpPr>
            <p:nvPr/>
          </p:nvSpPr>
          <p:spPr bwMode="ltGray">
            <a:xfrm>
              <a:off x="2839" y="931"/>
              <a:ext cx="2325" cy="622"/>
            </a:xfrm>
            <a:prstGeom prst="rect">
              <a:avLst/>
            </a:prstGeom>
            <a:noFill/>
            <a:ln w="254000" algn="ctr">
              <a:noFill/>
              <a:miter lim="800000"/>
              <a:headEnd/>
              <a:tailEnd/>
            </a:ln>
            <a:effectLst/>
          </p:spPr>
          <p:txBody>
            <a:bodyPr wrap="none">
              <a:spAutoFit/>
            </a:bodyPr>
            <a:lstStyle/>
            <a:p>
              <a:pPr algn="ctr" eaLnBrk="0" hangingPunct="0">
                <a:lnSpc>
                  <a:spcPct val="70000"/>
                </a:lnSpc>
                <a:defRPr/>
              </a:pPr>
              <a:r>
                <a:rPr lang="ru-RU" sz="2800" b="1">
                  <a:effectLst>
                    <a:outerShdw blurRad="38100" dist="38100" dir="2700000" algn="tl">
                      <a:srgbClr val="000000"/>
                    </a:outerShdw>
                  </a:effectLst>
                  <a:latin typeface="Arial" charset="0"/>
                  <a:cs typeface="Arial" charset="0"/>
                </a:rPr>
                <a:t>Острая сосудистая </a:t>
              </a:r>
            </a:p>
            <a:p>
              <a:pPr algn="ctr" eaLnBrk="0" hangingPunct="0">
                <a:lnSpc>
                  <a:spcPct val="70000"/>
                </a:lnSpc>
                <a:defRPr/>
              </a:pPr>
              <a:r>
                <a:rPr lang="ru-RU" sz="2800" b="1">
                  <a:effectLst>
                    <a:outerShdw blurRad="38100" dist="38100" dir="2700000" algn="tl">
                      <a:srgbClr val="000000"/>
                    </a:outerShdw>
                  </a:effectLst>
                  <a:latin typeface="Arial" charset="0"/>
                  <a:cs typeface="Arial" charset="0"/>
                </a:rPr>
                <a:t>недостаточность</a:t>
              </a:r>
              <a:endParaRPr lang="en-US" sz="2800" b="1">
                <a:effectLst>
                  <a:outerShdw blurRad="38100" dist="38100" dir="2700000" algn="tl">
                    <a:srgbClr val="000000"/>
                  </a:outerShdw>
                </a:effectLst>
                <a:latin typeface="Arial" charset="0"/>
                <a:cs typeface="Arial" charset="0"/>
              </a:endParaRPr>
            </a:p>
            <a:p>
              <a:pPr algn="ctr" eaLnBrk="0" hangingPunct="0">
                <a:lnSpc>
                  <a:spcPct val="70000"/>
                </a:lnSpc>
                <a:defRPr/>
              </a:pPr>
              <a:endParaRPr lang="en-US" sz="2800" b="1">
                <a:effectLst>
                  <a:outerShdw blurRad="38100" dist="38100" dir="2700000" algn="tl">
                    <a:srgbClr val="000000"/>
                  </a:outerShdw>
                </a:effectLst>
                <a:latin typeface="Arial" charset="0"/>
                <a:cs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65252"/>
                                        </p:tgtEl>
                                        <p:attrNameLst>
                                          <p:attrName>style.visibility</p:attrName>
                                        </p:attrNameLst>
                                      </p:cBhvr>
                                      <p:to>
                                        <p:strVal val="visible"/>
                                      </p:to>
                                    </p:set>
                                    <p:animEffect transition="in" filter="wipe(left)">
                                      <p:cBhvr>
                                        <p:cTn id="7" dur="500"/>
                                        <p:tgtEl>
                                          <p:spTgt spid="376525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65254"/>
                                        </p:tgtEl>
                                        <p:attrNameLst>
                                          <p:attrName>style.visibility</p:attrName>
                                        </p:attrNameLst>
                                      </p:cBhvr>
                                      <p:to>
                                        <p:strVal val="visible"/>
                                      </p:to>
                                    </p:set>
                                    <p:animEffect transition="in" filter="wipe(left)">
                                      <p:cBhvr>
                                        <p:cTn id="11" dur="500"/>
                                        <p:tgtEl>
                                          <p:spTgt spid="376525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765256"/>
                                        </p:tgtEl>
                                        <p:attrNameLst>
                                          <p:attrName>style.visibility</p:attrName>
                                        </p:attrNameLst>
                                      </p:cBhvr>
                                      <p:to>
                                        <p:strVal val="visible"/>
                                      </p:to>
                                    </p:set>
                                    <p:animEffect transition="in" filter="wipe(left)">
                                      <p:cBhvr>
                                        <p:cTn id="15" dur="500"/>
                                        <p:tgtEl>
                                          <p:spTgt spid="376525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65255"/>
                                        </p:tgtEl>
                                        <p:attrNameLst>
                                          <p:attrName>style.visibility</p:attrName>
                                        </p:attrNameLst>
                                      </p:cBhvr>
                                      <p:to>
                                        <p:strVal val="visible"/>
                                      </p:to>
                                    </p:set>
                                    <p:animEffect transition="in" filter="wipe(left)">
                                      <p:cBhvr>
                                        <p:cTn id="19" dur="500"/>
                                        <p:tgtEl>
                                          <p:spTgt spid="376525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765257"/>
                                        </p:tgtEl>
                                        <p:attrNameLst>
                                          <p:attrName>style.visibility</p:attrName>
                                        </p:attrNameLst>
                                      </p:cBhvr>
                                      <p:to>
                                        <p:strVal val="visible"/>
                                      </p:to>
                                    </p:set>
                                    <p:animEffect transition="in" filter="wipe(left)">
                                      <p:cBhvr>
                                        <p:cTn id="23" dur="500"/>
                                        <p:tgtEl>
                                          <p:spTgt spid="376525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765258"/>
                                        </p:tgtEl>
                                        <p:attrNameLst>
                                          <p:attrName>style.visibility</p:attrName>
                                        </p:attrNameLst>
                                      </p:cBhvr>
                                      <p:to>
                                        <p:strVal val="visible"/>
                                      </p:to>
                                    </p:set>
                                    <p:animEffect transition="in" filter="wipe(left)">
                                      <p:cBhvr>
                                        <p:cTn id="27" dur="500"/>
                                        <p:tgtEl>
                                          <p:spTgt spid="376525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765259"/>
                                        </p:tgtEl>
                                        <p:attrNameLst>
                                          <p:attrName>style.visibility</p:attrName>
                                        </p:attrNameLst>
                                      </p:cBhvr>
                                      <p:to>
                                        <p:strVal val="visible"/>
                                      </p:to>
                                    </p:set>
                                    <p:animEffect transition="in" filter="wipe(left)">
                                      <p:cBhvr>
                                        <p:cTn id="31" dur="500"/>
                                        <p:tgtEl>
                                          <p:spTgt spid="376525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5252" grpId="0"/>
      <p:bldP spid="3765254" grpId="0"/>
      <p:bldP spid="3765255" grpId="0"/>
      <p:bldP spid="3765256" grpId="0"/>
      <p:bldP spid="3765257" grpId="0"/>
      <p:bldP spid="3765258" grpId="0"/>
      <p:bldP spid="37652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p:nvPr>
        </p:nvSpPr>
        <p:spPr>
          <a:xfrm>
            <a:off x="156754" y="-14288"/>
            <a:ext cx="8987246" cy="1139826"/>
          </a:xfrm>
        </p:spPr>
        <p:txBody>
          <a:bodyPr>
            <a:normAutofit/>
          </a:bodyPr>
          <a:lstStyle/>
          <a:p>
            <a:r>
              <a:rPr lang="ru-RU" sz="3200" b="1" dirty="0" smtClean="0">
                <a:solidFill>
                  <a:srgbClr val="003300"/>
                </a:solidFill>
                <a:latin typeface="+mn-lt"/>
              </a:rPr>
              <a:t>Распределение факторов риска по уровню вклада в смертность ССЗ в России</a:t>
            </a:r>
          </a:p>
        </p:txBody>
      </p:sp>
      <p:graphicFrame>
        <p:nvGraphicFramePr>
          <p:cNvPr id="4098" name="Object 5"/>
          <p:cNvGraphicFramePr>
            <a:graphicFrameLocks noGrp="1" noChangeAspect="1"/>
          </p:cNvGraphicFramePr>
          <p:nvPr>
            <p:ph sz="half" idx="4294967295"/>
          </p:nvPr>
        </p:nvGraphicFramePr>
        <p:xfrm>
          <a:off x="0" y="1484313"/>
          <a:ext cx="4035425" cy="4530725"/>
        </p:xfrm>
        <a:graphic>
          <a:graphicData uri="http://schemas.openxmlformats.org/presentationml/2006/ole">
            <mc:AlternateContent xmlns:mc="http://schemas.openxmlformats.org/markup-compatibility/2006">
              <mc:Choice xmlns:v="urn:schemas-microsoft-com:vml" Requires="v">
                <p:oleObj spid="_x0000_s394246" name="Диаграмма" r:id="rId3" imgW="4038736" imgH="4533916" progId="MSGraph.Chart.8">
                  <p:embed followColorScheme="full"/>
                </p:oleObj>
              </mc:Choice>
              <mc:Fallback>
                <p:oleObj name="Диаграмма" r:id="rId3" imgW="4038736" imgH="4533916"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84313"/>
                        <a:ext cx="4035425" cy="453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7"/>
          <p:cNvGraphicFramePr>
            <a:graphicFrameLocks noGrp="1" noChangeAspect="1"/>
          </p:cNvGraphicFramePr>
          <p:nvPr>
            <p:ph sz="half" idx="4294967295"/>
          </p:nvPr>
        </p:nvGraphicFramePr>
        <p:xfrm>
          <a:off x="5108575" y="1484313"/>
          <a:ext cx="4035425" cy="4530725"/>
        </p:xfrm>
        <a:graphic>
          <a:graphicData uri="http://schemas.openxmlformats.org/presentationml/2006/ole">
            <mc:AlternateContent xmlns:mc="http://schemas.openxmlformats.org/markup-compatibility/2006">
              <mc:Choice xmlns:v="urn:schemas-microsoft-com:vml" Requires="v">
                <p:oleObj spid="_x0000_s394247" name="Диаграмма" r:id="rId5" imgW="4038736" imgH="4533916" progId="MSGraph.Chart.8">
                  <p:embed followColorScheme="full"/>
                </p:oleObj>
              </mc:Choice>
              <mc:Fallback>
                <p:oleObj name="Диаграмма" r:id="rId5" imgW="4038736" imgH="4533916" progId="MSGraph.Chart.8">
                  <p:embed followColorScheme="full"/>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8575" y="1484313"/>
                        <a:ext cx="4035425" cy="453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 Box 10"/>
          <p:cNvSpPr txBox="1">
            <a:spLocks noChangeArrowheads="1"/>
          </p:cNvSpPr>
          <p:nvPr/>
        </p:nvSpPr>
        <p:spPr bwMode="auto">
          <a:xfrm>
            <a:off x="5940425" y="1268413"/>
            <a:ext cx="1333500" cy="376237"/>
          </a:xfrm>
          <a:prstGeom prst="rect">
            <a:avLst/>
          </a:prstGeom>
          <a:noFill/>
          <a:ln w="9525">
            <a:solidFill>
              <a:srgbClr val="A50021"/>
            </a:solidFill>
            <a:miter lim="800000"/>
            <a:headEnd/>
            <a:tailEnd/>
          </a:ln>
          <a:effectLst>
            <a:prstShdw prst="shdw17" dist="17961" dir="2700000">
              <a:srgbClr val="630014"/>
            </a:prstShdw>
          </a:effectLst>
        </p:spPr>
        <p:txBody>
          <a:bodyPr wrap="none">
            <a:spAutoFit/>
          </a:bodyPr>
          <a:lstStyle/>
          <a:p>
            <a:r>
              <a:rPr lang="ru-RU" b="1">
                <a:solidFill>
                  <a:schemeClr val="tx2"/>
                </a:solidFill>
              </a:rPr>
              <a:t>Женщины</a:t>
            </a:r>
          </a:p>
        </p:txBody>
      </p:sp>
      <p:sp>
        <p:nvSpPr>
          <p:cNvPr id="4102" name="Text Box 11"/>
          <p:cNvSpPr txBox="1">
            <a:spLocks noChangeArrowheads="1"/>
          </p:cNvSpPr>
          <p:nvPr/>
        </p:nvSpPr>
        <p:spPr bwMode="auto">
          <a:xfrm>
            <a:off x="4427538" y="5373688"/>
            <a:ext cx="346075" cy="307975"/>
          </a:xfrm>
          <a:prstGeom prst="rect">
            <a:avLst/>
          </a:prstGeom>
          <a:noFill/>
          <a:ln w="3175">
            <a:solidFill>
              <a:schemeClr val="tx1"/>
            </a:solidFill>
            <a:miter lim="800000"/>
            <a:headEnd/>
            <a:tailEnd/>
          </a:ln>
        </p:spPr>
        <p:txBody>
          <a:bodyPr wrap="none">
            <a:spAutoFit/>
          </a:bodyPr>
          <a:lstStyle/>
          <a:p>
            <a:r>
              <a:rPr lang="ru-RU" sz="1400" b="1"/>
              <a:t>%</a:t>
            </a:r>
          </a:p>
        </p:txBody>
      </p:sp>
      <p:sp>
        <p:nvSpPr>
          <p:cNvPr id="4103" name="Text Box 12"/>
          <p:cNvSpPr txBox="1">
            <a:spLocks noChangeArrowheads="1"/>
          </p:cNvSpPr>
          <p:nvPr/>
        </p:nvSpPr>
        <p:spPr bwMode="auto">
          <a:xfrm>
            <a:off x="1835150" y="1268413"/>
            <a:ext cx="1281113" cy="376237"/>
          </a:xfrm>
          <a:prstGeom prst="rect">
            <a:avLst/>
          </a:prstGeom>
          <a:noFill/>
          <a:ln w="9525">
            <a:solidFill>
              <a:srgbClr val="0033CC"/>
            </a:solidFill>
            <a:miter lim="800000"/>
            <a:headEnd/>
            <a:tailEnd/>
          </a:ln>
          <a:effectLst>
            <a:prstShdw prst="shdw17" dist="17961" dir="2700000">
              <a:srgbClr val="001F7A"/>
            </a:prstShdw>
          </a:effectLst>
        </p:spPr>
        <p:txBody>
          <a:bodyPr wrap="none">
            <a:spAutoFit/>
          </a:bodyPr>
          <a:lstStyle/>
          <a:p>
            <a:r>
              <a:rPr lang="ru-RU" b="1">
                <a:solidFill>
                  <a:srgbClr val="000099"/>
                </a:solidFill>
              </a:rPr>
              <a:t>Мужчины</a:t>
            </a:r>
          </a:p>
        </p:txBody>
      </p:sp>
      <p:sp>
        <p:nvSpPr>
          <p:cNvPr id="176141" name="Text Box 13"/>
          <p:cNvSpPr txBox="1">
            <a:spLocks noChangeArrowheads="1"/>
          </p:cNvSpPr>
          <p:nvPr/>
        </p:nvSpPr>
        <p:spPr bwMode="auto">
          <a:xfrm>
            <a:off x="6424613" y="6323013"/>
            <a:ext cx="2265362" cy="2746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ru-RU" sz="1200" b="1" i="1">
                <a:latin typeface="Arial" charset="0"/>
                <a:cs typeface="Arial" charset="0"/>
              </a:rPr>
              <a:t>Шальнова СА с соавт 2012</a:t>
            </a:r>
          </a:p>
        </p:txBody>
      </p:sp>
      <p:sp>
        <p:nvSpPr>
          <p:cNvPr id="4105" name="AutoShape 16"/>
          <p:cNvSpPr>
            <a:spLocks noChangeArrowheads="1"/>
          </p:cNvSpPr>
          <p:nvPr/>
        </p:nvSpPr>
        <p:spPr bwMode="auto">
          <a:xfrm>
            <a:off x="4067175" y="5157788"/>
            <a:ext cx="649288" cy="71437"/>
          </a:xfrm>
          <a:prstGeom prst="leftRightArrow">
            <a:avLst>
              <a:gd name="adj1" fmla="val 50000"/>
              <a:gd name="adj2" fmla="val 181779"/>
            </a:avLst>
          </a:prstGeom>
          <a:solidFill>
            <a:srgbClr val="0033CC"/>
          </a:solidFill>
          <a:ln w="9525">
            <a:solidFill>
              <a:srgbClr val="0033CC"/>
            </a:solidFill>
            <a:miter lim="800000"/>
            <a:headEnd/>
            <a:tailEnd/>
          </a:ln>
          <a:effectLst>
            <a:prstShdw prst="shdw17" dist="17961" dir="2700000">
              <a:srgbClr val="001F7A"/>
            </a:prstShdw>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0" y="365125"/>
            <a:ext cx="7886700" cy="1325563"/>
          </a:xfrm>
        </p:spPr>
        <p:txBody>
          <a:bodyPr>
            <a:normAutofit/>
          </a:bodyPr>
          <a:lstStyle/>
          <a:p>
            <a:pPr eaLnBrk="1" hangingPunct="1"/>
            <a:r>
              <a:rPr lang="ru-RU" sz="3600" b="1" smtClean="0">
                <a:latin typeface="+mn-lt"/>
              </a:rPr>
              <a:t>Динамика распространенности артериальной гипертонии в России*</a:t>
            </a:r>
          </a:p>
        </p:txBody>
      </p:sp>
      <p:graphicFrame>
        <p:nvGraphicFramePr>
          <p:cNvPr id="3074" name="Object 3"/>
          <p:cNvGraphicFramePr>
            <a:graphicFrameLocks noGrp="1" noChangeAspect="1"/>
          </p:cNvGraphicFramePr>
          <p:nvPr>
            <p:ph type="chart" idx="4294967295"/>
          </p:nvPr>
        </p:nvGraphicFramePr>
        <p:xfrm>
          <a:off x="0" y="1905000"/>
          <a:ext cx="7772400" cy="4114800"/>
        </p:xfrm>
        <a:graphic>
          <a:graphicData uri="http://schemas.openxmlformats.org/presentationml/2006/ole">
            <mc:AlternateContent xmlns:mc="http://schemas.openxmlformats.org/markup-compatibility/2006">
              <mc:Choice xmlns:v="urn:schemas-microsoft-com:vml" Requires="v">
                <p:oleObj spid="_x0000_s478212" name="Диаграмма" r:id="rId3" imgW="7772371" imgH="4114989" progId="MSGraph.Chart.8">
                  <p:embed followColorScheme="full"/>
                </p:oleObj>
              </mc:Choice>
              <mc:Fallback>
                <p:oleObj name="Диаграмма" r:id="rId3" imgW="7772371" imgH="4114989"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00"/>
                        <a:ext cx="77724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 Box 4"/>
          <p:cNvSpPr txBox="1">
            <a:spLocks noChangeArrowheads="1"/>
          </p:cNvSpPr>
          <p:nvPr/>
        </p:nvSpPr>
        <p:spPr bwMode="auto">
          <a:xfrm>
            <a:off x="763859" y="6169025"/>
            <a:ext cx="8419997" cy="369332"/>
          </a:xfrm>
          <a:prstGeom prst="rect">
            <a:avLst/>
          </a:prstGeom>
          <a:noFill/>
          <a:ln w="9525">
            <a:noFill/>
            <a:miter lim="800000"/>
            <a:headEnd/>
            <a:tailEnd/>
          </a:ln>
        </p:spPr>
        <p:txBody>
          <a:bodyPr wrap="none">
            <a:spAutoFit/>
          </a:bodyPr>
          <a:lstStyle/>
          <a:p>
            <a:r>
              <a:rPr lang="ru-RU" dirty="0"/>
              <a:t>*1994 – национальная выборка; 2004, 2006, 2008 – мониторинг </a:t>
            </a:r>
            <a:r>
              <a:rPr lang="ru-RU" dirty="0" smtClean="0"/>
              <a:t>АД, 2013 – ЭССЕ-РФ</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0" y="0"/>
            <a:ext cx="9144000" cy="1643063"/>
          </a:xfrm>
        </p:spPr>
        <p:txBody>
          <a:bodyPr/>
          <a:lstStyle/>
          <a:p>
            <a:pPr eaLnBrk="1" hangingPunct="1"/>
            <a:r>
              <a:rPr lang="ru-RU" sz="3200" b="1" dirty="0" smtClean="0">
                <a:solidFill>
                  <a:srgbClr val="003300"/>
                </a:solidFill>
                <a:latin typeface="+mn-lt"/>
              </a:rPr>
              <a:t>Распространенность гипертонии, частота приема препаратов, эффективность лечения, контроль АГ </a:t>
            </a:r>
          </a:p>
        </p:txBody>
      </p:sp>
      <p:graphicFrame>
        <p:nvGraphicFramePr>
          <p:cNvPr id="5122" name="Object 3"/>
          <p:cNvGraphicFramePr>
            <a:graphicFrameLocks noGrp="1" noChangeAspect="1"/>
          </p:cNvGraphicFramePr>
          <p:nvPr>
            <p:ph type="chart" idx="4294967295"/>
          </p:nvPr>
        </p:nvGraphicFramePr>
        <p:xfrm>
          <a:off x="0" y="1552575"/>
          <a:ext cx="8751888" cy="4548188"/>
        </p:xfrm>
        <a:graphic>
          <a:graphicData uri="http://schemas.openxmlformats.org/presentationml/2006/ole">
            <mc:AlternateContent xmlns:mc="http://schemas.openxmlformats.org/markup-compatibility/2006">
              <mc:Choice xmlns:v="urn:schemas-microsoft-com:vml" Requires="v">
                <p:oleObj spid="_x0000_s395268" name="Диаграмма" r:id="rId3" imgW="8705779" imgH="4524489" progId="MSGraph.Chart.8">
                  <p:embed followColorScheme="full"/>
                </p:oleObj>
              </mc:Choice>
              <mc:Fallback>
                <p:oleObj name="Диаграмма" r:id="rId3" imgW="8705779" imgH="4524489"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52575"/>
                        <a:ext cx="8751888" cy="454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Овал 4"/>
          <p:cNvSpPr/>
          <p:nvPr/>
        </p:nvSpPr>
        <p:spPr>
          <a:xfrm>
            <a:off x="7125383" y="3566571"/>
            <a:ext cx="1714500" cy="25717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125" name="Прямоугольник 5"/>
          <p:cNvSpPr>
            <a:spLocks noChangeArrowheads="1"/>
          </p:cNvSpPr>
          <p:nvPr/>
        </p:nvSpPr>
        <p:spPr bwMode="auto">
          <a:xfrm>
            <a:off x="6754813" y="6273800"/>
            <a:ext cx="1817687" cy="277813"/>
          </a:xfrm>
          <a:prstGeom prst="rect">
            <a:avLst/>
          </a:prstGeom>
          <a:noFill/>
          <a:ln w="9525">
            <a:noFill/>
            <a:miter lim="800000"/>
            <a:headEnd/>
            <a:tailEnd/>
          </a:ln>
        </p:spPr>
        <p:txBody>
          <a:bodyPr wrap="none">
            <a:spAutoFit/>
          </a:bodyPr>
          <a:lstStyle/>
          <a:p>
            <a:r>
              <a:rPr lang="ru-RU" sz="1200" i="1">
                <a:latin typeface="Calibri" pitchFamily="34" charset="0"/>
              </a:rPr>
              <a:t>Бойцов СА и соавт, 2014</a:t>
            </a:r>
            <a:endParaRPr lang="ru-RU" sz="1200"/>
          </a:p>
        </p:txBody>
      </p:sp>
      <p:sp>
        <p:nvSpPr>
          <p:cNvPr id="5126" name="TextBox 5"/>
          <p:cNvSpPr txBox="1">
            <a:spLocks noChangeArrowheads="1"/>
          </p:cNvSpPr>
          <p:nvPr/>
        </p:nvSpPr>
        <p:spPr bwMode="auto">
          <a:xfrm>
            <a:off x="142875" y="6273800"/>
            <a:ext cx="1685925" cy="369888"/>
          </a:xfrm>
          <a:prstGeom prst="rect">
            <a:avLst/>
          </a:prstGeom>
          <a:noFill/>
          <a:ln w="9525">
            <a:noFill/>
            <a:miter lim="800000"/>
            <a:headEnd/>
            <a:tailEnd/>
          </a:ln>
        </p:spPr>
        <p:txBody>
          <a:bodyPr wrap="none">
            <a:spAutoFit/>
          </a:bodyPr>
          <a:lstStyle/>
          <a:p>
            <a:r>
              <a:rPr lang="ru-RU"/>
              <a:t>Евростандарт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287338" y="1557338"/>
          <a:ext cx="8856662" cy="2268537"/>
        </p:xfrm>
        <a:graphic>
          <a:graphicData uri="http://schemas.openxmlformats.org/presentationml/2006/ole">
            <mc:AlternateContent xmlns:mc="http://schemas.openxmlformats.org/markup-compatibility/2006">
              <mc:Choice xmlns:v="urn:schemas-microsoft-com:vml" Requires="v">
                <p:oleObj spid="_x0000_s396294" name="Диаграмма" r:id="rId4" imgW="7448412" imgH="1819373" progId="MSGraph.Chart.8">
                  <p:embed followColorScheme="full"/>
                </p:oleObj>
              </mc:Choice>
              <mc:Fallback>
                <p:oleObj name="Диаграмма" r:id="rId4" imgW="7448412" imgH="1819373"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338" y="1557338"/>
                        <a:ext cx="8856662" cy="226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4"/>
          <p:cNvGraphicFramePr>
            <a:graphicFrameLocks noChangeAspect="1"/>
          </p:cNvGraphicFramePr>
          <p:nvPr/>
        </p:nvGraphicFramePr>
        <p:xfrm>
          <a:off x="304800" y="4005263"/>
          <a:ext cx="8839200" cy="2374900"/>
        </p:xfrm>
        <a:graphic>
          <a:graphicData uri="http://schemas.openxmlformats.org/presentationml/2006/ole">
            <mc:AlternateContent xmlns:mc="http://schemas.openxmlformats.org/markup-compatibility/2006">
              <mc:Choice xmlns:v="urn:schemas-microsoft-com:vml" Requires="v">
                <p:oleObj spid="_x0000_s396295" name="Диаграмма" r:id="rId6" imgW="7448412" imgH="2000368" progId="MSGraph.Chart.8">
                  <p:embed followColorScheme="full"/>
                </p:oleObj>
              </mc:Choice>
              <mc:Fallback>
                <p:oleObj name="Диаграмма" r:id="rId6" imgW="7448412" imgH="2000368" progId="MSGraph.Chart.8">
                  <p:embed followColorScheme="full"/>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005263"/>
                        <a:ext cx="8839200"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Rectangle 5"/>
          <p:cNvSpPr>
            <a:spLocks noChangeArrowheads="1"/>
          </p:cNvSpPr>
          <p:nvPr/>
        </p:nvSpPr>
        <p:spPr bwMode="auto">
          <a:xfrm>
            <a:off x="323850" y="1052513"/>
            <a:ext cx="1849438" cy="455612"/>
          </a:xfrm>
          <a:prstGeom prst="rect">
            <a:avLst/>
          </a:prstGeom>
          <a:noFill/>
          <a:ln w="9525">
            <a:noFill/>
            <a:miter lim="800000"/>
            <a:headEnd/>
            <a:tailEnd/>
          </a:ln>
        </p:spPr>
        <p:txBody>
          <a:bodyPr anchor="b"/>
          <a:lstStyle/>
          <a:p>
            <a:r>
              <a:rPr lang="ru-RU" sz="2000" b="1">
                <a:solidFill>
                  <a:srgbClr val="A50021"/>
                </a:solidFill>
                <a:latin typeface="Calibri" pitchFamily="34" charset="0"/>
              </a:rPr>
              <a:t>Мужчины</a:t>
            </a:r>
          </a:p>
        </p:txBody>
      </p:sp>
      <p:sp>
        <p:nvSpPr>
          <p:cNvPr id="9221" name="Rectangle 6"/>
          <p:cNvSpPr>
            <a:spLocks noChangeArrowheads="1"/>
          </p:cNvSpPr>
          <p:nvPr/>
        </p:nvSpPr>
        <p:spPr bwMode="auto">
          <a:xfrm>
            <a:off x="365125" y="3743325"/>
            <a:ext cx="1849438" cy="455613"/>
          </a:xfrm>
          <a:prstGeom prst="rect">
            <a:avLst/>
          </a:prstGeom>
          <a:noFill/>
          <a:ln w="9525">
            <a:noFill/>
            <a:miter lim="800000"/>
            <a:headEnd/>
            <a:tailEnd/>
          </a:ln>
        </p:spPr>
        <p:txBody>
          <a:bodyPr anchor="b"/>
          <a:lstStyle/>
          <a:p>
            <a:r>
              <a:rPr lang="ru-RU" sz="2000" b="1">
                <a:solidFill>
                  <a:srgbClr val="A50021"/>
                </a:solidFill>
                <a:latin typeface="Calibri" pitchFamily="34" charset="0"/>
              </a:rPr>
              <a:t>Женщины</a:t>
            </a:r>
          </a:p>
        </p:txBody>
      </p:sp>
      <p:sp>
        <p:nvSpPr>
          <p:cNvPr id="9222" name="Text Box 3"/>
          <p:cNvSpPr txBox="1">
            <a:spLocks noChangeArrowheads="1"/>
          </p:cNvSpPr>
          <p:nvPr/>
        </p:nvSpPr>
        <p:spPr bwMode="auto">
          <a:xfrm>
            <a:off x="467956" y="22225"/>
            <a:ext cx="8287462" cy="954107"/>
          </a:xfrm>
          <a:prstGeom prst="rect">
            <a:avLst/>
          </a:prstGeom>
          <a:noFill/>
          <a:ln w="9525">
            <a:noFill/>
            <a:miter lim="800000"/>
            <a:headEnd/>
            <a:tailEnd/>
          </a:ln>
        </p:spPr>
        <p:txBody>
          <a:bodyPr wrap="none">
            <a:spAutoFit/>
          </a:bodyPr>
          <a:lstStyle/>
          <a:p>
            <a:pPr algn="ctr"/>
            <a:r>
              <a:rPr lang="ru-RU" sz="2800" b="1" dirty="0">
                <a:solidFill>
                  <a:srgbClr val="003300"/>
                </a:solidFill>
                <a:latin typeface="Calibri" pitchFamily="34" charset="0"/>
              </a:rPr>
              <a:t>Распространенность </a:t>
            </a:r>
            <a:r>
              <a:rPr lang="ru-RU" sz="2800" b="1" dirty="0">
                <a:solidFill>
                  <a:srgbClr val="003300"/>
                </a:solidFill>
              </a:rPr>
              <a:t>нарушений липидного обмена</a:t>
            </a:r>
          </a:p>
          <a:p>
            <a:pPr algn="ctr"/>
            <a:r>
              <a:rPr lang="ru-RU" sz="2800" b="1" dirty="0">
                <a:solidFill>
                  <a:srgbClr val="003300"/>
                </a:solidFill>
                <a:latin typeface="Calibri" pitchFamily="34" charset="0"/>
              </a:rPr>
              <a:t> у мужчин и женщин в </a:t>
            </a:r>
            <a:r>
              <a:rPr lang="ru-RU" sz="2800" b="1" dirty="0">
                <a:solidFill>
                  <a:srgbClr val="003300"/>
                </a:solidFill>
              </a:rPr>
              <a:t>ЭССЕ-</a:t>
            </a:r>
            <a:r>
              <a:rPr lang="ru-RU" sz="2800" b="1" dirty="0">
                <a:solidFill>
                  <a:srgbClr val="003300"/>
                </a:solidFill>
                <a:latin typeface="Calibri" pitchFamily="34" charset="0"/>
              </a:rPr>
              <a:t>Р</a:t>
            </a:r>
            <a:r>
              <a:rPr lang="ru-RU" sz="2800" b="1" dirty="0">
                <a:solidFill>
                  <a:srgbClr val="003300"/>
                </a:solidFill>
              </a:rPr>
              <a:t>Ф </a:t>
            </a:r>
            <a:r>
              <a:rPr lang="ru-RU" sz="2800" b="1" dirty="0">
                <a:solidFill>
                  <a:srgbClr val="003300"/>
                </a:solidFill>
                <a:latin typeface="Calibri" pitchFamily="34" charset="0"/>
              </a:rPr>
              <a: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p:txBody>
          <a:bodyPr>
            <a:normAutofit fontScale="90000"/>
          </a:bodyPr>
          <a:lstStyle/>
          <a:p>
            <a:r>
              <a:rPr lang="ru-RU" sz="3600" b="1" smtClean="0">
                <a:solidFill>
                  <a:srgbClr val="000066"/>
                </a:solidFill>
                <a:latin typeface="Arial" pitchFamily="34" charset="0"/>
              </a:rPr>
              <a:t>Что знает население и больные ИБС о своем холестерине (%)</a:t>
            </a:r>
            <a:endParaRPr lang="ru-RU" sz="3600" smtClean="0"/>
          </a:p>
        </p:txBody>
      </p:sp>
      <p:graphicFrame>
        <p:nvGraphicFramePr>
          <p:cNvPr id="4" name="Содержимое 3"/>
          <p:cNvGraphicFramePr>
            <a:graphicFrameLocks noGrp="1"/>
          </p:cNvGraphicFramePr>
          <p:nvPr>
            <p:ph idx="1"/>
          </p:nvPr>
        </p:nvGraphicFramePr>
        <p:xfrm>
          <a:off x="457200" y="1600200"/>
          <a:ext cx="8229600" cy="4632960"/>
        </p:xfrm>
        <a:graphic>
          <a:graphicData uri="http://schemas.openxmlformats.org/drawingml/2006/table">
            <a:tbl>
              <a:tblPr firstRow="1">
                <a:tableStyleId>{2D5ABB26-0587-4C30-8999-92F81FD0307C}</a:tableStyleId>
              </a:tblPr>
              <a:tblGrid>
                <a:gridCol w="3614734"/>
                <a:gridCol w="2286016"/>
                <a:gridCol w="2328850"/>
              </a:tblGrid>
              <a:tr h="370840">
                <a:tc>
                  <a:txBody>
                    <a:bodyPr/>
                    <a:lstStyle/>
                    <a:p>
                      <a:r>
                        <a:rPr lang="ru-RU" sz="2800" dirty="0" smtClean="0"/>
                        <a:t>Покзатель</a:t>
                      </a:r>
                      <a:endParaRPr lang="ru-RU" sz="2800" dirty="0"/>
                    </a:p>
                  </a:txBody>
                  <a:tcP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algn="ctr"/>
                      <a:r>
                        <a:rPr lang="ru-RU" sz="2800" dirty="0" smtClean="0"/>
                        <a:t>Население</a:t>
                      </a:r>
                      <a:endParaRPr lang="ru-RU" sz="2800" dirty="0"/>
                    </a:p>
                  </a:txBody>
                  <a:tcPr anchor="ct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c>
                  <a:txBody>
                    <a:bodyPr/>
                    <a:lstStyle/>
                    <a:p>
                      <a:pPr algn="ctr"/>
                      <a:r>
                        <a:rPr lang="ru-RU" sz="2800" dirty="0" smtClean="0"/>
                        <a:t>Больные ИБС</a:t>
                      </a:r>
                      <a:endParaRPr lang="ru-RU" sz="2800" dirty="0"/>
                    </a:p>
                  </a:txBody>
                  <a:tcPr anchor="ctr">
                    <a:lnT w="38100" cap="flat" cmpd="sng" algn="ctr">
                      <a:solidFill>
                        <a:srgbClr val="002060"/>
                      </a:solidFill>
                      <a:prstDash val="solid"/>
                      <a:round/>
                      <a:headEnd type="none" w="med" len="med"/>
                      <a:tailEnd type="none" w="med" len="med"/>
                    </a:lnT>
                    <a:lnB w="38100" cap="flat" cmpd="sng" algn="ctr">
                      <a:solidFill>
                        <a:srgbClr val="002060"/>
                      </a:solidFill>
                      <a:prstDash val="solid"/>
                      <a:round/>
                      <a:headEnd type="none" w="med" len="med"/>
                      <a:tailEnd type="none" w="med" len="med"/>
                    </a:lnB>
                  </a:tcPr>
                </a:tc>
              </a:tr>
              <a:tr h="370840">
                <a:tc>
                  <a:txBody>
                    <a:bodyPr/>
                    <a:lstStyle/>
                    <a:p>
                      <a:r>
                        <a:rPr lang="ru-RU" sz="2800" dirty="0" smtClean="0"/>
                        <a:t>Знают свой уровень холестерина </a:t>
                      </a:r>
                      <a:endParaRPr lang="ru-RU" sz="2800" dirty="0"/>
                    </a:p>
                  </a:txBody>
                  <a:tcPr>
                    <a:lnT w="38100" cap="flat" cmpd="sng" algn="ctr">
                      <a:solidFill>
                        <a:srgbClr val="002060"/>
                      </a:solidFill>
                      <a:prstDash val="solid"/>
                      <a:round/>
                      <a:headEnd type="none" w="med" len="med"/>
                      <a:tailEnd type="none" w="med" len="med"/>
                    </a:lnT>
                  </a:tcPr>
                </a:tc>
                <a:tc>
                  <a:txBody>
                    <a:bodyPr/>
                    <a:lstStyle/>
                    <a:p>
                      <a:pPr algn="ctr"/>
                      <a:r>
                        <a:rPr lang="ru-RU" sz="2800" b="1" dirty="0" smtClean="0"/>
                        <a:t>30,2</a:t>
                      </a:r>
                      <a:endParaRPr lang="ru-RU" sz="2800" b="1" dirty="0"/>
                    </a:p>
                  </a:txBody>
                  <a:tcPr anchor="ctr">
                    <a:lnT w="38100" cap="flat" cmpd="sng" algn="ctr">
                      <a:solidFill>
                        <a:srgbClr val="002060"/>
                      </a:solidFill>
                      <a:prstDash val="solid"/>
                      <a:round/>
                      <a:headEnd type="none" w="med" len="med"/>
                      <a:tailEnd type="none" w="med" len="med"/>
                    </a:lnT>
                  </a:tcPr>
                </a:tc>
                <a:tc>
                  <a:txBody>
                    <a:bodyPr/>
                    <a:lstStyle/>
                    <a:p>
                      <a:pPr algn="ctr"/>
                      <a:r>
                        <a:rPr lang="ru-RU" sz="2800" b="1" dirty="0" smtClean="0"/>
                        <a:t>41,8</a:t>
                      </a:r>
                      <a:endParaRPr lang="ru-RU" sz="2800" b="1" dirty="0"/>
                    </a:p>
                  </a:txBody>
                  <a:tcPr anchor="ctr">
                    <a:lnT w="38100" cap="flat" cmpd="sng" algn="ctr">
                      <a:solidFill>
                        <a:srgbClr val="002060"/>
                      </a:solidFill>
                      <a:prstDash val="solid"/>
                      <a:round/>
                      <a:headEnd type="none" w="med" len="med"/>
                      <a:tailEnd type="none" w="med" len="med"/>
                    </a:lnT>
                  </a:tcPr>
                </a:tc>
              </a:tr>
              <a:tr h="370840">
                <a:tc>
                  <a:txBody>
                    <a:bodyPr/>
                    <a:lstStyle/>
                    <a:p>
                      <a:r>
                        <a:rPr lang="ru-RU" sz="2800" dirty="0" smtClean="0"/>
                        <a:t>Признаются в том, что доктор говорил о повышении холестерина </a:t>
                      </a:r>
                      <a:endParaRPr lang="ru-RU" sz="2800" dirty="0"/>
                    </a:p>
                  </a:txBody>
                  <a:tcPr/>
                </a:tc>
                <a:tc>
                  <a:txBody>
                    <a:bodyPr/>
                    <a:lstStyle/>
                    <a:p>
                      <a:pPr algn="ctr"/>
                      <a:r>
                        <a:rPr lang="ru-RU" sz="2800" b="1" dirty="0" smtClean="0"/>
                        <a:t>19,2</a:t>
                      </a:r>
                      <a:endParaRPr lang="ru-RU" sz="2800" b="1" dirty="0"/>
                    </a:p>
                  </a:txBody>
                  <a:tcPr anchor="ctr"/>
                </a:tc>
                <a:tc>
                  <a:txBody>
                    <a:bodyPr/>
                    <a:lstStyle/>
                    <a:p>
                      <a:pPr algn="ctr"/>
                      <a:r>
                        <a:rPr lang="ru-RU" sz="2800" b="1" dirty="0" smtClean="0"/>
                        <a:t>32,9</a:t>
                      </a:r>
                      <a:endParaRPr lang="ru-RU" sz="2800" b="1" dirty="0"/>
                    </a:p>
                  </a:txBody>
                  <a:tcPr anchor="ctr"/>
                </a:tc>
              </a:tr>
              <a:tr h="370840">
                <a:tc>
                  <a:txBody>
                    <a:bodyPr/>
                    <a:lstStyle/>
                    <a:p>
                      <a:r>
                        <a:rPr lang="ru-RU" sz="2800" b="1" i="1" dirty="0" smtClean="0">
                          <a:solidFill>
                            <a:srgbClr val="FF0000"/>
                          </a:solidFill>
                        </a:rPr>
                        <a:t>Частота повышенного холестерина </a:t>
                      </a:r>
                      <a:endParaRPr lang="ru-RU" sz="2800" b="1" i="1" dirty="0">
                        <a:solidFill>
                          <a:srgbClr val="FF0000"/>
                        </a:solidFill>
                      </a:endParaRPr>
                    </a:p>
                  </a:txBody>
                  <a:tcPr>
                    <a:lnB w="38100" cap="flat" cmpd="sng" algn="ctr">
                      <a:solidFill>
                        <a:srgbClr val="002060"/>
                      </a:solidFill>
                      <a:prstDash val="solid"/>
                      <a:round/>
                      <a:headEnd type="none" w="med" len="med"/>
                      <a:tailEnd type="none" w="med" len="med"/>
                    </a:lnB>
                  </a:tcPr>
                </a:tc>
                <a:tc>
                  <a:txBody>
                    <a:bodyPr/>
                    <a:lstStyle/>
                    <a:p>
                      <a:pPr algn="ctr"/>
                      <a:r>
                        <a:rPr lang="ru-RU" sz="2800" b="1" i="1" dirty="0" smtClean="0">
                          <a:solidFill>
                            <a:srgbClr val="FF0000"/>
                          </a:solidFill>
                        </a:rPr>
                        <a:t>57</a:t>
                      </a:r>
                      <a:endParaRPr lang="ru-RU" sz="2800" b="1" i="1" dirty="0">
                        <a:solidFill>
                          <a:srgbClr val="FF0000"/>
                        </a:solidFill>
                      </a:endParaRPr>
                    </a:p>
                  </a:txBody>
                  <a:tcPr anchor="ctr">
                    <a:lnB w="38100" cap="flat" cmpd="sng" algn="ctr">
                      <a:solidFill>
                        <a:srgbClr val="002060"/>
                      </a:solidFill>
                      <a:prstDash val="solid"/>
                      <a:round/>
                      <a:headEnd type="none" w="med" len="med"/>
                      <a:tailEnd type="none" w="med" len="med"/>
                    </a:lnB>
                  </a:tcPr>
                </a:tc>
                <a:tc>
                  <a:txBody>
                    <a:bodyPr/>
                    <a:lstStyle/>
                    <a:p>
                      <a:pPr algn="ctr"/>
                      <a:r>
                        <a:rPr lang="ru-RU" sz="2800" b="1" i="1" dirty="0" smtClean="0">
                          <a:solidFill>
                            <a:srgbClr val="FF0000"/>
                          </a:solidFill>
                        </a:rPr>
                        <a:t>68</a:t>
                      </a:r>
                      <a:endParaRPr lang="ru-RU" sz="2800" b="1" i="1" dirty="0">
                        <a:solidFill>
                          <a:srgbClr val="FF0000"/>
                        </a:solidFill>
                      </a:endParaRPr>
                    </a:p>
                  </a:txBody>
                  <a:tcPr anchor="ctr">
                    <a:lnB w="38100" cap="flat" cmpd="sng" algn="ctr">
                      <a:solidFill>
                        <a:srgbClr val="00206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p:txBody>
          <a:bodyPr/>
          <a:lstStyle/>
          <a:p>
            <a:r>
              <a:rPr lang="ru-RU" sz="3600" b="1" smtClean="0"/>
              <a:t>Динамика ожирения в России*</a:t>
            </a:r>
          </a:p>
        </p:txBody>
      </p:sp>
      <p:graphicFrame>
        <p:nvGraphicFramePr>
          <p:cNvPr id="4" name="Содержимое 3"/>
          <p:cNvGraphicFramePr>
            <a:graphicFrameLocks noGrp="1"/>
          </p:cNvGraphicFramePr>
          <p:nvPr>
            <p:ph idx="1"/>
          </p:nvPr>
        </p:nvGraphicFramePr>
        <p:xfrm>
          <a:off x="796838" y="1600200"/>
          <a:ext cx="7715201" cy="3495736"/>
        </p:xfrm>
        <a:graphic>
          <a:graphicData uri="http://schemas.openxmlformats.org/drawingml/2006/table">
            <a:tbl>
              <a:tblPr firstRow="1" bandRow="1">
                <a:tableStyleId>{EB344D84-9AFB-497E-A393-DC336BA19D2E}</a:tableStyleId>
              </a:tblPr>
              <a:tblGrid>
                <a:gridCol w="2900405"/>
                <a:gridCol w="1203699"/>
                <a:gridCol w="1765425"/>
                <a:gridCol w="1845672"/>
              </a:tblGrid>
              <a:tr h="668194">
                <a:tc>
                  <a:txBody>
                    <a:bodyPr/>
                    <a:lstStyle/>
                    <a:p>
                      <a:endParaRPr lang="ru-RU" sz="2400" dirty="0">
                        <a:solidFill>
                          <a:schemeClr val="bg1"/>
                        </a:solidFill>
                      </a:endParaRPr>
                    </a:p>
                  </a:txBody>
                  <a:tcPr/>
                </a:tc>
                <a:tc>
                  <a:txBody>
                    <a:bodyPr/>
                    <a:lstStyle/>
                    <a:p>
                      <a:r>
                        <a:rPr lang="ru-RU" sz="2400" dirty="0" smtClean="0"/>
                        <a:t>Год</a:t>
                      </a:r>
                      <a:endParaRPr lang="ru-RU" sz="2400" dirty="0">
                        <a:solidFill>
                          <a:schemeClr val="bg1"/>
                        </a:solidFill>
                      </a:endParaRPr>
                    </a:p>
                  </a:txBody>
                  <a:tcPr/>
                </a:tc>
                <a:tc>
                  <a:txBody>
                    <a:bodyPr/>
                    <a:lstStyle/>
                    <a:p>
                      <a:r>
                        <a:rPr lang="ru-RU" sz="2400" dirty="0" smtClean="0"/>
                        <a:t>Мужчины</a:t>
                      </a:r>
                      <a:endParaRPr lang="ru-RU" sz="2400" dirty="0">
                        <a:solidFill>
                          <a:schemeClr val="bg1"/>
                        </a:solidFill>
                      </a:endParaRPr>
                    </a:p>
                  </a:txBody>
                  <a:tcPr/>
                </a:tc>
                <a:tc>
                  <a:txBody>
                    <a:bodyPr/>
                    <a:lstStyle/>
                    <a:p>
                      <a:r>
                        <a:rPr lang="ru-RU" sz="2400" dirty="0" smtClean="0"/>
                        <a:t>Женщины</a:t>
                      </a:r>
                      <a:endParaRPr lang="ru-RU" sz="2400" dirty="0">
                        <a:solidFill>
                          <a:schemeClr val="bg1"/>
                        </a:solidFill>
                      </a:endParaRPr>
                    </a:p>
                  </a:txBody>
                  <a:tcPr/>
                </a:tc>
              </a:tr>
              <a:tr h="668194">
                <a:tc>
                  <a:txBody>
                    <a:bodyPr/>
                    <a:lstStyle/>
                    <a:p>
                      <a:r>
                        <a:rPr lang="ru-RU" sz="2400" dirty="0" smtClean="0"/>
                        <a:t>Ожирение</a:t>
                      </a:r>
                      <a:endParaRPr lang="ru-RU" sz="2400" dirty="0"/>
                    </a:p>
                  </a:txBody>
                  <a:tcPr anchor="ctr"/>
                </a:tc>
                <a:tc>
                  <a:txBody>
                    <a:bodyPr/>
                    <a:lstStyle/>
                    <a:p>
                      <a:r>
                        <a:rPr lang="ru-RU" sz="2400" dirty="0" smtClean="0"/>
                        <a:t>1993</a:t>
                      </a:r>
                      <a:endParaRPr lang="ru-RU" sz="2400" b="1" dirty="0">
                        <a:solidFill>
                          <a:schemeClr val="accent3">
                            <a:lumMod val="50000"/>
                          </a:schemeClr>
                        </a:solidFill>
                      </a:endParaRPr>
                    </a:p>
                  </a:txBody>
                  <a:tcPr anchor="ctr"/>
                </a:tc>
                <a:tc>
                  <a:txBody>
                    <a:bodyPr/>
                    <a:lstStyle/>
                    <a:p>
                      <a:pPr algn="ctr"/>
                      <a:r>
                        <a:rPr lang="ru-RU" sz="2800" b="1" dirty="0" smtClean="0">
                          <a:solidFill>
                            <a:schemeClr val="tx1">
                              <a:lumMod val="95000"/>
                              <a:lumOff val="5000"/>
                            </a:schemeClr>
                          </a:solidFill>
                        </a:rPr>
                        <a:t>11,8</a:t>
                      </a:r>
                      <a:endParaRPr lang="ru-RU" sz="2800" b="1" dirty="0">
                        <a:solidFill>
                          <a:schemeClr val="tx1">
                            <a:lumMod val="95000"/>
                            <a:lumOff val="5000"/>
                          </a:schemeClr>
                        </a:solidFill>
                      </a:endParaRPr>
                    </a:p>
                  </a:txBody>
                  <a:tcPr anchor="ctr"/>
                </a:tc>
                <a:tc>
                  <a:txBody>
                    <a:bodyPr/>
                    <a:lstStyle/>
                    <a:p>
                      <a:pPr algn="ctr"/>
                      <a:r>
                        <a:rPr lang="ru-RU" sz="2400" dirty="0" smtClean="0"/>
                        <a:t>25,4</a:t>
                      </a:r>
                      <a:endParaRPr lang="ru-RU" sz="2400" b="1" dirty="0">
                        <a:solidFill>
                          <a:schemeClr val="accent3">
                            <a:lumMod val="50000"/>
                          </a:schemeClr>
                        </a:solidFill>
                      </a:endParaRPr>
                    </a:p>
                  </a:txBody>
                  <a:tcPr anchor="ctr"/>
                </a:tc>
              </a:tr>
              <a:tr h="668194">
                <a:tc>
                  <a:txBody>
                    <a:bodyPr/>
                    <a:lstStyle/>
                    <a:p>
                      <a:r>
                        <a:rPr lang="ru-RU" sz="2400" dirty="0" smtClean="0"/>
                        <a:t>ИМТ≥30,0 м/кг2</a:t>
                      </a:r>
                      <a:endParaRPr lang="ru-RU" sz="2400" dirty="0"/>
                    </a:p>
                  </a:txBody>
                  <a:tcPr anchor="ctr"/>
                </a:tc>
                <a:tc>
                  <a:txBody>
                    <a:bodyPr/>
                    <a:lstStyle/>
                    <a:p>
                      <a:r>
                        <a:rPr lang="ru-RU" sz="2400" dirty="0" smtClean="0"/>
                        <a:t>2013</a:t>
                      </a:r>
                      <a:endParaRPr lang="ru-RU" sz="2400" b="1" dirty="0">
                        <a:solidFill>
                          <a:srgbClr val="C00000"/>
                        </a:solidFill>
                      </a:endParaRPr>
                    </a:p>
                  </a:txBody>
                  <a:tcPr anchor="ctr"/>
                </a:tc>
                <a:tc>
                  <a:txBody>
                    <a:bodyPr/>
                    <a:lstStyle/>
                    <a:p>
                      <a:pPr algn="ctr"/>
                      <a:r>
                        <a:rPr lang="ru-RU" sz="2800" b="1" dirty="0" smtClean="0">
                          <a:solidFill>
                            <a:schemeClr val="tx1">
                              <a:lumMod val="95000"/>
                              <a:lumOff val="5000"/>
                            </a:schemeClr>
                          </a:solidFill>
                        </a:rPr>
                        <a:t>26,9</a:t>
                      </a:r>
                      <a:endParaRPr lang="ru-RU" sz="2800" b="1" dirty="0">
                        <a:solidFill>
                          <a:schemeClr val="tx1">
                            <a:lumMod val="95000"/>
                            <a:lumOff val="5000"/>
                          </a:schemeClr>
                        </a:solidFill>
                      </a:endParaRPr>
                    </a:p>
                  </a:txBody>
                  <a:tcPr anchor="ctr"/>
                </a:tc>
                <a:tc>
                  <a:txBody>
                    <a:bodyPr/>
                    <a:lstStyle/>
                    <a:p>
                      <a:pPr algn="ctr"/>
                      <a:r>
                        <a:rPr lang="ru-RU" sz="2400" dirty="0" smtClean="0"/>
                        <a:t>30,8</a:t>
                      </a:r>
                      <a:endParaRPr lang="ru-RU" sz="2400" b="1" dirty="0">
                        <a:solidFill>
                          <a:srgbClr val="C00000"/>
                        </a:solidFill>
                      </a:endParaRPr>
                    </a:p>
                  </a:txBody>
                  <a:tcPr anchor="ctr"/>
                </a:tc>
              </a:tr>
              <a:tr h="668194">
                <a:tc>
                  <a:txBody>
                    <a:bodyPr/>
                    <a:lstStyle/>
                    <a:p>
                      <a:r>
                        <a:rPr lang="ru-RU" sz="2400" dirty="0" smtClean="0"/>
                        <a:t>Абдоминальное ожирение</a:t>
                      </a:r>
                      <a:endParaRPr lang="ru-RU" sz="2400" dirty="0"/>
                    </a:p>
                  </a:txBody>
                  <a:tcPr anchor="ctr"/>
                </a:tc>
                <a:tc>
                  <a:txBody>
                    <a:bodyPr/>
                    <a:lstStyle/>
                    <a:p>
                      <a:r>
                        <a:rPr lang="ru-RU" sz="2400" dirty="0" smtClean="0"/>
                        <a:t>1993</a:t>
                      </a:r>
                      <a:endParaRPr lang="ru-RU" sz="2400" b="1" dirty="0">
                        <a:solidFill>
                          <a:schemeClr val="accent3">
                            <a:lumMod val="50000"/>
                          </a:schemeClr>
                        </a:solidFill>
                      </a:endParaRPr>
                    </a:p>
                  </a:txBody>
                  <a:tcPr anchor="ctr"/>
                </a:tc>
                <a:tc>
                  <a:txBody>
                    <a:bodyPr/>
                    <a:lstStyle/>
                    <a:p>
                      <a:pPr marL="0" marR="0" lvl="0" indent="0" algn="ctr" defTabSz="914400" rtl="0" eaLnBrk="0" fontAlgn="base" latinLnBrk="0" hangingPunct="0">
                        <a:lnSpc>
                          <a:spcPct val="100000"/>
                        </a:lnSpc>
                        <a:spcBef>
                          <a:spcPct val="20000"/>
                        </a:spcBef>
                        <a:spcAft>
                          <a:spcPct val="0"/>
                        </a:spcAft>
                        <a:buClrTx/>
                        <a:buSzTx/>
                        <a:buFont typeface="Arial Narrow" pitchFamily="34" charset="0"/>
                        <a:buNone/>
                        <a:tabLst/>
                      </a:pPr>
                      <a:r>
                        <a:rPr kumimoji="0" lang="ru-RU" sz="2800" b="1" u="none" strike="noStrike" cap="none" normalizeH="0" baseline="0" dirty="0" smtClean="0">
                          <a:ln>
                            <a:noFill/>
                          </a:ln>
                          <a:solidFill>
                            <a:schemeClr val="tx1">
                              <a:lumMod val="95000"/>
                              <a:lumOff val="5000"/>
                            </a:schemeClr>
                          </a:solidFill>
                          <a:effectLst/>
                        </a:rPr>
                        <a:t>10,1</a:t>
                      </a:r>
                      <a:endParaRPr kumimoji="0" lang="en-GB" sz="2800" b="1" i="0" u="none" strike="noStrike" cap="none" normalizeH="0" baseline="0" dirty="0" smtClean="0">
                        <a:ln>
                          <a:noFill/>
                        </a:ln>
                        <a:solidFill>
                          <a:schemeClr val="tx1">
                            <a:lumMod val="95000"/>
                            <a:lumOff val="5000"/>
                          </a:schemeClr>
                        </a:solidFill>
                        <a:effectLst/>
                        <a:latin typeface="Calibri" pitchFamily="34"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Narrow" pitchFamily="34" charset="0"/>
                        <a:buNone/>
                        <a:tabLst/>
                      </a:pPr>
                      <a:r>
                        <a:rPr kumimoji="0" lang="ru-RU" sz="2400" u="none" strike="noStrike" cap="none" normalizeH="0" baseline="0" dirty="0" smtClean="0">
                          <a:ln>
                            <a:noFill/>
                          </a:ln>
                          <a:effectLst/>
                        </a:rPr>
                        <a:t>38.9</a:t>
                      </a:r>
                      <a:endParaRPr kumimoji="0" lang="en-GB" sz="2400" b="1" i="0" u="none" strike="noStrike" cap="none" normalizeH="0" baseline="0" dirty="0" smtClean="0">
                        <a:ln>
                          <a:noFill/>
                        </a:ln>
                        <a:solidFill>
                          <a:schemeClr val="accent3">
                            <a:lumMod val="50000"/>
                          </a:schemeClr>
                        </a:solidFill>
                        <a:effectLst/>
                        <a:latin typeface="Calibri" pitchFamily="34" charset="0"/>
                        <a:cs typeface="Arial" pitchFamily="34" charset="0"/>
                      </a:endParaRPr>
                    </a:p>
                  </a:txBody>
                  <a:tcPr anchor="ctr" horzOverflow="overflow"/>
                </a:tc>
              </a:tr>
              <a:tr h="668194">
                <a:tc>
                  <a:txBody>
                    <a:bodyPr/>
                    <a:lstStyle/>
                    <a:p>
                      <a:r>
                        <a:rPr lang="ru-RU" sz="2400" dirty="0" smtClean="0"/>
                        <a:t>ОТ≥102/88 см </a:t>
                      </a:r>
                      <a:endParaRPr lang="ru-RU" sz="2400" dirty="0"/>
                    </a:p>
                  </a:txBody>
                  <a:tcPr anchor="ctr"/>
                </a:tc>
                <a:tc>
                  <a:txBody>
                    <a:bodyPr/>
                    <a:lstStyle/>
                    <a:p>
                      <a:r>
                        <a:rPr lang="ru-RU" sz="2400" dirty="0" smtClean="0"/>
                        <a:t>2013</a:t>
                      </a:r>
                      <a:endParaRPr lang="ru-RU" sz="2400" b="1" dirty="0">
                        <a:solidFill>
                          <a:srgbClr val="C00000"/>
                        </a:solidFill>
                      </a:endParaRPr>
                    </a:p>
                  </a:txBody>
                  <a:tcPr anchor="ctr"/>
                </a:tc>
                <a:tc>
                  <a:txBody>
                    <a:bodyPr/>
                    <a:lstStyle/>
                    <a:p>
                      <a:pPr marL="0" marR="0" lvl="0" indent="0" algn="ctr" defTabSz="914400" rtl="0" eaLnBrk="0" fontAlgn="base" latinLnBrk="0" hangingPunct="0">
                        <a:lnSpc>
                          <a:spcPct val="100000"/>
                        </a:lnSpc>
                        <a:spcBef>
                          <a:spcPct val="20000"/>
                        </a:spcBef>
                        <a:spcAft>
                          <a:spcPct val="0"/>
                        </a:spcAft>
                        <a:buClrTx/>
                        <a:buSzTx/>
                        <a:buFont typeface="Arial Narrow" pitchFamily="34" charset="0"/>
                        <a:buNone/>
                        <a:tabLst/>
                      </a:pPr>
                      <a:r>
                        <a:rPr kumimoji="0" lang="ru-RU" sz="2800" b="1" u="none" strike="noStrike" cap="none" normalizeH="0" baseline="0" dirty="0" smtClean="0">
                          <a:ln>
                            <a:noFill/>
                          </a:ln>
                          <a:solidFill>
                            <a:schemeClr val="tx1">
                              <a:lumMod val="95000"/>
                              <a:lumOff val="5000"/>
                            </a:schemeClr>
                          </a:solidFill>
                          <a:effectLst/>
                        </a:rPr>
                        <a:t>24,2</a:t>
                      </a:r>
                      <a:endParaRPr kumimoji="0" lang="en-GB" sz="2800" b="1" i="0" u="none" strike="noStrike" cap="none" normalizeH="0" baseline="0" dirty="0" smtClean="0">
                        <a:ln>
                          <a:noFill/>
                        </a:ln>
                        <a:solidFill>
                          <a:schemeClr val="tx1">
                            <a:lumMod val="95000"/>
                            <a:lumOff val="5000"/>
                          </a:schemeClr>
                        </a:solidFill>
                        <a:effectLst/>
                        <a:latin typeface="Calibri" pitchFamily="34" charset="0"/>
                        <a:cs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Narrow" pitchFamily="34" charset="0"/>
                        <a:buNone/>
                        <a:tabLst/>
                      </a:pPr>
                      <a:r>
                        <a:rPr kumimoji="0" lang="ru-RU" sz="2400" u="none" strike="noStrike" cap="none" normalizeH="0" baseline="0" dirty="0" smtClean="0">
                          <a:ln>
                            <a:noFill/>
                          </a:ln>
                          <a:effectLst/>
                        </a:rPr>
                        <a:t>38,2</a:t>
                      </a:r>
                      <a:endParaRPr kumimoji="0" lang="en-GB" sz="2400" b="1" i="0" u="none" strike="noStrike" cap="none" normalizeH="0" baseline="0" dirty="0" smtClean="0">
                        <a:ln>
                          <a:noFill/>
                        </a:ln>
                        <a:solidFill>
                          <a:srgbClr val="C00000"/>
                        </a:solidFill>
                        <a:effectLst/>
                        <a:latin typeface="Calibri" pitchFamily="34" charset="0"/>
                        <a:cs typeface="Arial" pitchFamily="34" charset="0"/>
                      </a:endParaRPr>
                    </a:p>
                  </a:txBody>
                  <a:tcPr anchor="ctr" horzOverflow="overflow"/>
                </a:tc>
              </a:tr>
            </a:tbl>
          </a:graphicData>
        </a:graphic>
      </p:graphicFrame>
      <p:sp>
        <p:nvSpPr>
          <p:cNvPr id="51235" name="TextBox 4"/>
          <p:cNvSpPr txBox="1">
            <a:spLocks noChangeArrowheads="1"/>
          </p:cNvSpPr>
          <p:nvPr/>
        </p:nvSpPr>
        <p:spPr bwMode="auto">
          <a:xfrm>
            <a:off x="539750" y="5805488"/>
            <a:ext cx="8459788" cy="307975"/>
          </a:xfrm>
          <a:prstGeom prst="rect">
            <a:avLst/>
          </a:prstGeom>
          <a:noFill/>
          <a:ln w="9525">
            <a:noFill/>
            <a:miter lim="800000"/>
            <a:headEnd/>
            <a:tailEnd/>
          </a:ln>
        </p:spPr>
        <p:txBody>
          <a:bodyPr>
            <a:spAutoFit/>
          </a:bodyPr>
          <a:lstStyle/>
          <a:p>
            <a:r>
              <a:rPr lang="ru-RU" sz="1400" b="1" i="1"/>
              <a:t>* 1993 – национальная представительная выборка;    2013 – исследование ЭССЕ-РФ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Заголовок 1"/>
          <p:cNvSpPr>
            <a:spLocks noGrp="1"/>
          </p:cNvSpPr>
          <p:nvPr>
            <p:ph type="title" idx="4294967295"/>
          </p:nvPr>
        </p:nvSpPr>
        <p:spPr>
          <a:xfrm>
            <a:off x="357188" y="142875"/>
            <a:ext cx="8229600" cy="1143000"/>
          </a:xfrm>
        </p:spPr>
        <p:txBody>
          <a:bodyPr/>
          <a:lstStyle/>
          <a:p>
            <a:pPr eaLnBrk="1" hangingPunct="1"/>
            <a:r>
              <a:rPr lang="ru-RU" sz="3600" b="1" dirty="0" smtClean="0">
                <a:solidFill>
                  <a:schemeClr val="tx1">
                    <a:lumMod val="95000"/>
                    <a:lumOff val="5000"/>
                  </a:schemeClr>
                </a:solidFill>
              </a:rPr>
              <a:t>Актуальность темы</a:t>
            </a:r>
          </a:p>
        </p:txBody>
      </p:sp>
      <p:sp>
        <p:nvSpPr>
          <p:cNvPr id="49155" name="Содержимое 2"/>
          <p:cNvSpPr>
            <a:spLocks noGrp="1"/>
          </p:cNvSpPr>
          <p:nvPr>
            <p:ph idx="4294967295"/>
          </p:nvPr>
        </p:nvSpPr>
        <p:spPr>
          <a:xfrm>
            <a:off x="0" y="1214438"/>
            <a:ext cx="8972550" cy="4525962"/>
          </a:xfrm>
        </p:spPr>
        <p:txBody>
          <a:bodyPr>
            <a:normAutofit lnSpcReduction="10000"/>
          </a:bodyPr>
          <a:lstStyle/>
          <a:p>
            <a:pPr eaLnBrk="1" hangingPunct="1"/>
            <a:r>
              <a:rPr lang="ru-RU" sz="2800" dirty="0" smtClean="0"/>
              <a:t>Наступило время интереса к эпидемиологическим данным  в России. В последние годы государство пытается улучшить ситуацию в области здоровья граждан, вкладывая деньги в Проекты: Здоровье, Модернизация здравоохранения, материнский капитал, диспансеризация.</a:t>
            </a:r>
          </a:p>
          <a:p>
            <a:pPr eaLnBrk="1" hangingPunct="1"/>
            <a:r>
              <a:rPr lang="ru-RU" sz="2800" dirty="0" smtClean="0"/>
              <a:t>Если учесть, что в основе любого профилактического вмешательства, особенно на уровне населения, лежит эпидемиологический анализ ситуации (получение ответа на бесконечные вопросы «Сколько?»), то этот интерес понятен.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solidFill>
                  <a:srgbClr val="003300"/>
                </a:solidFill>
              </a:rPr>
              <a:t>Частота заболеваемости ожирением в  том числе впервые выявленным, среди подростков 15-17 лет</a:t>
            </a:r>
            <a:endParaRPr lang="ru-RU" sz="3200" b="1" dirty="0">
              <a:solidFill>
                <a:srgbClr val="003300"/>
              </a:solidFill>
            </a:endParaRPr>
          </a:p>
        </p:txBody>
      </p:sp>
      <p:graphicFrame>
        <p:nvGraphicFramePr>
          <p:cNvPr id="4" name="Содержимое 3"/>
          <p:cNvGraphicFramePr>
            <a:graphicFrameLocks noGrp="1"/>
          </p:cNvGraphicFramePr>
          <p:nvPr>
            <p:ph idx="1"/>
          </p:nvPr>
        </p:nvGraphicFramePr>
        <p:xfrm>
          <a:off x="179512" y="1700808"/>
          <a:ext cx="8784976"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544525" y="6381328"/>
            <a:ext cx="2059923" cy="307777"/>
          </a:xfrm>
          <a:prstGeom prst="rect">
            <a:avLst/>
          </a:prstGeom>
          <a:noFill/>
        </p:spPr>
        <p:txBody>
          <a:bodyPr wrap="none" rtlCol="0">
            <a:spAutoFit/>
          </a:bodyPr>
          <a:lstStyle/>
          <a:p>
            <a:r>
              <a:rPr lang="ru-RU" sz="1400" b="1" i="1" dirty="0" smtClean="0"/>
              <a:t>Стародубова А.В., 2015</a:t>
            </a:r>
            <a:endParaRPr lang="ru-RU" sz="1400" b="1"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4457"/>
            <a:ext cx="8229600" cy="1143000"/>
          </a:xfrm>
        </p:spPr>
        <p:txBody>
          <a:bodyPr>
            <a:noAutofit/>
          </a:bodyPr>
          <a:lstStyle/>
          <a:p>
            <a:pPr>
              <a:spcBef>
                <a:spcPct val="20000"/>
              </a:spcBef>
            </a:pPr>
            <a:r>
              <a:rPr lang="ru-RU" sz="3200" b="1" dirty="0" smtClean="0"/>
              <a:t>Потребление алкоголя в литрах чистого этанола на душу населения (в возрасте 15 лет и старше) , 2014</a:t>
            </a:r>
            <a:br>
              <a:rPr lang="ru-RU" sz="3200" b="1" dirty="0" smtClean="0"/>
            </a:br>
            <a:endParaRPr lang="ru-RU" sz="3200" b="1"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2899977" y="6280144"/>
            <a:ext cx="6008914" cy="307777"/>
          </a:xfrm>
          <a:prstGeom prst="rect">
            <a:avLst/>
          </a:prstGeom>
        </p:spPr>
        <p:txBody>
          <a:bodyPr wrap="square">
            <a:spAutoFit/>
          </a:bodyPr>
          <a:lstStyle/>
          <a:p>
            <a:r>
              <a:rPr lang="ru-RU" sz="1400" dirty="0" smtClean="0"/>
              <a:t>Глобальный доклад ВОЗ о положении в области алкоголя и здоровья (201</a:t>
            </a:r>
            <a:r>
              <a:rPr lang="en-US" sz="1400" dirty="0" smtClean="0"/>
              <a:t>4</a:t>
            </a:r>
            <a:r>
              <a:rPr lang="ru-RU" sz="1400" dirty="0" smtClean="0"/>
              <a:t>)</a:t>
            </a:r>
            <a:endParaRPr lang="ru-RU"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Заголовок 1"/>
          <p:cNvSpPr>
            <a:spLocks noGrp="1"/>
          </p:cNvSpPr>
          <p:nvPr>
            <p:ph type="title"/>
          </p:nvPr>
        </p:nvSpPr>
        <p:spPr>
          <a:xfrm>
            <a:off x="0" y="0"/>
            <a:ext cx="8686800" cy="1143000"/>
          </a:xfrm>
        </p:spPr>
        <p:txBody>
          <a:bodyPr/>
          <a:lstStyle/>
          <a:p>
            <a:r>
              <a:rPr lang="ru-RU" sz="3200" b="1" smtClean="0">
                <a:latin typeface="Arial" pitchFamily="34" charset="0"/>
                <a:cs typeface="Arial" pitchFamily="34" charset="0"/>
              </a:rPr>
              <a:t>Данные ВОЗ за 2004-2005г, по потреблению алкогольных напитков</a:t>
            </a:r>
            <a:endParaRPr lang="ru-RU" sz="3200" smtClean="0"/>
          </a:p>
        </p:txBody>
      </p:sp>
      <p:graphicFrame>
        <p:nvGraphicFramePr>
          <p:cNvPr id="35842" name="Содержимое 3"/>
          <p:cNvGraphicFramePr>
            <a:graphicFrameLocks noGrp="1"/>
          </p:cNvGraphicFramePr>
          <p:nvPr>
            <p:ph idx="1"/>
          </p:nvPr>
        </p:nvGraphicFramePr>
        <p:xfrm>
          <a:off x="447675" y="1196975"/>
          <a:ext cx="8297863" cy="4722813"/>
        </p:xfrm>
        <a:graphic>
          <a:graphicData uri="http://schemas.openxmlformats.org/presentationml/2006/ole">
            <mc:AlternateContent xmlns:mc="http://schemas.openxmlformats.org/markup-compatibility/2006">
              <mc:Choice xmlns:v="urn:schemas-microsoft-com:vml" Requires="v">
                <p:oleObj spid="_x0000_s555012" name="Диаграмма" r:id="rId3" imgW="8048608" imgH="4581490" progId="Excel.Sheet.8">
                  <p:embed/>
                </p:oleObj>
              </mc:Choice>
              <mc:Fallback>
                <p:oleObj name="Диаграмма" r:id="rId3" imgW="8048608" imgH="4581490" progId="Excel.Sheet.8">
                  <p:embed/>
                  <p:pic>
                    <p:nvPicPr>
                      <p:cNvPr id="0" name="Содержимое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 y="1196975"/>
                        <a:ext cx="8297863" cy="472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4" name="TextBox 4"/>
          <p:cNvSpPr txBox="1">
            <a:spLocks noChangeArrowheads="1"/>
          </p:cNvSpPr>
          <p:nvPr/>
        </p:nvSpPr>
        <p:spPr bwMode="auto">
          <a:xfrm>
            <a:off x="684213" y="6021388"/>
            <a:ext cx="7940675" cy="946150"/>
          </a:xfrm>
          <a:prstGeom prst="rect">
            <a:avLst/>
          </a:prstGeom>
          <a:noFill/>
          <a:ln w="9525">
            <a:noFill/>
            <a:miter lim="800000"/>
            <a:headEnd/>
            <a:tailEnd/>
          </a:ln>
        </p:spPr>
        <p:txBody>
          <a:bodyPr>
            <a:spAutoFit/>
          </a:bodyPr>
          <a:lstStyle/>
          <a:p>
            <a:r>
              <a:rPr lang="ru-RU"/>
              <a:t>По данным Росстата в 2011 году  в России структура продаж составила:</a:t>
            </a:r>
          </a:p>
          <a:p>
            <a:r>
              <a:rPr lang="ru-RU" sz="2000" b="1"/>
              <a:t>Крепкие напитки  -  54,5%; пиво - 31,6%; вино – 13,2%</a:t>
            </a:r>
          </a:p>
          <a:p>
            <a:endParaRPr lang="ru-RU"/>
          </a:p>
        </p:txBody>
      </p:sp>
      <p:pic>
        <p:nvPicPr>
          <p:cNvPr id="35845" name="Picture 2"/>
          <p:cNvPicPr>
            <a:picLocks noChangeAspect="1" noChangeArrowheads="1"/>
          </p:cNvPicPr>
          <p:nvPr/>
        </p:nvPicPr>
        <p:blipFill>
          <a:blip r:embed="rId5" cstate="print"/>
          <a:srcRect/>
          <a:stretch>
            <a:fillRect/>
          </a:stretch>
        </p:blipFill>
        <p:spPr bwMode="auto">
          <a:xfrm>
            <a:off x="7292975" y="981075"/>
            <a:ext cx="1851025" cy="57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t>Потребление различных типов алкоголя на душу населения, 2014</a:t>
            </a:r>
            <a:endParaRPr lang="ru-RU" sz="3600" b="1"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2899977" y="6280144"/>
            <a:ext cx="6008914" cy="307777"/>
          </a:xfrm>
          <a:prstGeom prst="rect">
            <a:avLst/>
          </a:prstGeom>
        </p:spPr>
        <p:txBody>
          <a:bodyPr wrap="square">
            <a:spAutoFit/>
          </a:bodyPr>
          <a:lstStyle/>
          <a:p>
            <a:r>
              <a:rPr lang="ru-RU" sz="1400" dirty="0" smtClean="0"/>
              <a:t>Глобальный доклад ВОЗ о положении в области алкоголя и здоровья (201</a:t>
            </a:r>
            <a:r>
              <a:rPr lang="en-US" sz="1400" dirty="0" smtClean="0"/>
              <a:t>4</a:t>
            </a:r>
            <a:r>
              <a:rPr lang="ru-RU" sz="1400" dirty="0" smtClean="0"/>
              <a:t>)</a:t>
            </a:r>
            <a:endParaRPr lang="ru-RU"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idx="4294967295"/>
          </p:nvPr>
        </p:nvSpPr>
        <p:spPr>
          <a:xfrm>
            <a:off x="1257300" y="339725"/>
            <a:ext cx="7886700" cy="1325563"/>
          </a:xfrm>
        </p:spPr>
        <p:txBody>
          <a:bodyPr>
            <a:normAutofit/>
          </a:bodyPr>
          <a:lstStyle/>
          <a:p>
            <a:r>
              <a:rPr lang="ru-RU" sz="3600" b="1" smtClean="0">
                <a:solidFill>
                  <a:srgbClr val="003300"/>
                </a:solidFill>
                <a:latin typeface="+mn-lt"/>
              </a:rPr>
              <a:t>Распространенность курения среди российских мужчин и женщин</a:t>
            </a:r>
          </a:p>
        </p:txBody>
      </p:sp>
      <p:graphicFrame>
        <p:nvGraphicFramePr>
          <p:cNvPr id="10242" name="Object 5"/>
          <p:cNvGraphicFramePr>
            <a:graphicFrameLocks noGrp="1" noChangeAspect="1"/>
          </p:cNvGraphicFramePr>
          <p:nvPr>
            <p:ph type="chart" idx="4294967295"/>
          </p:nvPr>
        </p:nvGraphicFramePr>
        <p:xfrm>
          <a:off x="790575" y="1785938"/>
          <a:ext cx="8353425" cy="4508500"/>
        </p:xfrm>
        <a:graphic>
          <a:graphicData uri="http://schemas.openxmlformats.org/presentationml/2006/ole">
            <mc:AlternateContent xmlns:mc="http://schemas.openxmlformats.org/markup-compatibility/2006">
              <mc:Choice xmlns:v="urn:schemas-microsoft-com:vml" Requires="v">
                <p:oleObj spid="_x0000_s397316" name="Диаграмма" r:id="rId3" imgW="8353535" imgH="4724337" progId="MSGraph.Chart.8">
                  <p:embed followColorScheme="full"/>
                </p:oleObj>
              </mc:Choice>
              <mc:Fallback>
                <p:oleObj name="Диаграмма" r:id="rId3" imgW="8353535" imgH="4724337"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75" y="1785938"/>
                        <a:ext cx="8353425" cy="450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a:xfrm>
            <a:off x="0" y="0"/>
            <a:ext cx="9144000" cy="1643063"/>
          </a:xfrm>
        </p:spPr>
        <p:txBody>
          <a:bodyPr>
            <a:normAutofit/>
          </a:bodyPr>
          <a:lstStyle/>
          <a:p>
            <a:pPr eaLnBrk="1" hangingPunct="1"/>
            <a:r>
              <a:rPr lang="ru-RU" sz="3600" b="1" dirty="0" smtClean="0">
                <a:solidFill>
                  <a:srgbClr val="000066"/>
                </a:solidFill>
              </a:rPr>
              <a:t>Частота чрезмерного употребления  алкоголя (%)</a:t>
            </a:r>
          </a:p>
        </p:txBody>
      </p:sp>
      <p:graphicFrame>
        <p:nvGraphicFramePr>
          <p:cNvPr id="6" name="Object 3"/>
          <p:cNvGraphicFramePr>
            <a:graphicFrameLocks noGrp="1" noChangeAspect="1"/>
          </p:cNvGraphicFramePr>
          <p:nvPr>
            <p:ph type="chart" idx="4294967295"/>
          </p:nvPr>
        </p:nvGraphicFramePr>
        <p:xfrm>
          <a:off x="398463" y="1608138"/>
          <a:ext cx="8745537" cy="4430712"/>
        </p:xfrm>
        <a:graphic>
          <a:graphicData uri="http://schemas.openxmlformats.org/drawingml/2006/chart">
            <c:chart xmlns:c="http://schemas.openxmlformats.org/drawingml/2006/chart" xmlns:r="http://schemas.openxmlformats.org/officeDocument/2006/relationships" r:id="rId2"/>
          </a:graphicData>
        </a:graphic>
      </p:graphicFrame>
      <p:sp>
        <p:nvSpPr>
          <p:cNvPr id="133124" name="TextBox 5"/>
          <p:cNvSpPr txBox="1">
            <a:spLocks noChangeArrowheads="1"/>
          </p:cNvSpPr>
          <p:nvPr/>
        </p:nvSpPr>
        <p:spPr bwMode="auto">
          <a:xfrm>
            <a:off x="7286625" y="6345238"/>
            <a:ext cx="1802353" cy="369332"/>
          </a:xfrm>
          <a:prstGeom prst="rect">
            <a:avLst/>
          </a:prstGeom>
          <a:noFill/>
          <a:ln w="9525">
            <a:noFill/>
            <a:miter lim="800000"/>
            <a:headEnd/>
            <a:tailEnd/>
          </a:ln>
        </p:spPr>
        <p:txBody>
          <a:bodyPr wrap="none">
            <a:spAutoFit/>
          </a:bodyPr>
          <a:lstStyle/>
          <a:p>
            <a:r>
              <a:rPr lang="ru-RU" b="1" dirty="0">
                <a:latin typeface="Calibri" pitchFamily="34" charset="0"/>
              </a:rPr>
              <a:t>Эссе-РФ </a:t>
            </a:r>
            <a:r>
              <a:rPr lang="ru-RU" b="1" dirty="0" smtClean="0">
                <a:latin typeface="Calibri" pitchFamily="34" charset="0"/>
              </a:rPr>
              <a:t>2013-14</a:t>
            </a:r>
            <a:endParaRPr lang="ru-RU" b="1" dirty="0">
              <a:latin typeface="Calibri" pitchFamily="34" charset="0"/>
            </a:endParaRPr>
          </a:p>
        </p:txBody>
      </p:sp>
      <p:sp>
        <p:nvSpPr>
          <p:cNvPr id="5" name="TextBox 4"/>
          <p:cNvSpPr txBox="1"/>
          <p:nvPr/>
        </p:nvSpPr>
        <p:spPr>
          <a:xfrm>
            <a:off x="6228588" y="2073586"/>
            <a:ext cx="2037417" cy="707886"/>
          </a:xfrm>
          <a:prstGeom prst="rect">
            <a:avLst/>
          </a:prstGeom>
          <a:noFill/>
        </p:spPr>
        <p:txBody>
          <a:bodyPr wrap="none" rtlCol="0">
            <a:spAutoFit/>
          </a:bodyPr>
          <a:lstStyle/>
          <a:p>
            <a:r>
              <a:rPr lang="ru-RU" sz="2000" b="1" dirty="0" smtClean="0"/>
              <a:t>Мужчины - 5,9%</a:t>
            </a:r>
          </a:p>
          <a:p>
            <a:r>
              <a:rPr lang="ru-RU" sz="2000" b="1" dirty="0" smtClean="0"/>
              <a:t>Женщины - 2,1%</a:t>
            </a:r>
            <a:endParaRPr lang="ru-RU" sz="2000" b="1" dirty="0"/>
          </a:p>
        </p:txBody>
      </p:sp>
      <p:sp>
        <p:nvSpPr>
          <p:cNvPr id="7" name="Овал 6"/>
          <p:cNvSpPr/>
          <p:nvPr/>
        </p:nvSpPr>
        <p:spPr>
          <a:xfrm>
            <a:off x="313510" y="5630099"/>
            <a:ext cx="2220678" cy="431067"/>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a:xfrm>
            <a:off x="0" y="0"/>
            <a:ext cx="9144000" cy="1643063"/>
          </a:xfrm>
        </p:spPr>
        <p:txBody>
          <a:bodyPr>
            <a:normAutofit/>
          </a:bodyPr>
          <a:lstStyle/>
          <a:p>
            <a:pPr eaLnBrk="1" hangingPunct="1"/>
            <a:r>
              <a:rPr lang="ru-RU" sz="3600" b="1" dirty="0" smtClean="0">
                <a:solidFill>
                  <a:srgbClr val="000066"/>
                </a:solidFill>
              </a:rPr>
              <a:t>Распространенность курения в регионах ЭССЕ-РФ (%)</a:t>
            </a:r>
          </a:p>
        </p:txBody>
      </p:sp>
      <p:graphicFrame>
        <p:nvGraphicFramePr>
          <p:cNvPr id="6" name="Object 3"/>
          <p:cNvGraphicFramePr>
            <a:graphicFrameLocks noGrp="1" noChangeAspect="1"/>
          </p:cNvGraphicFramePr>
          <p:nvPr>
            <p:ph type="chart" idx="4294967295"/>
          </p:nvPr>
        </p:nvGraphicFramePr>
        <p:xfrm>
          <a:off x="398463" y="1608138"/>
          <a:ext cx="8745537" cy="4430712"/>
        </p:xfrm>
        <a:graphic>
          <a:graphicData uri="http://schemas.openxmlformats.org/drawingml/2006/chart">
            <c:chart xmlns:c="http://schemas.openxmlformats.org/drawingml/2006/chart" xmlns:r="http://schemas.openxmlformats.org/officeDocument/2006/relationships" r:id="rId2"/>
          </a:graphicData>
        </a:graphic>
      </p:graphicFrame>
      <p:sp>
        <p:nvSpPr>
          <p:cNvPr id="133124" name="TextBox 5"/>
          <p:cNvSpPr txBox="1">
            <a:spLocks noChangeArrowheads="1"/>
          </p:cNvSpPr>
          <p:nvPr/>
        </p:nvSpPr>
        <p:spPr bwMode="auto">
          <a:xfrm>
            <a:off x="7286625" y="6345238"/>
            <a:ext cx="1802353" cy="369332"/>
          </a:xfrm>
          <a:prstGeom prst="rect">
            <a:avLst/>
          </a:prstGeom>
          <a:noFill/>
          <a:ln w="9525">
            <a:noFill/>
            <a:miter lim="800000"/>
            <a:headEnd/>
            <a:tailEnd/>
          </a:ln>
        </p:spPr>
        <p:txBody>
          <a:bodyPr wrap="none">
            <a:spAutoFit/>
          </a:bodyPr>
          <a:lstStyle/>
          <a:p>
            <a:r>
              <a:rPr lang="ru-RU" b="1" dirty="0">
                <a:latin typeface="Calibri" pitchFamily="34" charset="0"/>
              </a:rPr>
              <a:t>Эссе-РФ </a:t>
            </a:r>
            <a:r>
              <a:rPr lang="ru-RU" b="1" dirty="0" smtClean="0">
                <a:latin typeface="Calibri" pitchFamily="34" charset="0"/>
              </a:rPr>
              <a:t>2013-14</a:t>
            </a:r>
            <a:endParaRPr lang="ru-RU" b="1" dirty="0">
              <a:latin typeface="Calibri" pitchFamily="34" charset="0"/>
            </a:endParaRPr>
          </a:p>
        </p:txBody>
      </p:sp>
      <p:sp>
        <p:nvSpPr>
          <p:cNvPr id="7" name="Овал 6"/>
          <p:cNvSpPr/>
          <p:nvPr/>
        </p:nvSpPr>
        <p:spPr>
          <a:xfrm>
            <a:off x="313510" y="5630099"/>
            <a:ext cx="2913016" cy="431067"/>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a:xfrm>
            <a:off x="0" y="0"/>
            <a:ext cx="9144000" cy="1643063"/>
          </a:xfrm>
        </p:spPr>
        <p:txBody>
          <a:bodyPr>
            <a:normAutofit/>
          </a:bodyPr>
          <a:lstStyle/>
          <a:p>
            <a:pPr eaLnBrk="1" hangingPunct="1"/>
            <a:r>
              <a:rPr lang="ru-RU" sz="3600" b="1" dirty="0" smtClean="0">
                <a:solidFill>
                  <a:srgbClr val="000066"/>
                </a:solidFill>
              </a:rPr>
              <a:t>Распространенность ожирения в регионах ЭССЕ-РФ (%)</a:t>
            </a:r>
          </a:p>
        </p:txBody>
      </p:sp>
      <p:graphicFrame>
        <p:nvGraphicFramePr>
          <p:cNvPr id="6" name="Object 3"/>
          <p:cNvGraphicFramePr>
            <a:graphicFrameLocks noGrp="1" noChangeAspect="1"/>
          </p:cNvGraphicFramePr>
          <p:nvPr>
            <p:ph type="chart" idx="4294967295"/>
          </p:nvPr>
        </p:nvGraphicFramePr>
        <p:xfrm>
          <a:off x="304799" y="1787432"/>
          <a:ext cx="8440737" cy="4430712"/>
        </p:xfrm>
        <a:graphic>
          <a:graphicData uri="http://schemas.openxmlformats.org/drawingml/2006/chart">
            <c:chart xmlns:c="http://schemas.openxmlformats.org/drawingml/2006/chart" xmlns:r="http://schemas.openxmlformats.org/officeDocument/2006/relationships" r:id="rId2"/>
          </a:graphicData>
        </a:graphic>
      </p:graphicFrame>
      <p:sp>
        <p:nvSpPr>
          <p:cNvPr id="133124" name="TextBox 5"/>
          <p:cNvSpPr txBox="1">
            <a:spLocks noChangeArrowheads="1"/>
          </p:cNvSpPr>
          <p:nvPr/>
        </p:nvSpPr>
        <p:spPr bwMode="auto">
          <a:xfrm>
            <a:off x="7286625" y="6345238"/>
            <a:ext cx="1802353" cy="369332"/>
          </a:xfrm>
          <a:prstGeom prst="rect">
            <a:avLst/>
          </a:prstGeom>
          <a:noFill/>
          <a:ln w="9525">
            <a:noFill/>
            <a:miter lim="800000"/>
            <a:headEnd/>
            <a:tailEnd/>
          </a:ln>
        </p:spPr>
        <p:txBody>
          <a:bodyPr wrap="none">
            <a:spAutoFit/>
          </a:bodyPr>
          <a:lstStyle/>
          <a:p>
            <a:r>
              <a:rPr lang="ru-RU" b="1" dirty="0">
                <a:latin typeface="Calibri" pitchFamily="34" charset="0"/>
              </a:rPr>
              <a:t>Эссе-РФ </a:t>
            </a:r>
            <a:r>
              <a:rPr lang="ru-RU" b="1" dirty="0" smtClean="0">
                <a:latin typeface="Calibri" pitchFamily="34" charset="0"/>
              </a:rPr>
              <a:t>2013-14</a:t>
            </a:r>
            <a:endParaRPr lang="ru-RU" b="1" dirty="0">
              <a:latin typeface="Calibri" pitchFamily="34" charset="0"/>
            </a:endParaRPr>
          </a:p>
        </p:txBody>
      </p:sp>
      <p:sp>
        <p:nvSpPr>
          <p:cNvPr id="5" name="Овал 4"/>
          <p:cNvSpPr/>
          <p:nvPr/>
        </p:nvSpPr>
        <p:spPr>
          <a:xfrm>
            <a:off x="182880" y="5799918"/>
            <a:ext cx="2913016" cy="431067"/>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a:xfrm>
            <a:off x="0" y="0"/>
            <a:ext cx="9144000" cy="1643063"/>
          </a:xfrm>
        </p:spPr>
        <p:txBody>
          <a:bodyPr>
            <a:normAutofit/>
          </a:bodyPr>
          <a:lstStyle/>
          <a:p>
            <a:pPr eaLnBrk="1" hangingPunct="1"/>
            <a:r>
              <a:rPr lang="ru-RU" sz="3600" b="1" dirty="0" smtClean="0">
                <a:solidFill>
                  <a:srgbClr val="000066"/>
                </a:solidFill>
              </a:rPr>
              <a:t>Распространенность гипертонии в регионах ЭССЕ-РФ (%)</a:t>
            </a:r>
          </a:p>
        </p:txBody>
      </p:sp>
      <p:graphicFrame>
        <p:nvGraphicFramePr>
          <p:cNvPr id="6" name="Object 3"/>
          <p:cNvGraphicFramePr>
            <a:graphicFrameLocks noGrp="1" noChangeAspect="1"/>
          </p:cNvGraphicFramePr>
          <p:nvPr>
            <p:ph type="chart" idx="4294967295"/>
          </p:nvPr>
        </p:nvGraphicFramePr>
        <p:xfrm>
          <a:off x="304799" y="1787432"/>
          <a:ext cx="8440737" cy="4430712"/>
        </p:xfrm>
        <a:graphic>
          <a:graphicData uri="http://schemas.openxmlformats.org/drawingml/2006/chart">
            <c:chart xmlns:c="http://schemas.openxmlformats.org/drawingml/2006/chart" xmlns:r="http://schemas.openxmlformats.org/officeDocument/2006/relationships" r:id="rId2"/>
          </a:graphicData>
        </a:graphic>
      </p:graphicFrame>
      <p:sp>
        <p:nvSpPr>
          <p:cNvPr id="133124" name="TextBox 5"/>
          <p:cNvSpPr txBox="1">
            <a:spLocks noChangeArrowheads="1"/>
          </p:cNvSpPr>
          <p:nvPr/>
        </p:nvSpPr>
        <p:spPr bwMode="auto">
          <a:xfrm>
            <a:off x="7286625" y="6345238"/>
            <a:ext cx="1802353" cy="369332"/>
          </a:xfrm>
          <a:prstGeom prst="rect">
            <a:avLst/>
          </a:prstGeom>
          <a:noFill/>
          <a:ln w="9525">
            <a:noFill/>
            <a:miter lim="800000"/>
            <a:headEnd/>
            <a:tailEnd/>
          </a:ln>
        </p:spPr>
        <p:txBody>
          <a:bodyPr wrap="none">
            <a:spAutoFit/>
          </a:bodyPr>
          <a:lstStyle/>
          <a:p>
            <a:r>
              <a:rPr lang="ru-RU" b="1" dirty="0">
                <a:latin typeface="Calibri" pitchFamily="34" charset="0"/>
              </a:rPr>
              <a:t>Эссе-РФ </a:t>
            </a:r>
            <a:r>
              <a:rPr lang="ru-RU" b="1" dirty="0" smtClean="0">
                <a:latin typeface="Calibri" pitchFamily="34" charset="0"/>
              </a:rPr>
              <a:t>2013-14</a:t>
            </a:r>
            <a:endParaRPr lang="ru-RU" b="1" dirty="0">
              <a:latin typeface="Calibri" pitchFamily="34" charset="0"/>
            </a:endParaRPr>
          </a:p>
        </p:txBody>
      </p:sp>
      <p:sp>
        <p:nvSpPr>
          <p:cNvPr id="5" name="Овал 4"/>
          <p:cNvSpPr/>
          <p:nvPr/>
        </p:nvSpPr>
        <p:spPr>
          <a:xfrm>
            <a:off x="182880" y="5799918"/>
            <a:ext cx="2913016" cy="431067"/>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188640"/>
            <a:ext cx="9144000" cy="1214438"/>
          </a:xfrm>
          <a:prstGeom prst="rect">
            <a:avLst/>
          </a:prstGeom>
          <a:noFill/>
          <a:ln w="9525">
            <a:noFill/>
            <a:miter lim="800000"/>
            <a:headEnd/>
            <a:tailEnd/>
          </a:ln>
        </p:spPr>
        <p:txBody>
          <a:bodyPr anchor="ctr"/>
          <a:lstStyle/>
          <a:p>
            <a:pPr algn="ctr"/>
            <a:r>
              <a:rPr lang="ru-RU" sz="2800" b="1" dirty="0">
                <a:solidFill>
                  <a:schemeClr val="accent2"/>
                </a:solidFill>
                <a:latin typeface="Calibri" pitchFamily="34" charset="0"/>
              </a:rPr>
              <a:t>Государственная и региональные программы  </a:t>
            </a:r>
          </a:p>
          <a:p>
            <a:pPr algn="ctr"/>
            <a:r>
              <a:rPr lang="ru-RU" sz="2800" b="1" dirty="0">
                <a:solidFill>
                  <a:schemeClr val="accent2"/>
                </a:solidFill>
                <a:latin typeface="Calibri" pitchFamily="34" charset="0"/>
              </a:rPr>
              <a:t>«Развитие здравоохранения» </a:t>
            </a:r>
            <a:r>
              <a:rPr lang="ru-RU" sz="2800" b="1" dirty="0" err="1" smtClean="0">
                <a:solidFill>
                  <a:schemeClr val="accent2"/>
                </a:solidFill>
                <a:latin typeface="Calibri" pitchFamily="34" charset="0"/>
              </a:rPr>
              <a:t>пп</a:t>
            </a:r>
            <a:r>
              <a:rPr lang="ru-RU" sz="2800" b="1" dirty="0" smtClean="0">
                <a:solidFill>
                  <a:schemeClr val="accent2"/>
                </a:solidFill>
                <a:latin typeface="Calibri" pitchFamily="34" charset="0"/>
              </a:rPr>
              <a:t>. «Профилактика…»</a:t>
            </a:r>
            <a:endParaRPr lang="ru-RU" sz="2800" b="1" dirty="0">
              <a:solidFill>
                <a:schemeClr val="accent2"/>
              </a:solidFill>
              <a:latin typeface="Calibri" pitchFamily="34" charset="0"/>
            </a:endParaRPr>
          </a:p>
          <a:p>
            <a:pPr algn="ctr"/>
            <a:r>
              <a:rPr lang="ru-RU" sz="2800" b="1" dirty="0">
                <a:solidFill>
                  <a:schemeClr val="accent2"/>
                </a:solidFill>
                <a:latin typeface="Calibri" pitchFamily="34" charset="0"/>
              </a:rPr>
              <a:t>основной механизм реализации приоритета профилактики НИЗ </a:t>
            </a:r>
            <a:r>
              <a:rPr lang="ru-RU" sz="2800" b="1" dirty="0" smtClean="0">
                <a:solidFill>
                  <a:schemeClr val="accent2"/>
                </a:solidFill>
                <a:latin typeface="Calibri" pitchFamily="34" charset="0"/>
              </a:rPr>
              <a:t>в нашей стране</a:t>
            </a:r>
            <a:endParaRPr lang="ru-RU" sz="2800" b="1" dirty="0">
              <a:solidFill>
                <a:schemeClr val="accent2"/>
              </a:solidFill>
              <a:latin typeface="Calibri" pitchFamily="34" charset="0"/>
            </a:endParaRPr>
          </a:p>
        </p:txBody>
      </p:sp>
      <p:sp>
        <p:nvSpPr>
          <p:cNvPr id="9219" name="Прямоугольник 3"/>
          <p:cNvSpPr>
            <a:spLocks noChangeArrowheads="1"/>
          </p:cNvSpPr>
          <p:nvPr/>
        </p:nvSpPr>
        <p:spPr bwMode="auto">
          <a:xfrm>
            <a:off x="0" y="5657671"/>
            <a:ext cx="9144000" cy="1200329"/>
          </a:xfrm>
          <a:prstGeom prst="rect">
            <a:avLst/>
          </a:prstGeom>
          <a:noFill/>
          <a:ln w="9525">
            <a:noFill/>
            <a:miter lim="800000"/>
            <a:headEnd/>
            <a:tailEnd/>
          </a:ln>
        </p:spPr>
        <p:txBody>
          <a:bodyPr>
            <a:spAutoFit/>
          </a:bodyPr>
          <a:lstStyle/>
          <a:p>
            <a:pPr algn="ctr"/>
            <a:r>
              <a:rPr lang="ru-RU" sz="2400" b="1" dirty="0">
                <a:solidFill>
                  <a:srgbClr val="C00000"/>
                </a:solidFill>
                <a:latin typeface="Calibri" pitchFamily="34" charset="0"/>
              </a:rPr>
              <a:t>Главный принцип построения программ – межведомственный</a:t>
            </a:r>
          </a:p>
          <a:p>
            <a:pPr algn="ctr"/>
            <a:r>
              <a:rPr lang="ru-RU" sz="2400" b="1" dirty="0">
                <a:solidFill>
                  <a:srgbClr val="C00000"/>
                </a:solidFill>
                <a:latin typeface="Calibri" pitchFamily="34" charset="0"/>
              </a:rPr>
              <a:t>Главная задача ближайших лет – методическое сопровождение и мониторинг</a:t>
            </a:r>
            <a:endParaRPr lang="ru-RU" sz="2400" dirty="0">
              <a:solidFill>
                <a:srgbClr val="C00000"/>
              </a:solidFill>
              <a:latin typeface="Calibri" pitchFamily="34" charset="0"/>
            </a:endParaRPr>
          </a:p>
        </p:txBody>
      </p:sp>
      <p:sp>
        <p:nvSpPr>
          <p:cNvPr id="9223" name="Прямоугольник 7"/>
          <p:cNvSpPr>
            <a:spLocks noChangeArrowheads="1"/>
          </p:cNvSpPr>
          <p:nvPr/>
        </p:nvSpPr>
        <p:spPr bwMode="auto">
          <a:xfrm>
            <a:off x="2405861" y="1844824"/>
            <a:ext cx="4182363" cy="830997"/>
          </a:xfrm>
          <a:prstGeom prst="rect">
            <a:avLst/>
          </a:prstGeom>
          <a:solidFill>
            <a:srgbClr val="CCECFF"/>
          </a:solidFill>
          <a:ln w="9525">
            <a:noFill/>
            <a:miter lim="800000"/>
            <a:headEnd/>
            <a:tailEnd/>
          </a:ln>
        </p:spPr>
        <p:txBody>
          <a:bodyPr wrap="none">
            <a:spAutoFit/>
          </a:bodyPr>
          <a:lstStyle/>
          <a:p>
            <a:r>
              <a:rPr lang="ru-RU" sz="2400" b="1" dirty="0">
                <a:solidFill>
                  <a:srgbClr val="002060"/>
                </a:solidFill>
                <a:latin typeface="Calibri" pitchFamily="34" charset="0"/>
              </a:rPr>
              <a:t>Государственная программа </a:t>
            </a:r>
            <a:endParaRPr lang="ru-RU" sz="2400" b="1" dirty="0" smtClean="0">
              <a:solidFill>
                <a:srgbClr val="002060"/>
              </a:solidFill>
              <a:latin typeface="Calibri" pitchFamily="34" charset="0"/>
            </a:endParaRPr>
          </a:p>
          <a:p>
            <a:r>
              <a:rPr lang="ru-RU" sz="2400" b="1" dirty="0" smtClean="0">
                <a:solidFill>
                  <a:srgbClr val="002060"/>
                </a:solidFill>
                <a:latin typeface="Calibri" pitchFamily="34" charset="0"/>
              </a:rPr>
              <a:t>«</a:t>
            </a:r>
            <a:r>
              <a:rPr lang="ru-RU" sz="2400" b="1" dirty="0">
                <a:solidFill>
                  <a:srgbClr val="002060"/>
                </a:solidFill>
                <a:latin typeface="Calibri" pitchFamily="34" charset="0"/>
              </a:rPr>
              <a:t>Развитие здравоохранения»</a:t>
            </a:r>
            <a:endParaRPr lang="ru-RU" sz="2400" dirty="0">
              <a:solidFill>
                <a:srgbClr val="002060"/>
              </a:solidFill>
            </a:endParaRPr>
          </a:p>
        </p:txBody>
      </p:sp>
      <p:sp>
        <p:nvSpPr>
          <p:cNvPr id="9234" name="Прямоугольник 18"/>
          <p:cNvSpPr>
            <a:spLocks noChangeArrowheads="1"/>
          </p:cNvSpPr>
          <p:nvPr/>
        </p:nvSpPr>
        <p:spPr bwMode="auto">
          <a:xfrm>
            <a:off x="683568" y="2924944"/>
            <a:ext cx="2307042" cy="1200329"/>
          </a:xfrm>
          <a:prstGeom prst="rect">
            <a:avLst/>
          </a:prstGeom>
          <a:solidFill>
            <a:srgbClr val="002060"/>
          </a:solidFill>
          <a:ln w="9525">
            <a:solidFill>
              <a:schemeClr val="tx2">
                <a:lumMod val="40000"/>
                <a:lumOff val="60000"/>
              </a:schemeClr>
            </a:solidFill>
            <a:miter lim="800000"/>
            <a:headEnd/>
            <a:tailEnd/>
          </a:ln>
        </p:spPr>
        <p:txBody>
          <a:bodyPr wrap="none">
            <a:spAutoFit/>
          </a:bodyPr>
          <a:lstStyle/>
          <a:p>
            <a:r>
              <a:rPr lang="ru-RU" sz="2400" b="1" dirty="0" smtClean="0">
                <a:solidFill>
                  <a:schemeClr val="bg1"/>
                </a:solidFill>
                <a:latin typeface="Calibri" pitchFamily="34" charset="0"/>
              </a:rPr>
              <a:t>Региональные</a:t>
            </a:r>
          </a:p>
          <a:p>
            <a:r>
              <a:rPr lang="ru-RU" sz="2400" b="1" dirty="0" smtClean="0">
                <a:solidFill>
                  <a:schemeClr val="bg1"/>
                </a:solidFill>
                <a:latin typeface="Calibri" pitchFamily="34" charset="0"/>
              </a:rPr>
              <a:t> программы </a:t>
            </a:r>
          </a:p>
          <a:p>
            <a:r>
              <a:rPr lang="ru-RU" sz="2400" b="1" dirty="0" smtClean="0">
                <a:solidFill>
                  <a:schemeClr val="bg1"/>
                </a:solidFill>
                <a:latin typeface="Calibri" pitchFamily="34" charset="0"/>
              </a:rPr>
              <a:t>профилактики»</a:t>
            </a:r>
            <a:endParaRPr lang="ru-RU" sz="2400" dirty="0">
              <a:solidFill>
                <a:schemeClr val="bg1"/>
              </a:solidFill>
            </a:endParaRPr>
          </a:p>
        </p:txBody>
      </p:sp>
      <p:sp>
        <p:nvSpPr>
          <p:cNvPr id="20" name="Прямоугольник 18"/>
          <p:cNvSpPr>
            <a:spLocks noChangeArrowheads="1"/>
          </p:cNvSpPr>
          <p:nvPr/>
        </p:nvSpPr>
        <p:spPr bwMode="auto">
          <a:xfrm>
            <a:off x="2555776" y="3308791"/>
            <a:ext cx="2307042" cy="1200329"/>
          </a:xfrm>
          <a:prstGeom prst="rect">
            <a:avLst/>
          </a:prstGeom>
          <a:solidFill>
            <a:srgbClr val="002060"/>
          </a:solidFill>
          <a:ln w="9525">
            <a:solidFill>
              <a:schemeClr val="tx2">
                <a:lumMod val="40000"/>
                <a:lumOff val="60000"/>
              </a:schemeClr>
            </a:solidFill>
            <a:miter lim="800000"/>
            <a:headEnd/>
            <a:tailEnd/>
          </a:ln>
        </p:spPr>
        <p:txBody>
          <a:bodyPr wrap="none">
            <a:spAutoFit/>
          </a:bodyPr>
          <a:lstStyle/>
          <a:p>
            <a:r>
              <a:rPr lang="ru-RU" sz="2400" b="1" dirty="0" smtClean="0">
                <a:solidFill>
                  <a:schemeClr val="bg1"/>
                </a:solidFill>
                <a:latin typeface="Calibri" pitchFamily="34" charset="0"/>
              </a:rPr>
              <a:t>Региональные</a:t>
            </a:r>
          </a:p>
          <a:p>
            <a:r>
              <a:rPr lang="ru-RU" sz="2400" b="1" dirty="0" smtClean="0">
                <a:solidFill>
                  <a:schemeClr val="bg1"/>
                </a:solidFill>
                <a:latin typeface="Calibri" pitchFamily="34" charset="0"/>
              </a:rPr>
              <a:t> программы </a:t>
            </a:r>
          </a:p>
          <a:p>
            <a:r>
              <a:rPr lang="ru-RU" sz="2400" b="1" dirty="0" smtClean="0">
                <a:solidFill>
                  <a:schemeClr val="bg1"/>
                </a:solidFill>
                <a:latin typeface="Calibri" pitchFamily="34" charset="0"/>
              </a:rPr>
              <a:t>профилактики»</a:t>
            </a:r>
            <a:endParaRPr lang="ru-RU" sz="2400" dirty="0">
              <a:solidFill>
                <a:schemeClr val="bg1"/>
              </a:solidFill>
            </a:endParaRPr>
          </a:p>
        </p:txBody>
      </p:sp>
      <p:sp>
        <p:nvSpPr>
          <p:cNvPr id="21" name="Прямоугольник 18"/>
          <p:cNvSpPr>
            <a:spLocks noChangeArrowheads="1"/>
          </p:cNvSpPr>
          <p:nvPr/>
        </p:nvSpPr>
        <p:spPr bwMode="auto">
          <a:xfrm>
            <a:off x="4355976" y="3717032"/>
            <a:ext cx="2307042" cy="1200329"/>
          </a:xfrm>
          <a:prstGeom prst="rect">
            <a:avLst/>
          </a:prstGeom>
          <a:solidFill>
            <a:srgbClr val="002060"/>
          </a:solidFill>
          <a:ln w="9525">
            <a:solidFill>
              <a:schemeClr val="tx2">
                <a:lumMod val="40000"/>
                <a:lumOff val="60000"/>
              </a:schemeClr>
            </a:solidFill>
            <a:miter lim="800000"/>
            <a:headEnd/>
            <a:tailEnd/>
          </a:ln>
        </p:spPr>
        <p:txBody>
          <a:bodyPr wrap="none">
            <a:spAutoFit/>
          </a:bodyPr>
          <a:lstStyle/>
          <a:p>
            <a:r>
              <a:rPr lang="ru-RU" sz="2400" b="1" dirty="0" smtClean="0">
                <a:solidFill>
                  <a:schemeClr val="bg1"/>
                </a:solidFill>
                <a:latin typeface="Calibri" pitchFamily="34" charset="0"/>
              </a:rPr>
              <a:t>Региональные</a:t>
            </a:r>
          </a:p>
          <a:p>
            <a:r>
              <a:rPr lang="ru-RU" sz="2400" b="1" dirty="0" smtClean="0">
                <a:solidFill>
                  <a:schemeClr val="bg1"/>
                </a:solidFill>
                <a:latin typeface="Calibri" pitchFamily="34" charset="0"/>
              </a:rPr>
              <a:t> программы </a:t>
            </a:r>
          </a:p>
          <a:p>
            <a:r>
              <a:rPr lang="ru-RU" sz="2400" b="1" dirty="0" smtClean="0">
                <a:solidFill>
                  <a:schemeClr val="bg1"/>
                </a:solidFill>
                <a:latin typeface="Calibri" pitchFamily="34" charset="0"/>
              </a:rPr>
              <a:t>профилактики»</a:t>
            </a:r>
            <a:endParaRPr lang="ru-RU" sz="2400" dirty="0">
              <a:solidFill>
                <a:schemeClr val="bg1"/>
              </a:solidFill>
            </a:endParaRPr>
          </a:p>
        </p:txBody>
      </p:sp>
      <p:sp>
        <p:nvSpPr>
          <p:cNvPr id="22" name="Прямоугольник 18"/>
          <p:cNvSpPr>
            <a:spLocks noChangeArrowheads="1"/>
          </p:cNvSpPr>
          <p:nvPr/>
        </p:nvSpPr>
        <p:spPr bwMode="auto">
          <a:xfrm>
            <a:off x="6156176" y="4172887"/>
            <a:ext cx="2307042" cy="1200329"/>
          </a:xfrm>
          <a:prstGeom prst="rect">
            <a:avLst/>
          </a:prstGeom>
          <a:solidFill>
            <a:srgbClr val="002060"/>
          </a:solidFill>
          <a:ln w="9525">
            <a:solidFill>
              <a:schemeClr val="tx2">
                <a:lumMod val="40000"/>
                <a:lumOff val="60000"/>
              </a:schemeClr>
            </a:solidFill>
            <a:miter lim="800000"/>
            <a:headEnd/>
            <a:tailEnd/>
          </a:ln>
        </p:spPr>
        <p:txBody>
          <a:bodyPr wrap="none">
            <a:spAutoFit/>
          </a:bodyPr>
          <a:lstStyle/>
          <a:p>
            <a:r>
              <a:rPr lang="ru-RU" sz="2400" b="1" dirty="0" smtClean="0">
                <a:solidFill>
                  <a:schemeClr val="bg1"/>
                </a:solidFill>
                <a:latin typeface="Calibri" pitchFamily="34" charset="0"/>
              </a:rPr>
              <a:t>Региональные</a:t>
            </a:r>
          </a:p>
          <a:p>
            <a:r>
              <a:rPr lang="ru-RU" sz="2400" b="1" dirty="0" smtClean="0">
                <a:solidFill>
                  <a:schemeClr val="bg1"/>
                </a:solidFill>
                <a:latin typeface="Calibri" pitchFamily="34" charset="0"/>
              </a:rPr>
              <a:t> программы </a:t>
            </a:r>
          </a:p>
          <a:p>
            <a:r>
              <a:rPr lang="ru-RU" sz="2400" b="1" dirty="0" smtClean="0">
                <a:solidFill>
                  <a:schemeClr val="bg1"/>
                </a:solidFill>
                <a:latin typeface="Calibri" pitchFamily="34" charset="0"/>
              </a:rPr>
              <a:t>профилактики»</a:t>
            </a:r>
            <a:endParaRPr lang="ru-RU" sz="2400" dirty="0">
              <a:solidFill>
                <a:schemeClr val="bg1"/>
              </a:solidFill>
            </a:endParaRPr>
          </a:p>
        </p:txBody>
      </p:sp>
      <p:cxnSp>
        <p:nvCxnSpPr>
          <p:cNvPr id="24" name="Прямая со стрелкой 23"/>
          <p:cNvCxnSpPr>
            <a:stCxn id="9223" idx="1"/>
            <a:endCxn id="9234" idx="0"/>
          </p:cNvCxnSpPr>
          <p:nvPr/>
        </p:nvCxnSpPr>
        <p:spPr>
          <a:xfrm flipH="1">
            <a:off x="1837089" y="2260323"/>
            <a:ext cx="568772" cy="6646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9223" idx="2"/>
            <a:endCxn id="20" idx="0"/>
          </p:cNvCxnSpPr>
          <p:nvPr/>
        </p:nvCxnSpPr>
        <p:spPr>
          <a:xfrm flipH="1">
            <a:off x="3709297" y="2675821"/>
            <a:ext cx="787746" cy="6329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stCxn id="9223" idx="3"/>
            <a:endCxn id="22" idx="0"/>
          </p:cNvCxnSpPr>
          <p:nvPr/>
        </p:nvCxnSpPr>
        <p:spPr>
          <a:xfrm>
            <a:off x="6588224" y="2260323"/>
            <a:ext cx="721473" cy="19125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stCxn id="9223" idx="2"/>
            <a:endCxn id="21" idx="0"/>
          </p:cNvCxnSpPr>
          <p:nvPr/>
        </p:nvCxnSpPr>
        <p:spPr>
          <a:xfrm>
            <a:off x="4497043" y="2675821"/>
            <a:ext cx="1012454" cy="104121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830651"/>
            <a:ext cx="8964488" cy="288032"/>
          </a:xfrm>
        </p:spPr>
        <p:txBody>
          <a:bodyPr>
            <a:noAutofit/>
          </a:bodyPr>
          <a:lstStyle/>
          <a:p>
            <a:r>
              <a:rPr lang="ru-RU" sz="3200" b="1" dirty="0" smtClean="0">
                <a:solidFill>
                  <a:srgbClr val="003300"/>
                </a:solidFill>
                <a:latin typeface="+mn-lt"/>
              </a:rPr>
              <a:t>Неинфекционные заболевания – основная причина смерти сегодня, завтра и послезавтра.</a:t>
            </a:r>
            <a:br>
              <a:rPr lang="ru-RU" sz="3200" b="1" dirty="0" smtClean="0">
                <a:solidFill>
                  <a:srgbClr val="003300"/>
                </a:solidFill>
                <a:latin typeface="+mn-lt"/>
              </a:rPr>
            </a:br>
            <a:endParaRPr lang="ru-RU" sz="3200" b="1" dirty="0">
              <a:solidFill>
                <a:srgbClr val="003300"/>
              </a:solidFill>
              <a:latin typeface="+mn-lt"/>
            </a:endParaRPr>
          </a:p>
        </p:txBody>
      </p:sp>
      <p:sp>
        <p:nvSpPr>
          <p:cNvPr id="3" name="Содержимое 2"/>
          <p:cNvSpPr>
            <a:spLocks noGrp="1"/>
          </p:cNvSpPr>
          <p:nvPr>
            <p:ph idx="1"/>
          </p:nvPr>
        </p:nvSpPr>
        <p:spPr>
          <a:xfrm>
            <a:off x="209006" y="1264918"/>
            <a:ext cx="8683474" cy="4572000"/>
          </a:xfrm>
          <a:solidFill>
            <a:srgbClr val="FBFDF9"/>
          </a:solidFill>
        </p:spPr>
        <p:txBody>
          <a:bodyPr>
            <a:noAutofit/>
          </a:bodyPr>
          <a:lstStyle/>
          <a:p>
            <a:r>
              <a:rPr lang="ru-RU" sz="2700" b="1" dirty="0" smtClean="0">
                <a:solidFill>
                  <a:srgbClr val="003300"/>
                </a:solidFill>
              </a:rPr>
              <a:t> </a:t>
            </a:r>
            <a:r>
              <a:rPr lang="ru-RU" sz="2700" dirty="0" smtClean="0">
                <a:solidFill>
                  <a:srgbClr val="003300"/>
                </a:solidFill>
              </a:rPr>
              <a:t>В </a:t>
            </a:r>
            <a:r>
              <a:rPr lang="en-US" sz="2700" dirty="0" smtClean="0">
                <a:solidFill>
                  <a:srgbClr val="003300"/>
                </a:solidFill>
              </a:rPr>
              <a:t>2012 </a:t>
            </a:r>
            <a:r>
              <a:rPr lang="ru-RU" sz="2700" dirty="0" smtClean="0">
                <a:solidFill>
                  <a:srgbClr val="003300"/>
                </a:solidFill>
              </a:rPr>
              <a:t>г. качестве ведущей причиной смерти во всем мире, НИЗ были ответственны за 68% смертей, более 40% из них (16 </a:t>
            </a:r>
            <a:r>
              <a:rPr lang="ru-RU" sz="2700" dirty="0" err="1" smtClean="0">
                <a:solidFill>
                  <a:srgbClr val="003300"/>
                </a:solidFill>
              </a:rPr>
              <a:t>млн</a:t>
            </a:r>
            <a:r>
              <a:rPr lang="ru-RU" sz="2700" dirty="0" smtClean="0">
                <a:solidFill>
                  <a:srgbClr val="003300"/>
                </a:solidFill>
              </a:rPr>
              <a:t>) были случаи преждевременной смерти в возрасте до 70 лет. </a:t>
            </a:r>
          </a:p>
          <a:p>
            <a:r>
              <a:rPr lang="ru-RU" sz="2700" dirty="0" smtClean="0"/>
              <a:t>Человеческие, социальные и экономические последствия НИЗ ощущаются всеми странами, но они особенно разрушительны для бедных и уязвимых групп населения</a:t>
            </a:r>
            <a:r>
              <a:rPr lang="ru-RU" sz="2700" dirty="0" smtClean="0">
                <a:solidFill>
                  <a:srgbClr val="003300"/>
                </a:solidFill>
              </a:rPr>
              <a:t>.</a:t>
            </a:r>
          </a:p>
          <a:p>
            <a:r>
              <a:rPr lang="ru-RU" sz="2700" dirty="0" smtClean="0">
                <a:solidFill>
                  <a:srgbClr val="003300"/>
                </a:solidFill>
              </a:rPr>
              <a:t>Почти три четверти всех НИЗ смертей, и большинство случаев преждевременной смерти (82%), происходят в странах с низким и со средним уровнем дохода</a:t>
            </a:r>
            <a:r>
              <a:rPr lang="ru-RU" sz="2700" dirty="0" smtClean="0"/>
              <a:t>.</a:t>
            </a:r>
            <a:endParaRPr lang="en-US" sz="2700" dirty="0" smtClean="0"/>
          </a:p>
          <a:p>
            <a:endParaRPr lang="ru-RU" sz="2700" dirty="0"/>
          </a:p>
        </p:txBody>
      </p:sp>
      <p:sp>
        <p:nvSpPr>
          <p:cNvPr id="4" name="Номер слайда 3"/>
          <p:cNvSpPr>
            <a:spLocks noGrp="1"/>
          </p:cNvSpPr>
          <p:nvPr>
            <p:ph type="sldNum" sz="quarter" idx="12"/>
          </p:nvPr>
        </p:nvSpPr>
        <p:spPr>
          <a:xfrm>
            <a:off x="146304" y="6210300"/>
            <a:ext cx="457200" cy="457200"/>
          </a:xfrm>
        </p:spPr>
        <p:txBody>
          <a:bodyPr/>
          <a:lstStyle/>
          <a:p>
            <a:pPr>
              <a:defRPr/>
            </a:pPr>
            <a:fld id="{DDFD70A6-9AA4-4150-8E98-0039BDDFB992}" type="slidenum">
              <a:rPr lang="ru-RU"/>
              <a:pPr>
                <a:defRPr/>
              </a:pPr>
              <a:t>3</a:t>
            </a:fld>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2252" y="715282"/>
          <a:ext cx="8974183" cy="5699760"/>
        </p:xfrm>
        <a:graphic>
          <a:graphicData uri="http://schemas.openxmlformats.org/drawingml/2006/table">
            <a:tbl>
              <a:tblPr firstRow="1" bandRow="1">
                <a:tableStyleId>{EB344D84-9AFB-497E-A393-DC336BA19D2E}</a:tableStyleId>
              </a:tblPr>
              <a:tblGrid>
                <a:gridCol w="897418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kern="1200" dirty="0" smtClean="0">
                          <a:effectLst/>
                        </a:rPr>
                        <a:t>На 25% снизить смертность от ССЗ, рака, БОД и диабета</a:t>
                      </a:r>
                      <a:endParaRPr lang="ru-RU" sz="2000" dirty="0">
                        <a:effectLs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kern="1200" dirty="0" smtClean="0">
                          <a:effectLst/>
                        </a:rPr>
                        <a:t>По меньшей мере на 10 </a:t>
                      </a:r>
                      <a:r>
                        <a:rPr lang="en-US" sz="2000" kern="1200" dirty="0" smtClean="0">
                          <a:effectLst/>
                        </a:rPr>
                        <a:t>%</a:t>
                      </a:r>
                      <a:r>
                        <a:rPr lang="ru-RU" sz="2000" kern="1200" dirty="0" smtClean="0">
                          <a:effectLst/>
                        </a:rPr>
                        <a:t> относительное снижение вредного потребления алкоголя</a:t>
                      </a:r>
                      <a:endParaRPr lang="ru-RU" sz="2000" b="1" dirty="0">
                        <a:effectLs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kern="1200" dirty="0" smtClean="0">
                          <a:effectLst/>
                        </a:rPr>
                        <a:t>На</a:t>
                      </a:r>
                      <a:r>
                        <a:rPr lang="en-US" sz="2000" kern="1200" dirty="0" smtClean="0">
                          <a:effectLst/>
                        </a:rPr>
                        <a:t> 10% </a:t>
                      </a:r>
                      <a:r>
                        <a:rPr lang="ru-RU" sz="2000" kern="1200" dirty="0" smtClean="0">
                          <a:effectLst/>
                        </a:rPr>
                        <a:t>относительное снижение НФА</a:t>
                      </a:r>
                      <a:endParaRPr lang="ru-RU" sz="2000" b="1" dirty="0">
                        <a:effectLs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effectLst/>
                        </a:rPr>
                        <a:t>На </a:t>
                      </a:r>
                      <a:r>
                        <a:rPr lang="en-US" sz="2000" dirty="0" smtClean="0">
                          <a:effectLst/>
                        </a:rPr>
                        <a:t>30% </a:t>
                      </a:r>
                      <a:r>
                        <a:rPr lang="ru-RU" sz="2000" dirty="0" smtClean="0">
                          <a:effectLst/>
                        </a:rPr>
                        <a:t>относительное снижение потребления соли  в среднем в популяции</a:t>
                      </a:r>
                      <a:endParaRPr lang="ru-RU" sz="2000" b="1" dirty="0">
                        <a:effectLs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effectLst/>
                        </a:rPr>
                        <a:t>На</a:t>
                      </a:r>
                      <a:r>
                        <a:rPr lang="en-US" sz="2000" dirty="0" smtClean="0">
                          <a:effectLst/>
                        </a:rPr>
                        <a:t> 30% </a:t>
                      </a:r>
                      <a:r>
                        <a:rPr lang="ru-RU" sz="2000" dirty="0" smtClean="0">
                          <a:effectLst/>
                        </a:rPr>
                        <a:t>относительное снижение распространенности курения у лиц в возрасте</a:t>
                      </a:r>
                      <a:r>
                        <a:rPr lang="en-US" sz="2000" dirty="0" smtClean="0">
                          <a:effectLst/>
                        </a:rPr>
                        <a:t> 15+ </a:t>
                      </a:r>
                      <a:endParaRPr lang="ru-RU" sz="2000" b="1" dirty="0">
                        <a:effectLst/>
                      </a:endParaRPr>
                    </a:p>
                  </a:txBody>
                  <a:tcPr/>
                </a:tc>
              </a:tr>
              <a:tr h="370840">
                <a:tc>
                  <a:txBody>
                    <a:bodyPr/>
                    <a:lstStyle/>
                    <a:p>
                      <a:r>
                        <a:rPr lang="ru-RU" sz="2000" dirty="0" smtClean="0">
                          <a:effectLst/>
                        </a:rPr>
                        <a:t>На </a:t>
                      </a:r>
                      <a:r>
                        <a:rPr lang="en-US" sz="2000" dirty="0" smtClean="0">
                          <a:effectLst/>
                        </a:rPr>
                        <a:t>25% </a:t>
                      </a:r>
                      <a:r>
                        <a:rPr lang="ru-RU" sz="2000" dirty="0" smtClean="0">
                          <a:effectLst/>
                        </a:rPr>
                        <a:t>относительное снижение повышенного АД</a:t>
                      </a:r>
                      <a:endParaRPr lang="ru-RU" sz="2000" b="1" dirty="0">
                        <a:effectLs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effectLst/>
                        </a:rPr>
                        <a:t>Сдерживать  подъем диабета и ожирения</a:t>
                      </a:r>
                      <a:endParaRPr lang="ru-RU" sz="2000" b="1" dirty="0">
                        <a:effectLs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effectLst>
                            <a:outerShdw blurRad="38100" dist="38100" dir="2700000" algn="tl">
                              <a:srgbClr val="000000">
                                <a:alpha val="43137"/>
                              </a:srgbClr>
                            </a:outerShdw>
                          </a:effectLst>
                        </a:rPr>
                        <a:t>По меньшей мере </a:t>
                      </a:r>
                      <a:r>
                        <a:rPr lang="en-US" sz="2000" dirty="0" smtClean="0">
                          <a:effectLst>
                            <a:outerShdw blurRad="38100" dist="38100" dir="2700000" algn="tl">
                              <a:srgbClr val="000000">
                                <a:alpha val="43137"/>
                              </a:srgbClr>
                            </a:outerShdw>
                          </a:effectLst>
                        </a:rPr>
                        <a:t>50% </a:t>
                      </a:r>
                      <a:r>
                        <a:rPr lang="ru-RU" sz="2000" dirty="0" smtClean="0">
                          <a:effectLst>
                            <a:outerShdw blurRad="38100" dist="38100" dir="2700000" algn="tl">
                              <a:srgbClr val="000000">
                                <a:alpha val="43137"/>
                              </a:srgbClr>
                            </a:outerShdw>
                          </a:effectLst>
                        </a:rPr>
                        <a:t>лиц, имеющих право имеющих право на получение       лекарственной терапии и консультирование (включая </a:t>
                      </a:r>
                      <a:r>
                        <a:rPr lang="ru-RU" sz="2000" dirty="0" err="1" smtClean="0">
                          <a:effectLst>
                            <a:outerShdw blurRad="38100" dist="38100" dir="2700000" algn="tl">
                              <a:srgbClr val="000000">
                                <a:alpha val="43137"/>
                              </a:srgbClr>
                            </a:outerShdw>
                          </a:effectLst>
                        </a:rPr>
                        <a:t>гликемический</a:t>
                      </a:r>
                      <a:r>
                        <a:rPr lang="ru-RU" sz="2000" dirty="0" smtClean="0">
                          <a:effectLst>
                            <a:outerShdw blurRad="38100" dist="38100" dir="2700000" algn="tl">
                              <a:srgbClr val="000000">
                                <a:alpha val="43137"/>
                              </a:srgbClr>
                            </a:outerShdw>
                          </a:effectLst>
                        </a:rPr>
                        <a:t> контроль)  для предупреждения инфаркта миокарда и мозгового инсульта</a:t>
                      </a:r>
                      <a:endParaRPr lang="ru-RU"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effectLst>
                            <a:outerShdw blurRad="38100" dist="38100" dir="2700000" algn="tl">
                              <a:srgbClr val="000000">
                                <a:alpha val="43137"/>
                              </a:srgbClr>
                            </a:outerShdw>
                          </a:effectLst>
                        </a:rPr>
                        <a:t>Доступность 80% из доступных базовых технологий и основных лекарственных средств, в том числе </a:t>
                      </a:r>
                      <a:r>
                        <a:rPr lang="ru-RU" sz="2000" dirty="0" err="1" smtClean="0">
                          <a:effectLst>
                            <a:outerShdw blurRad="38100" dist="38100" dir="2700000" algn="tl">
                              <a:srgbClr val="000000">
                                <a:alpha val="43137"/>
                              </a:srgbClr>
                            </a:outerShdw>
                          </a:effectLst>
                        </a:rPr>
                        <a:t>дженерики</a:t>
                      </a:r>
                      <a:r>
                        <a:rPr lang="ru-RU" sz="2000" dirty="0" smtClean="0">
                          <a:effectLst>
                            <a:outerShdw blurRad="38100" dist="38100" dir="2700000" algn="tl">
                              <a:srgbClr val="000000">
                                <a:alpha val="43137"/>
                              </a:srgbClr>
                            </a:outerShdw>
                          </a:effectLst>
                        </a:rPr>
                        <a:t>, необходимые для лечения основных неинфекционных  заболеваний  как в государственных, так и в частных учреждениях</a:t>
                      </a:r>
                      <a:endParaRPr lang="ru-RU" sz="2000" dirty="0"/>
                    </a:p>
                  </a:txBody>
                  <a:tcPr/>
                </a:tc>
              </a:tr>
            </a:tbl>
          </a:graphicData>
        </a:graphic>
      </p:graphicFrame>
      <p:sp>
        <p:nvSpPr>
          <p:cNvPr id="3" name="Текст 2"/>
          <p:cNvSpPr>
            <a:spLocks noGrp="1"/>
          </p:cNvSpPr>
          <p:nvPr>
            <p:ph type="body" sz="quarter" idx="13"/>
          </p:nvPr>
        </p:nvSpPr>
        <p:spPr>
          <a:xfrm>
            <a:off x="0" y="13064"/>
            <a:ext cx="7899441" cy="718456"/>
          </a:xfrm>
          <a:noFill/>
        </p:spPr>
        <p:txBody>
          <a:bodyPr>
            <a:normAutofit fontScale="92500"/>
          </a:bodyPr>
          <a:lstStyle/>
          <a:p>
            <a:r>
              <a:rPr lang="ru-RU" sz="3600" b="1" dirty="0" smtClean="0">
                <a:solidFill>
                  <a:srgbClr val="003300"/>
                </a:solidFill>
              </a:rPr>
              <a:t>Цели профилактики НИЗ на уровне ВОЗ</a:t>
            </a:r>
            <a:endParaRPr lang="ru-RU" sz="3600" dirty="0"/>
          </a:p>
        </p:txBody>
      </p:sp>
      <p:sp>
        <p:nvSpPr>
          <p:cNvPr id="5" name="Прямоугольник 4"/>
          <p:cNvSpPr/>
          <p:nvPr/>
        </p:nvSpPr>
        <p:spPr>
          <a:xfrm>
            <a:off x="4752947" y="6309320"/>
            <a:ext cx="3995517" cy="369332"/>
          </a:xfrm>
          <a:prstGeom prst="rect">
            <a:avLst/>
          </a:prstGeom>
        </p:spPr>
        <p:txBody>
          <a:bodyPr wrap="none">
            <a:spAutoFit/>
          </a:bodyPr>
          <a:lstStyle/>
          <a:p>
            <a:r>
              <a:rPr lang="en-US" dirty="0" smtClean="0"/>
              <a:t>Global  status report on NCD WHO. 2014</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rgbClr val="003300"/>
                </a:solidFill>
              </a:rPr>
              <a:t>Оценка эффективности программы</a:t>
            </a:r>
            <a:endParaRPr lang="ru-RU" sz="3600" b="1" dirty="0">
              <a:solidFill>
                <a:srgbClr val="003300"/>
              </a:solidFill>
            </a:endParaRPr>
          </a:p>
        </p:txBody>
      </p:sp>
      <p:sp>
        <p:nvSpPr>
          <p:cNvPr id="3" name="Содержимое 2"/>
          <p:cNvSpPr>
            <a:spLocks noGrp="1"/>
          </p:cNvSpPr>
          <p:nvPr>
            <p:ph idx="1"/>
          </p:nvPr>
        </p:nvSpPr>
        <p:spPr/>
        <p:txBody>
          <a:bodyPr>
            <a:noAutofit/>
          </a:bodyPr>
          <a:lstStyle/>
          <a:p>
            <a:pPr>
              <a:buNone/>
            </a:pPr>
            <a:r>
              <a:rPr lang="ru-RU" dirty="0" smtClean="0">
                <a:latin typeface="+mj-lt"/>
              </a:rPr>
              <a:t>Для чего? </a:t>
            </a:r>
          </a:p>
          <a:p>
            <a:pPr>
              <a:buNone/>
            </a:pPr>
            <a:r>
              <a:rPr lang="ru-RU" dirty="0" smtClean="0">
                <a:latin typeface="+mj-lt"/>
              </a:rPr>
              <a:t>				для того, чтобы:</a:t>
            </a:r>
          </a:p>
          <a:p>
            <a:endParaRPr lang="ru-RU" dirty="0" smtClean="0">
              <a:latin typeface="+mj-lt"/>
            </a:endParaRPr>
          </a:p>
          <a:p>
            <a:pPr lvl="1"/>
            <a:r>
              <a:rPr lang="ru-RU" sz="3200" dirty="0" smtClean="0">
                <a:latin typeface="+mj-lt"/>
              </a:rPr>
              <a:t>Сделать выводы о работе программы</a:t>
            </a:r>
          </a:p>
          <a:p>
            <a:pPr lvl="1"/>
            <a:r>
              <a:rPr lang="ru-RU" sz="3200" dirty="0" smtClean="0">
                <a:latin typeface="+mj-lt"/>
              </a:rPr>
              <a:t>Повысить ее эффективность и / или</a:t>
            </a:r>
          </a:p>
          <a:p>
            <a:pPr lvl="1"/>
            <a:r>
              <a:rPr lang="ru-RU" sz="3200" dirty="0" smtClean="0">
                <a:latin typeface="+mj-lt"/>
              </a:rPr>
              <a:t>Принять решение о дальнейшем развитии программы или ее закрытии</a:t>
            </a:r>
            <a:endParaRPr lang="ru-RU" sz="3200" dirty="0">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Steps123"/>
          <p:cNvPicPr>
            <a:picLocks noChangeAspect="1" noChangeArrowheads="1"/>
          </p:cNvPicPr>
          <p:nvPr/>
        </p:nvPicPr>
        <p:blipFill>
          <a:blip r:embed="rId2" cstate="print"/>
          <a:srcRect r="6241"/>
          <a:stretch>
            <a:fillRect/>
          </a:stretch>
        </p:blipFill>
        <p:spPr bwMode="auto">
          <a:xfrm>
            <a:off x="7092280" y="260648"/>
            <a:ext cx="1741832" cy="1658888"/>
          </a:xfrm>
          <a:prstGeom prst="rect">
            <a:avLst/>
          </a:prstGeom>
          <a:noFill/>
          <a:ln w="9525">
            <a:noFill/>
            <a:miter lim="800000"/>
            <a:headEnd/>
            <a:tailEnd/>
          </a:ln>
        </p:spPr>
      </p:pic>
      <p:sp>
        <p:nvSpPr>
          <p:cNvPr id="2" name="Заголовок 1"/>
          <p:cNvSpPr>
            <a:spLocks noGrp="1"/>
          </p:cNvSpPr>
          <p:nvPr>
            <p:ph type="title"/>
          </p:nvPr>
        </p:nvSpPr>
        <p:spPr>
          <a:xfrm>
            <a:off x="539552" y="144050"/>
            <a:ext cx="8229600" cy="1066800"/>
          </a:xfrm>
        </p:spPr>
        <p:txBody>
          <a:bodyPr/>
          <a:lstStyle/>
          <a:p>
            <a:pPr algn="ctr"/>
            <a:r>
              <a:rPr lang="en-US" dirty="0" smtClean="0">
                <a:solidFill>
                  <a:schemeClr val="accent3">
                    <a:lumMod val="50000"/>
                  </a:schemeClr>
                </a:solidFill>
                <a:effectLst>
                  <a:outerShdw blurRad="38100" dist="38100" dir="2700000" algn="tl">
                    <a:srgbClr val="000000">
                      <a:alpha val="43137"/>
                    </a:srgbClr>
                  </a:outerShdw>
                </a:effectLst>
              </a:rPr>
              <a:t>STEPS</a:t>
            </a:r>
            <a:endParaRPr lang="ru-RU" dirty="0">
              <a:solidFill>
                <a:schemeClr val="accent3">
                  <a:lumMod val="50000"/>
                </a:schemeClr>
              </a:solidFill>
            </a:endParaRPr>
          </a:p>
        </p:txBody>
      </p:sp>
      <p:sp>
        <p:nvSpPr>
          <p:cNvPr id="3" name="Содержимое 2"/>
          <p:cNvSpPr>
            <a:spLocks noGrp="1"/>
          </p:cNvSpPr>
          <p:nvPr>
            <p:ph idx="1"/>
          </p:nvPr>
        </p:nvSpPr>
        <p:spPr>
          <a:xfrm>
            <a:off x="611560" y="1567543"/>
            <a:ext cx="7992888" cy="4862977"/>
          </a:xfrm>
        </p:spPr>
        <p:txBody>
          <a:bodyPr>
            <a:normAutofit fontScale="85000" lnSpcReduction="10000"/>
          </a:bodyPr>
          <a:lstStyle/>
          <a:p>
            <a:pPr algn="just">
              <a:spcBef>
                <a:spcPts val="1800"/>
              </a:spcBef>
              <a:buClr>
                <a:schemeClr val="accent2">
                  <a:lumMod val="75000"/>
                </a:schemeClr>
              </a:buClr>
            </a:pPr>
            <a:r>
              <a:rPr lang="ru-RU" dirty="0">
                <a:solidFill>
                  <a:schemeClr val="accent2">
                    <a:lumMod val="50000"/>
                  </a:schemeClr>
                </a:solidFill>
                <a:effectLst>
                  <a:outerShdw blurRad="38100" dist="38100" dir="2700000" algn="tl">
                    <a:srgbClr val="000000">
                      <a:alpha val="43137"/>
                    </a:srgbClr>
                  </a:outerShdw>
                </a:effectLst>
              </a:rPr>
              <a:t>инструмент для эпидемиологического наблюдения за факторами риска неинфекционных заболеваний (НИЗ), </a:t>
            </a:r>
            <a:r>
              <a:rPr lang="ru-RU" dirty="0" smtClean="0">
                <a:solidFill>
                  <a:schemeClr val="accent2">
                    <a:lumMod val="50000"/>
                  </a:schemeClr>
                </a:solidFill>
                <a:effectLst>
                  <a:outerShdw blurRad="38100" dist="38100" dir="2700000" algn="tl">
                    <a:srgbClr val="000000">
                      <a:alpha val="43137"/>
                    </a:srgbClr>
                  </a:outerShdw>
                </a:effectLst>
              </a:rPr>
              <a:t>который представляет</a:t>
            </a:r>
          </a:p>
          <a:p>
            <a:pPr algn="just">
              <a:spcBef>
                <a:spcPts val="1800"/>
              </a:spcBef>
              <a:buClr>
                <a:schemeClr val="accent2">
                  <a:lumMod val="75000"/>
                </a:schemeClr>
              </a:buClr>
            </a:pPr>
            <a:r>
              <a:rPr lang="ru-RU" dirty="0" smtClean="0">
                <a:solidFill>
                  <a:schemeClr val="accent2">
                    <a:lumMod val="50000"/>
                  </a:schemeClr>
                </a:solidFill>
                <a:effectLst>
                  <a:outerShdw blurRad="38100" dist="38100" dir="2700000" algn="tl">
                    <a:srgbClr val="000000">
                      <a:alpha val="43137"/>
                    </a:srgbClr>
                  </a:outerShdw>
                </a:effectLst>
                <a:latin typeface="+mj-lt"/>
              </a:rPr>
              <a:t>информацию по факторам риска НИЗ, которая может помочь в планировании профилактических программ и вмешательств</a:t>
            </a:r>
          </a:p>
          <a:p>
            <a:pPr algn="just">
              <a:spcBef>
                <a:spcPts val="1800"/>
              </a:spcBef>
              <a:buClr>
                <a:schemeClr val="accent2">
                  <a:lumMod val="75000"/>
                </a:schemeClr>
              </a:buClr>
            </a:pPr>
            <a:r>
              <a:rPr lang="ru-RU" dirty="0" smtClean="0">
                <a:solidFill>
                  <a:schemeClr val="accent2">
                    <a:lumMod val="50000"/>
                  </a:schemeClr>
                </a:solidFill>
                <a:effectLst>
                  <a:outerShdw blurRad="38100" dist="38100" dir="2700000" algn="tl">
                    <a:srgbClr val="000000">
                      <a:alpha val="43137"/>
                    </a:srgbClr>
                  </a:outerShdw>
                </a:effectLst>
                <a:latin typeface="+mj-lt"/>
              </a:rPr>
              <a:t>стандартизированные данные по факторам риска НИЗ для проведения сравнительного анализа</a:t>
            </a:r>
          </a:p>
          <a:p>
            <a:pPr algn="just">
              <a:spcBef>
                <a:spcPts val="1800"/>
              </a:spcBef>
              <a:buClr>
                <a:schemeClr val="accent2">
                  <a:lumMod val="75000"/>
                </a:schemeClr>
              </a:buClr>
            </a:pPr>
            <a:r>
              <a:rPr lang="ru-RU" dirty="0" smtClean="0">
                <a:solidFill>
                  <a:schemeClr val="accent2">
                    <a:lumMod val="50000"/>
                  </a:schemeClr>
                </a:solidFill>
                <a:effectLst>
                  <a:outerShdw blurRad="38100" dist="38100" dir="2700000" algn="tl">
                    <a:srgbClr val="000000">
                      <a:alpha val="43137"/>
                    </a:srgbClr>
                  </a:outerShdw>
                </a:effectLst>
                <a:latin typeface="+mj-lt"/>
              </a:rPr>
              <a:t>Надежные данные для оценки эффективности профилактических  программ</a:t>
            </a:r>
            <a:endParaRPr lang="en-GB" dirty="0" smtClean="0">
              <a:solidFill>
                <a:schemeClr val="accent2">
                  <a:lumMod val="50000"/>
                </a:schemeClr>
              </a:solidFill>
              <a:effectLst>
                <a:outerShdw blurRad="38100" dist="38100" dir="2700000" algn="tl">
                  <a:srgbClr val="000000">
                    <a:alpha val="43137"/>
                  </a:srgbClr>
                </a:outerShdw>
              </a:effectLst>
              <a:latin typeface="+mj-lt"/>
            </a:endParaRPr>
          </a:p>
          <a:p>
            <a:pPr algn="just">
              <a:buNone/>
            </a:pPr>
            <a:endParaRPr lang="ru-RU" dirty="0">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44824"/>
            <a:ext cx="8363272" cy="4729712"/>
          </a:xfrm>
        </p:spPr>
        <p:txBody>
          <a:bodyPr>
            <a:normAutofit/>
          </a:bodyPr>
          <a:lstStyle/>
          <a:p>
            <a:pPr algn="just">
              <a:lnSpc>
                <a:spcPct val="90000"/>
              </a:lnSpc>
              <a:spcBef>
                <a:spcPts val="2400"/>
              </a:spcBef>
              <a:buClr>
                <a:schemeClr val="accent2">
                  <a:lumMod val="50000"/>
                </a:schemeClr>
              </a:buClr>
            </a:pPr>
            <a:r>
              <a:rPr lang="ru-RU" dirty="0" smtClean="0">
                <a:solidFill>
                  <a:schemeClr val="accent2">
                    <a:lumMod val="50000"/>
                  </a:schemeClr>
                </a:solidFill>
                <a:effectLst>
                  <a:outerShdw blurRad="38100" dist="38100" dir="2700000" algn="tl">
                    <a:srgbClr val="000000">
                      <a:alpha val="43137"/>
                    </a:srgbClr>
                  </a:outerShdw>
                </a:effectLst>
                <a:latin typeface="+mj-lt"/>
              </a:rPr>
              <a:t>Возможность сравнения результатов как внутри страны, так и между странами</a:t>
            </a:r>
          </a:p>
          <a:p>
            <a:pPr algn="just">
              <a:lnSpc>
                <a:spcPct val="90000"/>
              </a:lnSpc>
              <a:spcBef>
                <a:spcPts val="2400"/>
              </a:spcBef>
              <a:buClr>
                <a:schemeClr val="accent2">
                  <a:lumMod val="50000"/>
                </a:schemeClr>
              </a:buClr>
            </a:pPr>
            <a:r>
              <a:rPr lang="ru-RU" dirty="0" smtClean="0">
                <a:solidFill>
                  <a:schemeClr val="accent2">
                    <a:lumMod val="50000"/>
                  </a:schemeClr>
                </a:solidFill>
                <a:effectLst>
                  <a:outerShdw blurRad="38100" dist="38100" dir="2700000" algn="tl">
                    <a:srgbClr val="000000">
                      <a:alpha val="43137"/>
                    </a:srgbClr>
                  </a:outerShdw>
                </a:effectLst>
                <a:latin typeface="+mj-lt"/>
              </a:rPr>
              <a:t>Низкая себестоимость</a:t>
            </a:r>
            <a:endParaRPr lang="en-GB" dirty="0" smtClean="0">
              <a:solidFill>
                <a:schemeClr val="accent2">
                  <a:lumMod val="50000"/>
                </a:schemeClr>
              </a:solidFill>
              <a:effectLst>
                <a:outerShdw blurRad="38100" dist="38100" dir="2700000" algn="tl">
                  <a:srgbClr val="000000">
                    <a:alpha val="43137"/>
                  </a:srgbClr>
                </a:outerShdw>
              </a:effectLst>
              <a:latin typeface="+mj-lt"/>
            </a:endParaRPr>
          </a:p>
          <a:p>
            <a:pPr algn="just">
              <a:lnSpc>
                <a:spcPct val="90000"/>
              </a:lnSpc>
              <a:spcBef>
                <a:spcPts val="2400"/>
              </a:spcBef>
              <a:buClr>
                <a:schemeClr val="accent2">
                  <a:lumMod val="50000"/>
                </a:schemeClr>
              </a:buClr>
            </a:pPr>
            <a:r>
              <a:rPr lang="ru-RU" dirty="0" smtClean="0">
                <a:solidFill>
                  <a:schemeClr val="accent2">
                    <a:lumMod val="50000"/>
                  </a:schemeClr>
                </a:solidFill>
                <a:effectLst>
                  <a:outerShdw blurRad="38100" dist="38100" dir="2700000" algn="tl">
                    <a:srgbClr val="000000">
                      <a:alpha val="43137"/>
                    </a:srgbClr>
                  </a:outerShdw>
                </a:effectLst>
                <a:latin typeface="+mj-lt"/>
              </a:rPr>
              <a:t>Возможность адаптации к культурным и национальным особенностям</a:t>
            </a:r>
            <a:endParaRPr lang="en-GB" dirty="0" smtClean="0">
              <a:solidFill>
                <a:schemeClr val="accent2">
                  <a:lumMod val="50000"/>
                </a:schemeClr>
              </a:solidFill>
              <a:effectLst>
                <a:outerShdw blurRad="38100" dist="38100" dir="2700000" algn="tl">
                  <a:srgbClr val="000000">
                    <a:alpha val="43137"/>
                  </a:srgbClr>
                </a:outerShdw>
              </a:effectLst>
              <a:latin typeface="+mj-lt"/>
            </a:endParaRPr>
          </a:p>
          <a:p>
            <a:pPr algn="just">
              <a:lnSpc>
                <a:spcPct val="90000"/>
              </a:lnSpc>
              <a:spcBef>
                <a:spcPts val="2400"/>
              </a:spcBef>
              <a:buClr>
                <a:schemeClr val="accent2">
                  <a:lumMod val="50000"/>
                </a:schemeClr>
              </a:buClr>
            </a:pPr>
            <a:r>
              <a:rPr lang="ru-RU" dirty="0" smtClean="0">
                <a:solidFill>
                  <a:schemeClr val="accent2">
                    <a:lumMod val="50000"/>
                  </a:schemeClr>
                </a:solidFill>
                <a:effectLst>
                  <a:outerShdw blurRad="38100" dist="38100" dir="2700000" algn="tl">
                    <a:srgbClr val="000000">
                      <a:alpha val="43137"/>
                    </a:srgbClr>
                  </a:outerShdw>
                </a:effectLst>
                <a:latin typeface="+mj-lt"/>
              </a:rPr>
              <a:t>Получение  полноценной информации по главным факторам риска хронических заболеваний</a:t>
            </a:r>
            <a:endParaRPr lang="en-US" dirty="0" smtClean="0">
              <a:solidFill>
                <a:schemeClr val="accent2">
                  <a:lumMod val="50000"/>
                </a:schemeClr>
              </a:solidFill>
              <a:effectLst>
                <a:outerShdw blurRad="38100" dist="38100" dir="2700000" algn="tl">
                  <a:srgbClr val="000000">
                    <a:alpha val="43137"/>
                  </a:srgbClr>
                </a:outerShdw>
              </a:effectLst>
              <a:latin typeface="+mj-lt"/>
            </a:endParaRPr>
          </a:p>
          <a:p>
            <a:pPr algn="just"/>
            <a:endParaRPr lang="ru-RU" dirty="0">
              <a:latin typeface="+mj-lt"/>
            </a:endParaRPr>
          </a:p>
        </p:txBody>
      </p:sp>
      <p:pic>
        <p:nvPicPr>
          <p:cNvPr id="4" name="Picture 3" descr="Steps123"/>
          <p:cNvPicPr>
            <a:picLocks noChangeAspect="1" noChangeArrowheads="1"/>
          </p:cNvPicPr>
          <p:nvPr/>
        </p:nvPicPr>
        <p:blipFill>
          <a:blip r:embed="rId2" cstate="print"/>
          <a:srcRect r="6241"/>
          <a:stretch>
            <a:fillRect/>
          </a:stretch>
        </p:blipFill>
        <p:spPr bwMode="auto">
          <a:xfrm>
            <a:off x="7236296" y="185936"/>
            <a:ext cx="1741832" cy="1658888"/>
          </a:xfrm>
          <a:prstGeom prst="rect">
            <a:avLst/>
          </a:prstGeom>
          <a:noFill/>
          <a:ln w="9525">
            <a:noFill/>
            <a:miter lim="800000"/>
            <a:headEnd/>
            <a:tailEnd/>
          </a:ln>
        </p:spPr>
      </p:pic>
      <p:sp>
        <p:nvSpPr>
          <p:cNvPr id="2" name="Заголовок 1"/>
          <p:cNvSpPr>
            <a:spLocks noGrp="1"/>
          </p:cNvSpPr>
          <p:nvPr>
            <p:ph type="title"/>
          </p:nvPr>
        </p:nvSpPr>
        <p:spPr>
          <a:xfrm>
            <a:off x="467544" y="548680"/>
            <a:ext cx="8229600" cy="1066800"/>
          </a:xfrm>
        </p:spPr>
        <p:txBody>
          <a:bodyPr>
            <a:normAutofit/>
          </a:bodyPr>
          <a:lstStyle/>
          <a:p>
            <a:r>
              <a:rPr lang="ru-RU" sz="3800" b="1" dirty="0" smtClean="0">
                <a:solidFill>
                  <a:schemeClr val="accent1"/>
                </a:solidFill>
              </a:rPr>
              <a:t>Преимущества инструмента </a:t>
            </a:r>
            <a:r>
              <a:rPr lang="en-US" sz="3800" b="1" dirty="0" smtClean="0">
                <a:solidFill>
                  <a:schemeClr val="accent1"/>
                </a:solidFill>
              </a:rPr>
              <a:t>STEPS</a:t>
            </a:r>
            <a:endParaRPr lang="ru-RU" b="1" dirty="0">
              <a:solidFill>
                <a:schemeClr val="accent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395536" y="1556792"/>
            <a:ext cx="8568952" cy="5017744"/>
          </a:xfrm>
        </p:spPr>
        <p:txBody>
          <a:bodyPr>
            <a:noAutofit/>
          </a:bodyPr>
          <a:lstStyle/>
          <a:p>
            <a:pPr eaLnBrk="1" hangingPunct="1">
              <a:lnSpc>
                <a:spcPct val="90000"/>
              </a:lnSpc>
              <a:spcAft>
                <a:spcPts val="1200"/>
              </a:spcAft>
              <a:buClrTx/>
              <a:buFont typeface="Arial" pitchFamily="34" charset="0"/>
              <a:buChar char="•"/>
            </a:pPr>
            <a:r>
              <a:rPr lang="ru-RU" sz="2400" b="1" dirty="0" smtClean="0">
                <a:latin typeface="+mj-lt"/>
              </a:rPr>
              <a:t>Поведенческие факторы риска</a:t>
            </a:r>
            <a:endParaRPr lang="en-GB" sz="2400" b="1" dirty="0" smtClean="0">
              <a:latin typeface="+mj-lt"/>
            </a:endParaRPr>
          </a:p>
          <a:p>
            <a:pPr marL="808038" lvl="1" indent="-396875">
              <a:lnSpc>
                <a:spcPct val="90000"/>
              </a:lnSpc>
              <a:buClrTx/>
              <a:buFont typeface="Wingdings" pitchFamily="2" charset="2"/>
              <a:buChar char="ü"/>
            </a:pPr>
            <a:r>
              <a:rPr lang="ru-RU" sz="2400" dirty="0" smtClean="0">
                <a:solidFill>
                  <a:schemeClr val="accent2">
                    <a:lumMod val="50000"/>
                  </a:schemeClr>
                </a:solidFill>
                <a:latin typeface="+mj-lt"/>
              </a:rPr>
              <a:t>Курение табака</a:t>
            </a:r>
            <a:endParaRPr lang="en-GB" sz="2400" dirty="0" smtClean="0">
              <a:solidFill>
                <a:schemeClr val="accent2">
                  <a:lumMod val="50000"/>
                </a:schemeClr>
              </a:solidFill>
              <a:latin typeface="+mj-lt"/>
            </a:endParaRPr>
          </a:p>
          <a:p>
            <a:pPr marL="808038" lvl="1" indent="-396875">
              <a:lnSpc>
                <a:spcPct val="90000"/>
              </a:lnSpc>
              <a:buClrTx/>
              <a:buFont typeface="Wingdings" pitchFamily="2" charset="2"/>
              <a:buChar char="ü"/>
            </a:pPr>
            <a:r>
              <a:rPr lang="ru-RU" sz="2400" dirty="0" smtClean="0">
                <a:solidFill>
                  <a:schemeClr val="accent2">
                    <a:lumMod val="50000"/>
                  </a:schemeClr>
                </a:solidFill>
                <a:latin typeface="+mj-lt"/>
              </a:rPr>
              <a:t>Злоупотребление алкоголем</a:t>
            </a:r>
            <a:endParaRPr lang="en-GB" sz="2400" dirty="0" smtClean="0">
              <a:solidFill>
                <a:schemeClr val="accent2">
                  <a:lumMod val="50000"/>
                </a:schemeClr>
              </a:solidFill>
              <a:latin typeface="+mj-lt"/>
            </a:endParaRPr>
          </a:p>
          <a:p>
            <a:pPr marL="808038" lvl="1" indent="-396875">
              <a:lnSpc>
                <a:spcPct val="90000"/>
              </a:lnSpc>
              <a:buClrTx/>
              <a:buFont typeface="Wingdings" pitchFamily="2" charset="2"/>
              <a:buChar char="ü"/>
            </a:pPr>
            <a:r>
              <a:rPr lang="ru-RU" sz="2400" dirty="0" smtClean="0">
                <a:solidFill>
                  <a:schemeClr val="accent2">
                    <a:lumMod val="50000"/>
                  </a:schemeClr>
                </a:solidFill>
                <a:latin typeface="+mj-lt"/>
              </a:rPr>
              <a:t>Нездоровое питание </a:t>
            </a:r>
            <a:r>
              <a:rPr lang="en-GB" sz="2400" dirty="0" smtClean="0">
                <a:solidFill>
                  <a:schemeClr val="accent2">
                    <a:lumMod val="50000"/>
                  </a:schemeClr>
                </a:solidFill>
                <a:latin typeface="+mj-lt"/>
              </a:rPr>
              <a:t>(</a:t>
            </a:r>
            <a:r>
              <a:rPr lang="ru-RU" sz="2400" dirty="0" smtClean="0">
                <a:solidFill>
                  <a:schemeClr val="accent2">
                    <a:lumMod val="50000"/>
                  </a:schemeClr>
                </a:solidFill>
                <a:latin typeface="+mj-lt"/>
              </a:rPr>
              <a:t>низкое потребление фруктов и овощей</a:t>
            </a:r>
            <a:r>
              <a:rPr lang="en-GB" sz="2400" dirty="0" smtClean="0">
                <a:solidFill>
                  <a:schemeClr val="accent2">
                    <a:lumMod val="50000"/>
                  </a:schemeClr>
                </a:solidFill>
                <a:latin typeface="+mj-lt"/>
              </a:rPr>
              <a:t>)</a:t>
            </a:r>
          </a:p>
          <a:p>
            <a:pPr marL="808038" lvl="1" indent="-396875">
              <a:lnSpc>
                <a:spcPct val="90000"/>
              </a:lnSpc>
              <a:buClrTx/>
              <a:buFont typeface="Wingdings" pitchFamily="2" charset="2"/>
              <a:buChar char="ü"/>
            </a:pPr>
            <a:r>
              <a:rPr lang="ru-RU" sz="2400" dirty="0" smtClean="0">
                <a:solidFill>
                  <a:schemeClr val="accent2">
                    <a:lumMod val="50000"/>
                  </a:schemeClr>
                </a:solidFill>
                <a:latin typeface="+mj-lt"/>
              </a:rPr>
              <a:t>Низкая физическая активность (или её отсутствие) </a:t>
            </a:r>
            <a:endParaRPr lang="en-GB" sz="2400" dirty="0" smtClean="0">
              <a:solidFill>
                <a:schemeClr val="accent2">
                  <a:lumMod val="50000"/>
                </a:schemeClr>
              </a:solidFill>
              <a:latin typeface="+mj-lt"/>
            </a:endParaRPr>
          </a:p>
          <a:p>
            <a:pPr lvl="1" eaLnBrk="1" hangingPunct="1">
              <a:lnSpc>
                <a:spcPct val="90000"/>
              </a:lnSpc>
              <a:buClrTx/>
              <a:buFont typeface="Arial" pitchFamily="34" charset="0"/>
              <a:buChar char="•"/>
            </a:pPr>
            <a:endParaRPr lang="en-GB" sz="2400" dirty="0" smtClean="0">
              <a:solidFill>
                <a:schemeClr val="accent2">
                  <a:lumMod val="50000"/>
                </a:schemeClr>
              </a:solidFill>
              <a:latin typeface="+mj-lt"/>
            </a:endParaRPr>
          </a:p>
          <a:p>
            <a:pPr eaLnBrk="1" hangingPunct="1">
              <a:lnSpc>
                <a:spcPct val="90000"/>
              </a:lnSpc>
              <a:spcAft>
                <a:spcPts val="1200"/>
              </a:spcAft>
              <a:buClrTx/>
              <a:buFont typeface="Arial" pitchFamily="34" charset="0"/>
              <a:buChar char="•"/>
            </a:pPr>
            <a:r>
              <a:rPr lang="ru-RU" sz="2400" b="1" dirty="0" smtClean="0">
                <a:latin typeface="+mj-lt"/>
              </a:rPr>
              <a:t>Биологические факторы риска</a:t>
            </a:r>
            <a:endParaRPr lang="en-GB" sz="2400" b="1" dirty="0" smtClean="0">
              <a:latin typeface="+mj-lt"/>
            </a:endParaRPr>
          </a:p>
          <a:p>
            <a:pPr marL="808038" lvl="1" indent="-396875" eaLnBrk="1" hangingPunct="1">
              <a:lnSpc>
                <a:spcPct val="90000"/>
              </a:lnSpc>
              <a:buClrTx/>
              <a:buFont typeface="Wingdings" pitchFamily="2" charset="2"/>
              <a:buChar char="ü"/>
            </a:pPr>
            <a:r>
              <a:rPr lang="ru-RU" sz="2400" dirty="0" smtClean="0">
                <a:solidFill>
                  <a:schemeClr val="accent2">
                    <a:lumMod val="50000"/>
                  </a:schemeClr>
                </a:solidFill>
                <a:latin typeface="+mj-lt"/>
              </a:rPr>
              <a:t>Избыточный вес и ожирение</a:t>
            </a:r>
            <a:endParaRPr lang="en-GB" sz="2400" dirty="0" smtClean="0">
              <a:solidFill>
                <a:schemeClr val="accent2">
                  <a:lumMod val="50000"/>
                </a:schemeClr>
              </a:solidFill>
              <a:latin typeface="+mj-lt"/>
            </a:endParaRPr>
          </a:p>
          <a:p>
            <a:pPr marL="808038" lvl="1" indent="-396875" eaLnBrk="1" hangingPunct="1">
              <a:lnSpc>
                <a:spcPct val="90000"/>
              </a:lnSpc>
              <a:buClrTx/>
              <a:buFont typeface="Wingdings" pitchFamily="2" charset="2"/>
              <a:buChar char="ü"/>
            </a:pPr>
            <a:r>
              <a:rPr lang="ru-RU" sz="2400" dirty="0" smtClean="0">
                <a:solidFill>
                  <a:schemeClr val="accent2">
                    <a:lumMod val="50000"/>
                  </a:schemeClr>
                </a:solidFill>
                <a:latin typeface="+mj-lt"/>
              </a:rPr>
              <a:t>Повышенное артериальное давление</a:t>
            </a:r>
            <a:endParaRPr lang="en-GB" sz="2400" dirty="0" smtClean="0">
              <a:solidFill>
                <a:schemeClr val="accent2">
                  <a:lumMod val="50000"/>
                </a:schemeClr>
              </a:solidFill>
              <a:latin typeface="+mj-lt"/>
            </a:endParaRPr>
          </a:p>
          <a:p>
            <a:pPr marL="808038" lvl="1" indent="-396875" eaLnBrk="1" hangingPunct="1">
              <a:lnSpc>
                <a:spcPct val="90000"/>
              </a:lnSpc>
              <a:buClrTx/>
              <a:buFont typeface="Wingdings" pitchFamily="2" charset="2"/>
              <a:buChar char="ü"/>
            </a:pPr>
            <a:r>
              <a:rPr lang="ru-RU" sz="2400" dirty="0" smtClean="0">
                <a:solidFill>
                  <a:schemeClr val="accent2">
                    <a:lumMod val="50000"/>
                  </a:schemeClr>
                </a:solidFill>
                <a:latin typeface="+mj-lt"/>
              </a:rPr>
              <a:t>Повышенный уровень содержания глюкозы в крови</a:t>
            </a:r>
            <a:endParaRPr lang="en-GB" sz="2400" dirty="0" smtClean="0">
              <a:solidFill>
                <a:schemeClr val="accent2">
                  <a:lumMod val="50000"/>
                </a:schemeClr>
              </a:solidFill>
              <a:latin typeface="+mj-lt"/>
            </a:endParaRPr>
          </a:p>
          <a:p>
            <a:pPr marL="808038" lvl="1" indent="-396875" eaLnBrk="1" hangingPunct="1">
              <a:lnSpc>
                <a:spcPct val="90000"/>
              </a:lnSpc>
              <a:buClrTx/>
              <a:buFont typeface="Wingdings" pitchFamily="2" charset="2"/>
              <a:buChar char="ü"/>
            </a:pPr>
            <a:r>
              <a:rPr lang="ru-RU" sz="2400" dirty="0" smtClean="0">
                <a:solidFill>
                  <a:schemeClr val="accent2">
                    <a:lumMod val="50000"/>
                  </a:schemeClr>
                </a:solidFill>
                <a:latin typeface="+mj-lt"/>
              </a:rPr>
              <a:t>Повышенный уровень липидов в крови</a:t>
            </a:r>
            <a:endParaRPr lang="en-US" sz="2400" dirty="0" smtClean="0">
              <a:solidFill>
                <a:schemeClr val="accent2">
                  <a:lumMod val="50000"/>
                </a:schemeClr>
              </a:solidFill>
              <a:latin typeface="+mj-lt"/>
            </a:endParaRPr>
          </a:p>
        </p:txBody>
      </p:sp>
      <p:pic>
        <p:nvPicPr>
          <p:cNvPr id="6" name="Picture 3" descr="Steps123"/>
          <p:cNvPicPr>
            <a:picLocks noChangeAspect="1" noChangeArrowheads="1"/>
          </p:cNvPicPr>
          <p:nvPr/>
        </p:nvPicPr>
        <p:blipFill>
          <a:blip r:embed="rId2" cstate="print"/>
          <a:srcRect r="6241"/>
          <a:stretch>
            <a:fillRect/>
          </a:stretch>
        </p:blipFill>
        <p:spPr bwMode="auto">
          <a:xfrm>
            <a:off x="7164288" y="257944"/>
            <a:ext cx="1741832" cy="1658888"/>
          </a:xfrm>
          <a:prstGeom prst="rect">
            <a:avLst/>
          </a:prstGeom>
          <a:noFill/>
          <a:ln w="9525">
            <a:noFill/>
            <a:miter lim="800000"/>
            <a:headEnd/>
            <a:tailEnd/>
          </a:ln>
        </p:spPr>
      </p:pic>
      <p:sp>
        <p:nvSpPr>
          <p:cNvPr id="5" name="Заголовок 1"/>
          <p:cNvSpPr>
            <a:spLocks noGrp="1"/>
          </p:cNvSpPr>
          <p:nvPr>
            <p:ph type="title"/>
          </p:nvPr>
        </p:nvSpPr>
        <p:spPr>
          <a:xfrm>
            <a:off x="467544" y="476672"/>
            <a:ext cx="8229600" cy="936104"/>
          </a:xfrm>
        </p:spPr>
        <p:txBody>
          <a:bodyPr>
            <a:normAutofit/>
          </a:bodyPr>
          <a:lstStyle/>
          <a:p>
            <a:pPr algn="ctr"/>
            <a:r>
              <a:rPr lang="en-US" dirty="0" smtClean="0">
                <a:solidFill>
                  <a:schemeClr val="accent3">
                    <a:lumMod val="50000"/>
                  </a:schemeClr>
                </a:solidFill>
                <a:effectLst>
                  <a:outerShdw blurRad="38100" dist="38100" dir="2700000" algn="tl">
                    <a:srgbClr val="000000">
                      <a:alpha val="43137"/>
                    </a:srgbClr>
                  </a:outerShdw>
                </a:effectLst>
              </a:rPr>
              <a:t>STEPS</a:t>
            </a:r>
            <a:r>
              <a:rPr lang="ru-RU" dirty="0" smtClean="0">
                <a:solidFill>
                  <a:schemeClr val="accent3">
                    <a:lumMod val="50000"/>
                  </a:schemeClr>
                </a:solidFill>
                <a:effectLst>
                  <a:outerShdw blurRad="38100" dist="38100" dir="2700000" algn="tl">
                    <a:srgbClr val="000000">
                      <a:alpha val="43137"/>
                    </a:srgbClr>
                  </a:outerShdw>
                </a:effectLst>
              </a:rPr>
              <a:t> </a:t>
            </a:r>
            <a:r>
              <a:rPr lang="ru-RU" dirty="0" smtClean="0">
                <a:solidFill>
                  <a:srgbClr val="C00000"/>
                </a:solidFill>
                <a:effectLst>
                  <a:outerShdw blurRad="38100" dist="38100" dir="2700000" algn="tl">
                    <a:srgbClr val="000000">
                      <a:alpha val="43137"/>
                    </a:srgbClr>
                  </a:outerShdw>
                </a:effectLst>
              </a:rPr>
              <a:t>(8 индикаторов здоровья)</a:t>
            </a:r>
            <a:endParaRPr lang="ru-RU"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solidFill>
                  <a:schemeClr val="accent3">
                    <a:lumMod val="50000"/>
                  </a:schemeClr>
                </a:solidFill>
              </a:rPr>
              <a:t>Процесс проведения </a:t>
            </a:r>
            <a:r>
              <a:rPr lang="en-US" b="1" dirty="0" smtClean="0">
                <a:solidFill>
                  <a:schemeClr val="accent3">
                    <a:lumMod val="50000"/>
                  </a:schemeClr>
                </a:solidFill>
              </a:rPr>
              <a:t>STE</a:t>
            </a:r>
            <a:r>
              <a:rPr lang="ru-RU" b="1" dirty="0" smtClean="0">
                <a:solidFill>
                  <a:schemeClr val="accent3">
                    <a:lumMod val="50000"/>
                  </a:schemeClr>
                </a:solidFill>
              </a:rPr>
              <a:t>Р</a:t>
            </a:r>
            <a:r>
              <a:rPr lang="en-US" b="1" dirty="0" smtClean="0">
                <a:solidFill>
                  <a:schemeClr val="accent3">
                    <a:lumMod val="50000"/>
                  </a:schemeClr>
                </a:solidFill>
              </a:rPr>
              <a:t>S</a:t>
            </a:r>
            <a:endParaRPr lang="ru-RU" b="1" dirty="0">
              <a:solidFill>
                <a:schemeClr val="accent3">
                  <a:lumMod val="50000"/>
                </a:schemeClr>
              </a:solidFill>
            </a:endParaRPr>
          </a:p>
        </p:txBody>
      </p:sp>
      <p:sp>
        <p:nvSpPr>
          <p:cNvPr id="3" name="Кольцо 2"/>
          <p:cNvSpPr/>
          <p:nvPr/>
        </p:nvSpPr>
        <p:spPr>
          <a:xfrm>
            <a:off x="2123728" y="1628800"/>
            <a:ext cx="5112568" cy="5013176"/>
          </a:xfrm>
          <a:prstGeom prst="donut">
            <a:avLst>
              <a:gd name="adj" fmla="val 32182"/>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4" name="TextBox 3"/>
          <p:cNvSpPr txBox="1"/>
          <p:nvPr/>
        </p:nvSpPr>
        <p:spPr>
          <a:xfrm>
            <a:off x="4173569" y="3861048"/>
            <a:ext cx="1190519" cy="584775"/>
          </a:xfrm>
          <a:prstGeom prst="rect">
            <a:avLst/>
          </a:prstGeom>
          <a:noFill/>
        </p:spPr>
        <p:txBody>
          <a:bodyPr wrap="none" rtlCol="0">
            <a:spAutoFit/>
          </a:bodyPr>
          <a:lstStyle/>
          <a:p>
            <a:r>
              <a:rPr lang="en-US" sz="3200" b="1" dirty="0" smtClean="0">
                <a:solidFill>
                  <a:schemeClr val="accent3">
                    <a:lumMod val="50000"/>
                  </a:schemeClr>
                </a:solidFill>
              </a:rPr>
              <a:t>STEPS</a:t>
            </a:r>
            <a:endParaRPr lang="ru-RU" sz="3200" b="1" dirty="0">
              <a:solidFill>
                <a:schemeClr val="accent3">
                  <a:lumMod val="50000"/>
                </a:schemeClr>
              </a:solidFill>
            </a:endParaRPr>
          </a:p>
        </p:txBody>
      </p:sp>
      <p:sp>
        <p:nvSpPr>
          <p:cNvPr id="5" name="TextBox 4"/>
          <p:cNvSpPr txBox="1"/>
          <p:nvPr/>
        </p:nvSpPr>
        <p:spPr>
          <a:xfrm>
            <a:off x="3450876" y="2309971"/>
            <a:ext cx="2201244" cy="830997"/>
          </a:xfrm>
          <a:prstGeom prst="rect">
            <a:avLst/>
          </a:prstGeom>
          <a:noFill/>
        </p:spPr>
        <p:txBody>
          <a:bodyPr wrap="none" rtlCol="0">
            <a:spAutoFit/>
          </a:bodyPr>
          <a:lstStyle/>
          <a:p>
            <a:pPr algn="ctr"/>
            <a:r>
              <a:rPr lang="ru-RU" sz="2400" b="1" dirty="0" smtClean="0">
                <a:solidFill>
                  <a:schemeClr val="bg1"/>
                </a:solidFill>
              </a:rPr>
              <a:t>Начало</a:t>
            </a:r>
          </a:p>
          <a:p>
            <a:pPr algn="ctr"/>
            <a:r>
              <a:rPr lang="ru-RU" sz="2400" b="1" dirty="0" smtClean="0">
                <a:solidFill>
                  <a:schemeClr val="bg1"/>
                </a:solidFill>
              </a:rPr>
              <a:t> планирования</a:t>
            </a:r>
            <a:endParaRPr lang="ru-RU" sz="2400" b="1" dirty="0">
              <a:solidFill>
                <a:schemeClr val="bg1"/>
              </a:solidFill>
            </a:endParaRPr>
          </a:p>
        </p:txBody>
      </p:sp>
      <p:sp>
        <p:nvSpPr>
          <p:cNvPr id="6" name="TextBox 5"/>
          <p:cNvSpPr txBox="1"/>
          <p:nvPr/>
        </p:nvSpPr>
        <p:spPr>
          <a:xfrm>
            <a:off x="5658331" y="3543399"/>
            <a:ext cx="1315873" cy="830997"/>
          </a:xfrm>
          <a:prstGeom prst="rect">
            <a:avLst/>
          </a:prstGeom>
          <a:noFill/>
        </p:spPr>
        <p:txBody>
          <a:bodyPr wrap="none" rtlCol="0">
            <a:spAutoFit/>
          </a:bodyPr>
          <a:lstStyle/>
          <a:p>
            <a:pPr algn="ctr"/>
            <a:r>
              <a:rPr lang="ru-RU" sz="2400" b="1" dirty="0" smtClean="0">
                <a:solidFill>
                  <a:schemeClr val="bg1"/>
                </a:solidFill>
              </a:rPr>
              <a:t>Про-</a:t>
            </a:r>
          </a:p>
          <a:p>
            <a:pPr algn="ctr"/>
            <a:r>
              <a:rPr lang="ru-RU" sz="2400" b="1" dirty="0" smtClean="0">
                <a:solidFill>
                  <a:schemeClr val="bg1"/>
                </a:solidFill>
              </a:rPr>
              <a:t>ведение</a:t>
            </a:r>
            <a:endParaRPr lang="ru-RU" sz="2400" b="1" dirty="0">
              <a:solidFill>
                <a:schemeClr val="bg1"/>
              </a:solidFill>
            </a:endParaRPr>
          </a:p>
        </p:txBody>
      </p:sp>
      <p:sp>
        <p:nvSpPr>
          <p:cNvPr id="8" name="TextBox 7"/>
          <p:cNvSpPr txBox="1"/>
          <p:nvPr/>
        </p:nvSpPr>
        <p:spPr>
          <a:xfrm>
            <a:off x="3851920" y="5229200"/>
            <a:ext cx="1681551" cy="830997"/>
          </a:xfrm>
          <a:prstGeom prst="rect">
            <a:avLst/>
          </a:prstGeom>
          <a:noFill/>
        </p:spPr>
        <p:txBody>
          <a:bodyPr wrap="none" rtlCol="0">
            <a:spAutoFit/>
          </a:bodyPr>
          <a:lstStyle/>
          <a:p>
            <a:pPr algn="ctr"/>
            <a:r>
              <a:rPr lang="ru-RU" sz="2400" b="1" dirty="0" smtClean="0">
                <a:solidFill>
                  <a:schemeClr val="bg1"/>
                </a:solidFill>
              </a:rPr>
              <a:t>Результаты</a:t>
            </a:r>
          </a:p>
          <a:p>
            <a:pPr algn="ctr"/>
            <a:r>
              <a:rPr lang="ru-RU" sz="2400" b="1" dirty="0" smtClean="0">
                <a:solidFill>
                  <a:schemeClr val="bg1"/>
                </a:solidFill>
              </a:rPr>
              <a:t>Отчет</a:t>
            </a:r>
            <a:endParaRPr lang="ru-RU" sz="2400" b="1" dirty="0">
              <a:solidFill>
                <a:schemeClr val="bg1"/>
              </a:solidFill>
            </a:endParaRPr>
          </a:p>
        </p:txBody>
      </p:sp>
      <p:sp>
        <p:nvSpPr>
          <p:cNvPr id="9" name="TextBox 8"/>
          <p:cNvSpPr txBox="1"/>
          <p:nvPr/>
        </p:nvSpPr>
        <p:spPr>
          <a:xfrm>
            <a:off x="2123728" y="3717032"/>
            <a:ext cx="1672702" cy="461665"/>
          </a:xfrm>
          <a:prstGeom prst="rect">
            <a:avLst/>
          </a:prstGeom>
          <a:noFill/>
        </p:spPr>
        <p:txBody>
          <a:bodyPr wrap="none" rtlCol="0">
            <a:spAutoFit/>
          </a:bodyPr>
          <a:lstStyle/>
          <a:p>
            <a:pPr algn="ctr"/>
            <a:r>
              <a:rPr lang="ru-RU" sz="2400" b="1" dirty="0" smtClean="0">
                <a:solidFill>
                  <a:schemeClr val="bg1"/>
                </a:solidFill>
              </a:rPr>
              <a:t>Внедрение</a:t>
            </a:r>
            <a:endParaRPr lang="ru-RU" sz="2400" b="1" dirty="0">
              <a:solidFill>
                <a:schemeClr val="bg1"/>
              </a:solidFill>
            </a:endParaRPr>
          </a:p>
        </p:txBody>
      </p:sp>
      <p:graphicFrame>
        <p:nvGraphicFramePr>
          <p:cNvPr id="14" name="Схема 13"/>
          <p:cNvGraphicFramePr/>
          <p:nvPr/>
        </p:nvGraphicFramePr>
        <p:xfrm>
          <a:off x="1475656" y="1700808"/>
          <a:ext cx="657639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Прямоугольник 18"/>
          <p:cNvSpPr/>
          <p:nvPr/>
        </p:nvSpPr>
        <p:spPr>
          <a:xfrm>
            <a:off x="7236296" y="4005064"/>
            <a:ext cx="432048"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6300192" y="1556792"/>
            <a:ext cx="432048"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1691680" y="4005064"/>
            <a:ext cx="432048"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7388696" y="4157464"/>
            <a:ext cx="432048"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solidFill>
                  <a:srgbClr val="003300"/>
                </a:solidFill>
                <a:latin typeface="+mn-lt"/>
              </a:rPr>
              <a:t>Индикаторы государственной программы по данным ЭССЕ-РФ</a:t>
            </a:r>
            <a:endParaRPr lang="ru-RU" sz="3600" b="1" dirty="0">
              <a:solidFill>
                <a:srgbClr val="003300"/>
              </a:solidFill>
              <a:latin typeface="+mn-lt"/>
            </a:endParaRPr>
          </a:p>
        </p:txBody>
      </p:sp>
      <p:graphicFrame>
        <p:nvGraphicFramePr>
          <p:cNvPr id="4" name="Object 2"/>
          <p:cNvGraphicFramePr>
            <a:graphicFrameLocks noChangeAspect="1"/>
          </p:cNvGraphicFramePr>
          <p:nvPr/>
        </p:nvGraphicFramePr>
        <p:xfrm>
          <a:off x="50800" y="1247552"/>
          <a:ext cx="8864600" cy="48609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0453" y="12425"/>
            <a:ext cx="8515350" cy="1325563"/>
          </a:xfrm>
        </p:spPr>
        <p:txBody>
          <a:bodyPr>
            <a:noAutofit/>
          </a:bodyPr>
          <a:lstStyle/>
          <a:p>
            <a:r>
              <a:rPr lang="ru-RU" sz="3600" b="1" dirty="0" smtClean="0">
                <a:solidFill>
                  <a:srgbClr val="003300"/>
                </a:solidFill>
              </a:rPr>
              <a:t>Результаты оценки эффективности профилактических программ</a:t>
            </a:r>
            <a:endParaRPr lang="ru-RU" sz="3600" b="1" dirty="0">
              <a:solidFill>
                <a:srgbClr val="003300"/>
              </a:solidFill>
            </a:endParaRPr>
          </a:p>
        </p:txBody>
      </p:sp>
      <p:graphicFrame>
        <p:nvGraphicFramePr>
          <p:cNvPr id="4" name="Таблица 3"/>
          <p:cNvGraphicFramePr>
            <a:graphicFrameLocks noGrp="1"/>
          </p:cNvGraphicFramePr>
          <p:nvPr/>
        </p:nvGraphicFramePr>
        <p:xfrm>
          <a:off x="282262" y="1694088"/>
          <a:ext cx="8678858" cy="3779520"/>
        </p:xfrm>
        <a:graphic>
          <a:graphicData uri="http://schemas.openxmlformats.org/drawingml/2006/table">
            <a:tbl>
              <a:tblPr firstRow="1" bandRow="1">
                <a:tableStyleId>{72833802-FEF1-4C79-8D5D-14CF1EAF98D9}</a:tableStyleId>
              </a:tblPr>
              <a:tblGrid>
                <a:gridCol w="3082212"/>
                <a:gridCol w="3001101"/>
                <a:gridCol w="2595545"/>
              </a:tblGrid>
              <a:tr h="370840">
                <a:tc gridSpan="3">
                  <a:txBody>
                    <a:bodyPr/>
                    <a:lstStyle/>
                    <a:p>
                      <a:pPr algn="ctr"/>
                      <a:r>
                        <a:rPr lang="ru-RU" sz="3200" dirty="0" smtClean="0">
                          <a:latin typeface="+mn-lt"/>
                        </a:rPr>
                        <a:t>Результаты</a:t>
                      </a:r>
                      <a:endParaRPr lang="ru-RU" sz="3200" dirty="0">
                        <a:latin typeface="+mj-lt"/>
                      </a:endParaRPr>
                    </a:p>
                  </a:txBody>
                  <a:tcPr anchor="ctr"/>
                </a:tc>
                <a:tc hMerge="1">
                  <a:txBody>
                    <a:bodyPr/>
                    <a:lstStyle/>
                    <a:p>
                      <a:endParaRPr lang="ru-RU" sz="2400" dirty="0">
                        <a:latin typeface="+mj-lt"/>
                      </a:endParaRPr>
                    </a:p>
                  </a:txBody>
                  <a:tcPr/>
                </a:tc>
                <a:tc hMerge="1">
                  <a:txBody>
                    <a:bodyPr/>
                    <a:lstStyle/>
                    <a:p>
                      <a:endParaRPr lang="ru-RU" sz="2400" dirty="0">
                        <a:latin typeface="+mj-lt"/>
                      </a:endParaRPr>
                    </a:p>
                  </a:txBody>
                  <a:tcPr/>
                </a:tc>
              </a:tr>
              <a:tr h="370840">
                <a:tc>
                  <a:txBody>
                    <a:bodyPr/>
                    <a:lstStyle/>
                    <a:p>
                      <a:r>
                        <a:rPr lang="ru-RU" sz="2400" dirty="0" smtClean="0"/>
                        <a:t>Краткосрочные</a:t>
                      </a:r>
                      <a:endParaRPr lang="ru-RU" sz="2400" dirty="0">
                        <a:latin typeface="+mj-lt"/>
                      </a:endParaRPr>
                    </a:p>
                  </a:txBody>
                  <a:tcPr/>
                </a:tc>
                <a:tc>
                  <a:txBody>
                    <a:bodyPr/>
                    <a:lstStyle/>
                    <a:p>
                      <a:r>
                        <a:rPr lang="ru-RU" sz="2400" dirty="0" smtClean="0"/>
                        <a:t>Промежуточные (среднесрочные</a:t>
                      </a:r>
                      <a:r>
                        <a:rPr lang="ru-RU" sz="2400" baseline="0" dirty="0" smtClean="0"/>
                        <a:t> ) </a:t>
                      </a:r>
                      <a:endParaRPr lang="ru-RU" sz="2400" dirty="0">
                        <a:latin typeface="+mj-lt"/>
                      </a:endParaRPr>
                    </a:p>
                  </a:txBody>
                  <a:tcPr/>
                </a:tc>
                <a:tc>
                  <a:txBody>
                    <a:bodyPr/>
                    <a:lstStyle/>
                    <a:p>
                      <a:r>
                        <a:rPr lang="ru-RU" sz="2400" dirty="0" smtClean="0"/>
                        <a:t>Долгосрочные </a:t>
                      </a:r>
                      <a:endParaRPr lang="ru-RU" sz="2400" dirty="0">
                        <a:latin typeface="+mj-lt"/>
                      </a:endParaRPr>
                    </a:p>
                  </a:txBody>
                  <a:tcPr/>
                </a:tc>
              </a:tr>
              <a:tr h="370840">
                <a:tc>
                  <a:txBody>
                    <a:bodyPr/>
                    <a:lstStyle/>
                    <a:p>
                      <a:r>
                        <a:rPr lang="ru-RU" sz="2400" dirty="0" smtClean="0"/>
                        <a:t>Повышение</a:t>
                      </a:r>
                      <a:r>
                        <a:rPr lang="ru-RU" sz="2400" baseline="0" dirty="0" smtClean="0"/>
                        <a:t> осведомленности о уровне своего АД</a:t>
                      </a:r>
                      <a:endParaRPr lang="ru-RU" sz="24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2400" kern="1200" dirty="0" smtClean="0"/>
                        <a:t>Увеличение частоты</a:t>
                      </a:r>
                      <a:r>
                        <a:rPr kumimoji="0" lang="ru-RU" sz="2400" kern="1200" baseline="0" dirty="0" smtClean="0"/>
                        <a:t> лиц с АГ на терапии (%)</a:t>
                      </a:r>
                      <a:endParaRPr lang="ru-RU" sz="2400" dirty="0">
                        <a:latin typeface="+mj-lt"/>
                      </a:endParaRPr>
                    </a:p>
                  </a:txBody>
                  <a:tcPr/>
                </a:tc>
                <a:tc>
                  <a:txBody>
                    <a:bodyPr/>
                    <a:lstStyle/>
                    <a:p>
                      <a:r>
                        <a:rPr kumimoji="0" lang="ru-RU" sz="2400" kern="1200" dirty="0" smtClean="0"/>
                        <a:t>Снижение частоты повышенного АД (%)</a:t>
                      </a:r>
                      <a:endParaRPr kumimoji="0" lang="ru-RU" sz="2400" kern="1200" dirty="0">
                        <a:solidFill>
                          <a:schemeClr val="dk1"/>
                        </a:solidFill>
                        <a:latin typeface="+mj-lt"/>
                        <a:ea typeface="+mn-ea"/>
                        <a:cs typeface="+mn-cs"/>
                      </a:endParaRPr>
                    </a:p>
                  </a:txBody>
                  <a:tcPr/>
                </a:tc>
              </a:tr>
              <a:tr h="370840">
                <a:tc>
                  <a:txBody>
                    <a:bodyPr/>
                    <a:lstStyle/>
                    <a:p>
                      <a:r>
                        <a:rPr lang="ru-RU" sz="2400" dirty="0" smtClean="0"/>
                        <a:t>Повышение знаний</a:t>
                      </a:r>
                      <a:r>
                        <a:rPr lang="ru-RU" sz="2400" baseline="0" dirty="0" smtClean="0"/>
                        <a:t> и навыков по ЗОЖ</a:t>
                      </a:r>
                      <a:endParaRPr lang="ru-RU" sz="2400" dirty="0">
                        <a:latin typeface="+mj-lt"/>
                      </a:endParaRPr>
                    </a:p>
                  </a:txBody>
                  <a:tcPr/>
                </a:tc>
                <a:tc>
                  <a:txBody>
                    <a:bodyPr/>
                    <a:lstStyle/>
                    <a:p>
                      <a:r>
                        <a:rPr lang="ru-RU" sz="2400" dirty="0" smtClean="0"/>
                        <a:t>Увеличение доли лиц, достигающих</a:t>
                      </a:r>
                      <a:r>
                        <a:rPr lang="ru-RU" sz="2400" baseline="0" dirty="0" smtClean="0"/>
                        <a:t> целевых уровней (%)</a:t>
                      </a:r>
                      <a:endParaRPr lang="ru-RU" sz="2400" dirty="0">
                        <a:latin typeface="+mj-lt"/>
                      </a:endParaRPr>
                    </a:p>
                  </a:txBody>
                  <a:tcPr/>
                </a:tc>
                <a:tc>
                  <a:txBody>
                    <a:bodyPr/>
                    <a:lstStyle/>
                    <a:p>
                      <a:r>
                        <a:rPr lang="ru-RU" sz="2400" dirty="0" smtClean="0"/>
                        <a:t>Снижение заболеваемости</a:t>
                      </a:r>
                      <a:r>
                        <a:rPr lang="ru-RU" sz="2400" baseline="0" dirty="0" smtClean="0"/>
                        <a:t> и смертности от ССЗ</a:t>
                      </a:r>
                      <a:endParaRPr lang="ru-RU" sz="2400" dirty="0">
                        <a:latin typeface="+mj-lt"/>
                      </a:endParaRPr>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0" y="188913"/>
            <a:ext cx="7772400" cy="1143000"/>
          </a:xfrm>
        </p:spPr>
        <p:txBody>
          <a:bodyPr>
            <a:normAutofit fontScale="90000"/>
          </a:bodyPr>
          <a:lstStyle/>
          <a:p>
            <a:r>
              <a:rPr lang="ru-RU" sz="2800" b="1" smtClean="0">
                <a:solidFill>
                  <a:schemeClr val="tx2"/>
                </a:solidFill>
              </a:rPr>
              <a:t>Эффективность вторичной профилактики ИБС  в практическом здравоохранении  </a:t>
            </a:r>
            <a:br>
              <a:rPr lang="ru-RU" sz="2800" b="1" smtClean="0">
                <a:solidFill>
                  <a:schemeClr val="tx2"/>
                </a:solidFill>
              </a:rPr>
            </a:br>
            <a:r>
              <a:rPr lang="ru-RU" sz="2800" b="1" i="1" smtClean="0"/>
              <a:t>смертность от ССЗ 10 лет наблюдения</a:t>
            </a:r>
            <a:r>
              <a:rPr lang="ru-RU" sz="2800" b="1" i="1" smtClean="0">
                <a:solidFill>
                  <a:schemeClr val="tx2"/>
                </a:solidFill>
              </a:rPr>
              <a:t> </a:t>
            </a:r>
            <a:endParaRPr lang="ru-RU" sz="2800" b="1" smtClean="0">
              <a:solidFill>
                <a:schemeClr val="tx2"/>
              </a:solidFill>
            </a:endParaRPr>
          </a:p>
        </p:txBody>
      </p:sp>
      <p:sp>
        <p:nvSpPr>
          <p:cNvPr id="74755" name="Text Box 3"/>
          <p:cNvSpPr txBox="1">
            <a:spLocks noChangeArrowheads="1"/>
          </p:cNvSpPr>
          <p:nvPr/>
        </p:nvSpPr>
        <p:spPr bwMode="auto">
          <a:xfrm>
            <a:off x="228600" y="6019800"/>
            <a:ext cx="1187450" cy="457200"/>
          </a:xfrm>
          <a:prstGeom prst="rect">
            <a:avLst/>
          </a:prstGeom>
          <a:noFill/>
          <a:ln w="12700" cap="sq">
            <a:noFill/>
            <a:miter lim="800000"/>
            <a:headEnd type="none" w="sm" len="sm"/>
            <a:tailEnd type="none" w="sm" len="sm"/>
          </a:ln>
        </p:spPr>
        <p:txBody>
          <a:bodyPr wrap="none">
            <a:spAutoFit/>
          </a:bodyPr>
          <a:lstStyle/>
          <a:p>
            <a:pPr eaLnBrk="0" hangingPunct="0"/>
            <a:r>
              <a:rPr lang="ru-RU" sz="2400">
                <a:latin typeface="Calibri" pitchFamily="34" charset="0"/>
              </a:rPr>
              <a:t>*</a:t>
            </a:r>
            <a:r>
              <a:rPr lang="en-US" sz="2400">
                <a:latin typeface="Calibri" pitchFamily="34" charset="0"/>
              </a:rPr>
              <a:t>p&lt;0,05</a:t>
            </a:r>
            <a:endParaRPr lang="ru-RU" sz="2400">
              <a:latin typeface="Calibri" pitchFamily="34" charset="0"/>
            </a:endParaRPr>
          </a:p>
        </p:txBody>
      </p:sp>
      <p:sp>
        <p:nvSpPr>
          <p:cNvPr id="132100" name="Line 4"/>
          <p:cNvSpPr>
            <a:spLocks noChangeShapeType="1"/>
          </p:cNvSpPr>
          <p:nvPr/>
        </p:nvSpPr>
        <p:spPr bwMode="auto">
          <a:xfrm flipV="1">
            <a:off x="4716463" y="1963738"/>
            <a:ext cx="0" cy="3387725"/>
          </a:xfrm>
          <a:prstGeom prst="line">
            <a:avLst/>
          </a:prstGeom>
          <a:noFill/>
          <a:ln w="28575" cap="rnd">
            <a:solidFill>
              <a:schemeClr val="accent6">
                <a:lumMod val="75000"/>
              </a:schemeClr>
            </a:solidFill>
            <a:prstDash val="sysDot"/>
            <a:round/>
            <a:headEnd type="none" w="sm" len="sm"/>
            <a:tailEnd type="none" w="sm" len="sm"/>
          </a:ln>
        </p:spPr>
        <p:txBody>
          <a:bodyPr wrap="none" anchor="ctr"/>
          <a:lstStyle/>
          <a:p>
            <a:pPr>
              <a:defRPr/>
            </a:pPr>
            <a:endParaRPr lang="ru-RU"/>
          </a:p>
        </p:txBody>
      </p:sp>
      <p:sp>
        <p:nvSpPr>
          <p:cNvPr id="74757" name="Rectangle 5"/>
          <p:cNvSpPr>
            <a:spLocks noChangeArrowheads="1"/>
          </p:cNvSpPr>
          <p:nvPr/>
        </p:nvSpPr>
        <p:spPr bwMode="auto">
          <a:xfrm>
            <a:off x="7000875" y="6357938"/>
            <a:ext cx="1989647" cy="338554"/>
          </a:xfrm>
          <a:prstGeom prst="rect">
            <a:avLst/>
          </a:prstGeom>
          <a:noFill/>
          <a:ln w="3175">
            <a:noFill/>
            <a:miter lim="800000"/>
            <a:headEnd/>
            <a:tailEnd/>
          </a:ln>
        </p:spPr>
        <p:txBody>
          <a:bodyPr wrap="none">
            <a:spAutoFit/>
          </a:bodyPr>
          <a:lstStyle/>
          <a:p>
            <a:pPr eaLnBrk="0" hangingPunct="0"/>
            <a:r>
              <a:rPr lang="ru-RU" sz="1600" i="1" dirty="0">
                <a:latin typeface="Times New Roman" pitchFamily="18" charset="0"/>
              </a:rPr>
              <a:t>Калинина А.М., </a:t>
            </a:r>
            <a:r>
              <a:rPr lang="ru-RU" sz="1600" i="1" dirty="0" smtClean="0">
                <a:latin typeface="Times New Roman" pitchFamily="18" charset="0"/>
              </a:rPr>
              <a:t>2010</a:t>
            </a:r>
            <a:endParaRPr lang="ru-RU" sz="1600" i="1" dirty="0">
              <a:latin typeface="Times New Roman" pitchFamily="18" charset="0"/>
            </a:endParaRPr>
          </a:p>
        </p:txBody>
      </p:sp>
      <p:sp>
        <p:nvSpPr>
          <p:cNvPr id="832518" name="Text Box 6"/>
          <p:cNvSpPr txBox="1">
            <a:spLocks noChangeArrowheads="1"/>
          </p:cNvSpPr>
          <p:nvPr/>
        </p:nvSpPr>
        <p:spPr bwMode="auto">
          <a:xfrm>
            <a:off x="6710363" y="2052638"/>
            <a:ext cx="2100262" cy="366712"/>
          </a:xfrm>
          <a:prstGeom prst="rect">
            <a:avLst/>
          </a:prstGeom>
          <a:noFill/>
          <a:ln w="12700" cap="sq">
            <a:noFill/>
            <a:miter lim="800000"/>
            <a:headEnd type="none" w="sm" len="sm"/>
            <a:tailEnd type="none" w="sm" len="sm"/>
          </a:ln>
          <a:effectLst/>
        </p:spPr>
        <p:txBody>
          <a:bodyPr>
            <a:spAutoFit/>
          </a:bodyPr>
          <a:lstStyle/>
          <a:p>
            <a:pPr eaLnBrk="0" hangingPunct="0">
              <a:defRPr/>
            </a:pPr>
            <a:r>
              <a:rPr lang="ru-RU" i="1">
                <a:effectLst>
                  <a:outerShdw blurRad="38100" dist="38100" dir="2700000" algn="tl">
                    <a:srgbClr val="FFFFFF"/>
                  </a:outerShdw>
                </a:effectLst>
                <a:latin typeface="Times New Roman" pitchFamily="18" charset="0"/>
              </a:rPr>
              <a:t>Годы наблюдения</a:t>
            </a:r>
            <a:endParaRPr lang="ru-RU" sz="2400">
              <a:latin typeface="Times New Roman" pitchFamily="18" charset="0"/>
            </a:endParaRPr>
          </a:p>
        </p:txBody>
      </p:sp>
      <p:sp>
        <p:nvSpPr>
          <p:cNvPr id="832519" name="Text Box 7"/>
          <p:cNvSpPr txBox="1">
            <a:spLocks noChangeArrowheads="1"/>
          </p:cNvSpPr>
          <p:nvPr/>
        </p:nvSpPr>
        <p:spPr bwMode="auto">
          <a:xfrm rot="16200000">
            <a:off x="-76200" y="3214688"/>
            <a:ext cx="1743075" cy="304800"/>
          </a:xfrm>
          <a:prstGeom prst="rect">
            <a:avLst/>
          </a:prstGeom>
          <a:noFill/>
          <a:ln w="12700" cap="sq">
            <a:noFill/>
            <a:miter lim="800000"/>
            <a:headEnd type="none" w="sm" len="sm"/>
            <a:tailEnd type="none" w="sm" len="sm"/>
          </a:ln>
          <a:effectLst/>
        </p:spPr>
        <p:txBody>
          <a:bodyPr wrap="none">
            <a:spAutoFit/>
          </a:bodyPr>
          <a:lstStyle/>
          <a:p>
            <a:pPr eaLnBrk="0" hangingPunct="0">
              <a:defRPr/>
            </a:pPr>
            <a:r>
              <a:rPr lang="ru-RU" sz="1400" i="1">
                <a:effectLst>
                  <a:outerShdw blurRad="38100" dist="38100" dir="2700000" algn="tl">
                    <a:srgbClr val="FFFFFF"/>
                  </a:outerShdw>
                </a:effectLst>
                <a:latin typeface="Times New Roman" pitchFamily="18" charset="0"/>
              </a:rPr>
              <a:t>Случаев на 1000 чел.</a:t>
            </a:r>
          </a:p>
        </p:txBody>
      </p:sp>
      <p:sp>
        <p:nvSpPr>
          <p:cNvPr id="74760" name="Text Box 8"/>
          <p:cNvSpPr txBox="1">
            <a:spLocks noChangeArrowheads="1"/>
          </p:cNvSpPr>
          <p:nvPr/>
        </p:nvSpPr>
        <p:spPr bwMode="auto">
          <a:xfrm>
            <a:off x="3886200" y="2638425"/>
            <a:ext cx="336550" cy="457200"/>
          </a:xfrm>
          <a:prstGeom prst="rect">
            <a:avLst/>
          </a:prstGeom>
          <a:noFill/>
          <a:ln w="12700" cap="sq">
            <a:noFill/>
            <a:miter lim="800000"/>
            <a:headEnd type="none" w="sm" len="sm"/>
            <a:tailEnd type="none" w="sm" len="sm"/>
          </a:ln>
        </p:spPr>
        <p:txBody>
          <a:bodyPr wrap="none">
            <a:spAutoFit/>
          </a:bodyPr>
          <a:lstStyle/>
          <a:p>
            <a:pPr eaLnBrk="0" hangingPunct="0"/>
            <a:r>
              <a:rPr lang="ru-RU" sz="2400">
                <a:latin typeface="Times New Roman" pitchFamily="18" charset="0"/>
              </a:rPr>
              <a:t>*</a:t>
            </a:r>
          </a:p>
        </p:txBody>
      </p:sp>
      <p:sp>
        <p:nvSpPr>
          <p:cNvPr id="74761" name="Rectangle 9"/>
          <p:cNvSpPr>
            <a:spLocks noChangeArrowheads="1"/>
          </p:cNvSpPr>
          <p:nvPr/>
        </p:nvSpPr>
        <p:spPr bwMode="auto">
          <a:xfrm>
            <a:off x="4572000" y="2867025"/>
            <a:ext cx="336550" cy="457200"/>
          </a:xfrm>
          <a:prstGeom prst="rect">
            <a:avLst/>
          </a:prstGeom>
          <a:noFill/>
          <a:ln w="12700" cap="sq">
            <a:noFill/>
            <a:miter lim="800000"/>
            <a:headEnd type="none" w="sm" len="sm"/>
            <a:tailEnd type="none" w="sm" len="sm"/>
          </a:ln>
        </p:spPr>
        <p:txBody>
          <a:bodyPr wrap="none">
            <a:spAutoFit/>
          </a:bodyPr>
          <a:lstStyle/>
          <a:p>
            <a:pPr eaLnBrk="0" hangingPunct="0"/>
            <a:r>
              <a:rPr lang="ru-RU" sz="2400">
                <a:latin typeface="Times New Roman" pitchFamily="18" charset="0"/>
              </a:rPr>
              <a:t>*</a:t>
            </a:r>
          </a:p>
        </p:txBody>
      </p:sp>
      <p:sp>
        <p:nvSpPr>
          <p:cNvPr id="74762" name="Rectangle 10"/>
          <p:cNvSpPr>
            <a:spLocks noChangeArrowheads="1"/>
          </p:cNvSpPr>
          <p:nvPr/>
        </p:nvSpPr>
        <p:spPr bwMode="auto">
          <a:xfrm>
            <a:off x="5257800" y="3095625"/>
            <a:ext cx="336550" cy="457200"/>
          </a:xfrm>
          <a:prstGeom prst="rect">
            <a:avLst/>
          </a:prstGeom>
          <a:noFill/>
          <a:ln w="12700" cap="sq">
            <a:noFill/>
            <a:miter lim="800000"/>
            <a:headEnd type="none" w="sm" len="sm"/>
            <a:tailEnd type="none" w="sm" len="sm"/>
          </a:ln>
        </p:spPr>
        <p:txBody>
          <a:bodyPr wrap="none">
            <a:spAutoFit/>
          </a:bodyPr>
          <a:lstStyle/>
          <a:p>
            <a:pPr eaLnBrk="0" hangingPunct="0"/>
            <a:r>
              <a:rPr lang="ru-RU" sz="2400">
                <a:latin typeface="Times New Roman" pitchFamily="18" charset="0"/>
              </a:rPr>
              <a:t>*</a:t>
            </a:r>
          </a:p>
        </p:txBody>
      </p:sp>
      <p:sp>
        <p:nvSpPr>
          <p:cNvPr id="74763" name="Rectangle 11"/>
          <p:cNvSpPr>
            <a:spLocks noChangeArrowheads="1"/>
          </p:cNvSpPr>
          <p:nvPr/>
        </p:nvSpPr>
        <p:spPr bwMode="auto">
          <a:xfrm>
            <a:off x="5943600" y="3324225"/>
            <a:ext cx="336550" cy="457200"/>
          </a:xfrm>
          <a:prstGeom prst="rect">
            <a:avLst/>
          </a:prstGeom>
          <a:noFill/>
          <a:ln w="12700" cap="sq">
            <a:noFill/>
            <a:miter lim="800000"/>
            <a:headEnd type="none" w="sm" len="sm"/>
            <a:tailEnd type="none" w="sm" len="sm"/>
          </a:ln>
        </p:spPr>
        <p:txBody>
          <a:bodyPr wrap="none">
            <a:spAutoFit/>
          </a:bodyPr>
          <a:lstStyle/>
          <a:p>
            <a:pPr eaLnBrk="0" hangingPunct="0"/>
            <a:r>
              <a:rPr lang="ru-RU" sz="2400">
                <a:latin typeface="Times New Roman" pitchFamily="18" charset="0"/>
              </a:rPr>
              <a:t>*</a:t>
            </a:r>
          </a:p>
        </p:txBody>
      </p:sp>
      <p:sp>
        <p:nvSpPr>
          <p:cNvPr id="74764" name="Rectangle 12"/>
          <p:cNvSpPr>
            <a:spLocks noChangeArrowheads="1"/>
          </p:cNvSpPr>
          <p:nvPr/>
        </p:nvSpPr>
        <p:spPr bwMode="auto">
          <a:xfrm>
            <a:off x="6613525" y="3781425"/>
            <a:ext cx="336550" cy="457200"/>
          </a:xfrm>
          <a:prstGeom prst="rect">
            <a:avLst/>
          </a:prstGeom>
          <a:noFill/>
          <a:ln w="12700" cap="sq">
            <a:noFill/>
            <a:miter lim="800000"/>
            <a:headEnd type="none" w="sm" len="sm"/>
            <a:tailEnd type="none" w="sm" len="sm"/>
          </a:ln>
        </p:spPr>
        <p:txBody>
          <a:bodyPr wrap="none">
            <a:spAutoFit/>
          </a:bodyPr>
          <a:lstStyle/>
          <a:p>
            <a:pPr eaLnBrk="0" hangingPunct="0"/>
            <a:r>
              <a:rPr lang="ru-RU" sz="2400">
                <a:latin typeface="Times New Roman" pitchFamily="18" charset="0"/>
              </a:rPr>
              <a:t>*</a:t>
            </a:r>
          </a:p>
        </p:txBody>
      </p:sp>
      <p:sp>
        <p:nvSpPr>
          <p:cNvPr id="74765" name="Rectangle 13"/>
          <p:cNvSpPr>
            <a:spLocks noChangeArrowheads="1"/>
          </p:cNvSpPr>
          <p:nvPr/>
        </p:nvSpPr>
        <p:spPr bwMode="auto">
          <a:xfrm>
            <a:off x="7315200" y="4238625"/>
            <a:ext cx="336550" cy="457200"/>
          </a:xfrm>
          <a:prstGeom prst="rect">
            <a:avLst/>
          </a:prstGeom>
          <a:noFill/>
          <a:ln w="12700" cap="sq">
            <a:noFill/>
            <a:miter lim="800000"/>
            <a:headEnd type="none" w="sm" len="sm"/>
            <a:tailEnd type="none" w="sm" len="sm"/>
          </a:ln>
        </p:spPr>
        <p:txBody>
          <a:bodyPr wrap="none">
            <a:spAutoFit/>
          </a:bodyPr>
          <a:lstStyle/>
          <a:p>
            <a:pPr eaLnBrk="0" hangingPunct="0"/>
            <a:r>
              <a:rPr lang="ru-RU" sz="2400">
                <a:latin typeface="Times New Roman" pitchFamily="18" charset="0"/>
              </a:rPr>
              <a:t>*</a:t>
            </a:r>
          </a:p>
        </p:txBody>
      </p:sp>
      <p:sp>
        <p:nvSpPr>
          <p:cNvPr id="74766" name="Rectangle 14"/>
          <p:cNvSpPr>
            <a:spLocks noChangeArrowheads="1"/>
          </p:cNvSpPr>
          <p:nvPr/>
        </p:nvSpPr>
        <p:spPr bwMode="auto">
          <a:xfrm>
            <a:off x="8121650" y="4467225"/>
            <a:ext cx="336550" cy="457200"/>
          </a:xfrm>
          <a:prstGeom prst="rect">
            <a:avLst/>
          </a:prstGeom>
          <a:noFill/>
          <a:ln w="12700" cap="sq">
            <a:noFill/>
            <a:miter lim="800000"/>
            <a:headEnd type="none" w="sm" len="sm"/>
            <a:tailEnd type="none" w="sm" len="sm"/>
          </a:ln>
        </p:spPr>
        <p:txBody>
          <a:bodyPr wrap="none">
            <a:spAutoFit/>
          </a:bodyPr>
          <a:lstStyle/>
          <a:p>
            <a:pPr eaLnBrk="0" hangingPunct="0"/>
            <a:r>
              <a:rPr lang="ru-RU" sz="2400">
                <a:latin typeface="Times New Roman" pitchFamily="18" charset="0"/>
              </a:rPr>
              <a:t>*</a:t>
            </a:r>
          </a:p>
        </p:txBody>
      </p:sp>
      <p:sp>
        <p:nvSpPr>
          <p:cNvPr id="74767" name="Text Box 15"/>
          <p:cNvSpPr txBox="1">
            <a:spLocks noChangeArrowheads="1"/>
          </p:cNvSpPr>
          <p:nvPr/>
        </p:nvSpPr>
        <p:spPr bwMode="auto">
          <a:xfrm>
            <a:off x="1752600" y="4775200"/>
            <a:ext cx="2286000" cy="641350"/>
          </a:xfrm>
          <a:prstGeom prst="rect">
            <a:avLst/>
          </a:prstGeom>
          <a:noFill/>
          <a:ln w="12700" cap="sq">
            <a:noFill/>
            <a:miter lim="800000"/>
            <a:headEnd type="none" w="sm" len="sm"/>
            <a:tailEnd type="none" w="sm" len="sm"/>
          </a:ln>
        </p:spPr>
        <p:txBody>
          <a:bodyPr>
            <a:spAutoFit/>
          </a:bodyPr>
          <a:lstStyle/>
          <a:p>
            <a:pPr eaLnBrk="0" hangingPunct="0"/>
            <a:r>
              <a:rPr lang="ru-RU" b="1">
                <a:latin typeface="Times New Roman" pitchFamily="18" charset="0"/>
              </a:rPr>
              <a:t>Активная </a:t>
            </a:r>
          </a:p>
          <a:p>
            <a:pPr eaLnBrk="0" hangingPunct="0"/>
            <a:r>
              <a:rPr lang="ru-RU" b="1">
                <a:latin typeface="Times New Roman" pitchFamily="18" charset="0"/>
              </a:rPr>
              <a:t>профилактика</a:t>
            </a:r>
          </a:p>
        </p:txBody>
      </p:sp>
      <p:sp>
        <p:nvSpPr>
          <p:cNvPr id="74768" name="Line 16"/>
          <p:cNvSpPr>
            <a:spLocks noChangeShapeType="1"/>
          </p:cNvSpPr>
          <p:nvPr/>
        </p:nvSpPr>
        <p:spPr bwMode="auto">
          <a:xfrm>
            <a:off x="1752600" y="5416550"/>
            <a:ext cx="2971800" cy="0"/>
          </a:xfrm>
          <a:prstGeom prst="line">
            <a:avLst/>
          </a:prstGeom>
          <a:noFill/>
          <a:ln w="38100" cap="sq">
            <a:solidFill>
              <a:srgbClr val="FF3300"/>
            </a:solidFill>
            <a:round/>
            <a:headEnd type="none" w="sm" len="sm"/>
            <a:tailEnd type="triangle" w="sm" len="sm"/>
          </a:ln>
        </p:spPr>
        <p:txBody>
          <a:bodyPr wrap="none" anchor="ctr"/>
          <a:lstStyle/>
          <a:p>
            <a:endParaRPr lang="ru-RU"/>
          </a:p>
        </p:txBody>
      </p:sp>
      <p:sp>
        <p:nvSpPr>
          <p:cNvPr id="74769" name="Line 17"/>
          <p:cNvSpPr>
            <a:spLocks noChangeShapeType="1"/>
          </p:cNvSpPr>
          <p:nvPr/>
        </p:nvSpPr>
        <p:spPr bwMode="auto">
          <a:xfrm>
            <a:off x="4838700" y="5387975"/>
            <a:ext cx="3733800" cy="0"/>
          </a:xfrm>
          <a:prstGeom prst="line">
            <a:avLst/>
          </a:prstGeom>
          <a:noFill/>
          <a:ln w="38100" cap="sq">
            <a:solidFill>
              <a:srgbClr val="7030A0"/>
            </a:solidFill>
            <a:round/>
            <a:headEnd type="none" w="sm" len="sm"/>
            <a:tailEnd type="triangle" w="sm" len="sm"/>
          </a:ln>
        </p:spPr>
        <p:txBody>
          <a:bodyPr wrap="none" anchor="ctr"/>
          <a:lstStyle/>
          <a:p>
            <a:endParaRPr lang="ru-RU"/>
          </a:p>
        </p:txBody>
      </p:sp>
      <p:sp>
        <p:nvSpPr>
          <p:cNvPr id="74770" name="Rectangle 18"/>
          <p:cNvSpPr>
            <a:spLocks noChangeArrowheads="1"/>
          </p:cNvSpPr>
          <p:nvPr/>
        </p:nvSpPr>
        <p:spPr bwMode="auto">
          <a:xfrm>
            <a:off x="4724400" y="4746625"/>
            <a:ext cx="2927350" cy="641350"/>
          </a:xfrm>
          <a:prstGeom prst="rect">
            <a:avLst/>
          </a:prstGeom>
          <a:noFill/>
          <a:ln w="3175">
            <a:noFill/>
            <a:miter lim="800000"/>
            <a:headEnd/>
            <a:tailEnd/>
          </a:ln>
        </p:spPr>
        <p:txBody>
          <a:bodyPr>
            <a:spAutoFit/>
          </a:bodyPr>
          <a:lstStyle/>
          <a:p>
            <a:pPr eaLnBrk="0" hangingPunct="0"/>
            <a:r>
              <a:rPr lang="ru-RU" b="1">
                <a:latin typeface="Times New Roman" pitchFamily="18" charset="0"/>
              </a:rPr>
              <a:t>Продолжение наблюдения и общепринятое лечение</a:t>
            </a:r>
          </a:p>
        </p:txBody>
      </p:sp>
      <p:sp>
        <p:nvSpPr>
          <p:cNvPr id="74771" name="AutoShape 19"/>
          <p:cNvSpPr>
            <a:spLocks noChangeAspect="1" noChangeArrowheads="1" noTextEdit="1"/>
          </p:cNvSpPr>
          <p:nvPr/>
        </p:nvSpPr>
        <p:spPr bwMode="auto">
          <a:xfrm>
            <a:off x="704850" y="1600200"/>
            <a:ext cx="7770813" cy="4419600"/>
          </a:xfrm>
          <a:prstGeom prst="rect">
            <a:avLst/>
          </a:prstGeom>
          <a:noFill/>
          <a:ln w="9525">
            <a:noFill/>
            <a:miter lim="800000"/>
            <a:headEnd/>
            <a:tailEnd/>
          </a:ln>
        </p:spPr>
        <p:txBody>
          <a:bodyPr/>
          <a:lstStyle/>
          <a:p>
            <a:endParaRPr lang="ru-RU"/>
          </a:p>
        </p:txBody>
      </p:sp>
      <p:sp>
        <p:nvSpPr>
          <p:cNvPr id="74772" name="Line 20"/>
          <p:cNvSpPr>
            <a:spLocks noChangeShapeType="1"/>
          </p:cNvSpPr>
          <p:nvPr/>
        </p:nvSpPr>
        <p:spPr bwMode="auto">
          <a:xfrm>
            <a:off x="1676400" y="1958975"/>
            <a:ext cx="1588" cy="3273425"/>
          </a:xfrm>
          <a:prstGeom prst="line">
            <a:avLst/>
          </a:prstGeom>
          <a:noFill/>
          <a:ln w="9525">
            <a:solidFill>
              <a:schemeClr val="accent2"/>
            </a:solidFill>
            <a:round/>
            <a:headEnd/>
            <a:tailEnd/>
          </a:ln>
        </p:spPr>
        <p:txBody>
          <a:bodyPr/>
          <a:lstStyle/>
          <a:p>
            <a:endParaRPr lang="ru-RU"/>
          </a:p>
        </p:txBody>
      </p:sp>
      <p:sp>
        <p:nvSpPr>
          <p:cNvPr id="74773" name="Line 21"/>
          <p:cNvSpPr>
            <a:spLocks noChangeShapeType="1"/>
          </p:cNvSpPr>
          <p:nvPr/>
        </p:nvSpPr>
        <p:spPr bwMode="auto">
          <a:xfrm>
            <a:off x="1609725" y="5232400"/>
            <a:ext cx="66675" cy="1588"/>
          </a:xfrm>
          <a:prstGeom prst="line">
            <a:avLst/>
          </a:prstGeom>
          <a:noFill/>
          <a:ln w="9525">
            <a:solidFill>
              <a:srgbClr val="FFFF00"/>
            </a:solidFill>
            <a:round/>
            <a:headEnd/>
            <a:tailEnd/>
          </a:ln>
        </p:spPr>
        <p:txBody>
          <a:bodyPr/>
          <a:lstStyle/>
          <a:p>
            <a:endParaRPr lang="ru-RU"/>
          </a:p>
        </p:txBody>
      </p:sp>
      <p:sp>
        <p:nvSpPr>
          <p:cNvPr id="74774" name="Line 22"/>
          <p:cNvSpPr>
            <a:spLocks noChangeShapeType="1"/>
          </p:cNvSpPr>
          <p:nvPr/>
        </p:nvSpPr>
        <p:spPr bwMode="auto">
          <a:xfrm>
            <a:off x="1609725" y="4864100"/>
            <a:ext cx="66675" cy="1588"/>
          </a:xfrm>
          <a:prstGeom prst="line">
            <a:avLst/>
          </a:prstGeom>
          <a:noFill/>
          <a:ln w="9525">
            <a:solidFill>
              <a:srgbClr val="FFFF00"/>
            </a:solidFill>
            <a:round/>
            <a:headEnd/>
            <a:tailEnd/>
          </a:ln>
        </p:spPr>
        <p:txBody>
          <a:bodyPr/>
          <a:lstStyle/>
          <a:p>
            <a:endParaRPr lang="ru-RU"/>
          </a:p>
        </p:txBody>
      </p:sp>
      <p:sp>
        <p:nvSpPr>
          <p:cNvPr id="74775" name="Line 23"/>
          <p:cNvSpPr>
            <a:spLocks noChangeShapeType="1"/>
          </p:cNvSpPr>
          <p:nvPr/>
        </p:nvSpPr>
        <p:spPr bwMode="auto">
          <a:xfrm>
            <a:off x="1609725" y="4505325"/>
            <a:ext cx="66675" cy="1588"/>
          </a:xfrm>
          <a:prstGeom prst="line">
            <a:avLst/>
          </a:prstGeom>
          <a:noFill/>
          <a:ln w="9525">
            <a:solidFill>
              <a:srgbClr val="FFFF00"/>
            </a:solidFill>
            <a:round/>
            <a:headEnd/>
            <a:tailEnd/>
          </a:ln>
        </p:spPr>
        <p:txBody>
          <a:bodyPr/>
          <a:lstStyle/>
          <a:p>
            <a:endParaRPr lang="ru-RU"/>
          </a:p>
        </p:txBody>
      </p:sp>
      <p:sp>
        <p:nvSpPr>
          <p:cNvPr id="74776" name="Line 24"/>
          <p:cNvSpPr>
            <a:spLocks noChangeShapeType="1"/>
          </p:cNvSpPr>
          <p:nvPr/>
        </p:nvSpPr>
        <p:spPr bwMode="auto">
          <a:xfrm>
            <a:off x="1609725" y="4137025"/>
            <a:ext cx="66675" cy="1588"/>
          </a:xfrm>
          <a:prstGeom prst="line">
            <a:avLst/>
          </a:prstGeom>
          <a:noFill/>
          <a:ln w="9525">
            <a:solidFill>
              <a:srgbClr val="FFFF00"/>
            </a:solidFill>
            <a:round/>
            <a:headEnd/>
            <a:tailEnd/>
          </a:ln>
        </p:spPr>
        <p:txBody>
          <a:bodyPr/>
          <a:lstStyle/>
          <a:p>
            <a:endParaRPr lang="ru-RU"/>
          </a:p>
        </p:txBody>
      </p:sp>
      <p:sp>
        <p:nvSpPr>
          <p:cNvPr id="74777" name="Line 25"/>
          <p:cNvSpPr>
            <a:spLocks noChangeShapeType="1"/>
          </p:cNvSpPr>
          <p:nvPr/>
        </p:nvSpPr>
        <p:spPr bwMode="auto">
          <a:xfrm>
            <a:off x="1609725" y="3779838"/>
            <a:ext cx="66675" cy="1587"/>
          </a:xfrm>
          <a:prstGeom prst="line">
            <a:avLst/>
          </a:prstGeom>
          <a:noFill/>
          <a:ln w="9525">
            <a:solidFill>
              <a:srgbClr val="FFFF00"/>
            </a:solidFill>
            <a:round/>
            <a:headEnd/>
            <a:tailEnd/>
          </a:ln>
        </p:spPr>
        <p:txBody>
          <a:bodyPr/>
          <a:lstStyle/>
          <a:p>
            <a:endParaRPr lang="ru-RU"/>
          </a:p>
        </p:txBody>
      </p:sp>
      <p:sp>
        <p:nvSpPr>
          <p:cNvPr id="74778" name="Line 26"/>
          <p:cNvSpPr>
            <a:spLocks noChangeShapeType="1"/>
          </p:cNvSpPr>
          <p:nvPr/>
        </p:nvSpPr>
        <p:spPr bwMode="auto">
          <a:xfrm>
            <a:off x="1609725" y="3411538"/>
            <a:ext cx="66675" cy="1587"/>
          </a:xfrm>
          <a:prstGeom prst="line">
            <a:avLst/>
          </a:prstGeom>
          <a:noFill/>
          <a:ln w="9525">
            <a:solidFill>
              <a:srgbClr val="FFFF00"/>
            </a:solidFill>
            <a:round/>
            <a:headEnd/>
            <a:tailEnd/>
          </a:ln>
        </p:spPr>
        <p:txBody>
          <a:bodyPr/>
          <a:lstStyle/>
          <a:p>
            <a:endParaRPr lang="ru-RU"/>
          </a:p>
        </p:txBody>
      </p:sp>
      <p:sp>
        <p:nvSpPr>
          <p:cNvPr id="74779" name="Line 27"/>
          <p:cNvSpPr>
            <a:spLocks noChangeShapeType="1"/>
          </p:cNvSpPr>
          <p:nvPr/>
        </p:nvSpPr>
        <p:spPr bwMode="auto">
          <a:xfrm>
            <a:off x="1609725" y="3052763"/>
            <a:ext cx="66675" cy="1587"/>
          </a:xfrm>
          <a:prstGeom prst="line">
            <a:avLst/>
          </a:prstGeom>
          <a:noFill/>
          <a:ln w="9525">
            <a:solidFill>
              <a:srgbClr val="FFFF00"/>
            </a:solidFill>
            <a:round/>
            <a:headEnd/>
            <a:tailEnd/>
          </a:ln>
        </p:spPr>
        <p:txBody>
          <a:bodyPr/>
          <a:lstStyle/>
          <a:p>
            <a:endParaRPr lang="ru-RU"/>
          </a:p>
        </p:txBody>
      </p:sp>
      <p:sp>
        <p:nvSpPr>
          <p:cNvPr id="74780" name="Line 28"/>
          <p:cNvSpPr>
            <a:spLocks noChangeShapeType="1"/>
          </p:cNvSpPr>
          <p:nvPr/>
        </p:nvSpPr>
        <p:spPr bwMode="auto">
          <a:xfrm>
            <a:off x="1609725" y="2684463"/>
            <a:ext cx="66675" cy="1587"/>
          </a:xfrm>
          <a:prstGeom prst="line">
            <a:avLst/>
          </a:prstGeom>
          <a:noFill/>
          <a:ln w="9525">
            <a:solidFill>
              <a:srgbClr val="FFFF00"/>
            </a:solidFill>
            <a:round/>
            <a:headEnd/>
            <a:tailEnd/>
          </a:ln>
        </p:spPr>
        <p:txBody>
          <a:bodyPr/>
          <a:lstStyle/>
          <a:p>
            <a:endParaRPr lang="ru-RU"/>
          </a:p>
        </p:txBody>
      </p:sp>
      <p:sp>
        <p:nvSpPr>
          <p:cNvPr id="74781" name="Line 29"/>
          <p:cNvSpPr>
            <a:spLocks noChangeShapeType="1"/>
          </p:cNvSpPr>
          <p:nvPr/>
        </p:nvSpPr>
        <p:spPr bwMode="auto">
          <a:xfrm>
            <a:off x="1609725" y="2327275"/>
            <a:ext cx="66675" cy="1588"/>
          </a:xfrm>
          <a:prstGeom prst="line">
            <a:avLst/>
          </a:prstGeom>
          <a:noFill/>
          <a:ln w="9525">
            <a:solidFill>
              <a:srgbClr val="FFFF00"/>
            </a:solidFill>
            <a:round/>
            <a:headEnd/>
            <a:tailEnd/>
          </a:ln>
        </p:spPr>
        <p:txBody>
          <a:bodyPr/>
          <a:lstStyle/>
          <a:p>
            <a:endParaRPr lang="ru-RU"/>
          </a:p>
        </p:txBody>
      </p:sp>
      <p:sp>
        <p:nvSpPr>
          <p:cNvPr id="74782" name="Line 30"/>
          <p:cNvSpPr>
            <a:spLocks noChangeShapeType="1"/>
          </p:cNvSpPr>
          <p:nvPr/>
        </p:nvSpPr>
        <p:spPr bwMode="auto">
          <a:xfrm>
            <a:off x="1609725" y="1958975"/>
            <a:ext cx="66675" cy="1588"/>
          </a:xfrm>
          <a:prstGeom prst="line">
            <a:avLst/>
          </a:prstGeom>
          <a:noFill/>
          <a:ln w="9525">
            <a:solidFill>
              <a:srgbClr val="FFFF00"/>
            </a:solidFill>
            <a:round/>
            <a:headEnd/>
            <a:tailEnd/>
          </a:ln>
        </p:spPr>
        <p:txBody>
          <a:bodyPr/>
          <a:lstStyle/>
          <a:p>
            <a:endParaRPr lang="ru-RU"/>
          </a:p>
        </p:txBody>
      </p:sp>
      <p:sp>
        <p:nvSpPr>
          <p:cNvPr id="74783" name="Line 31"/>
          <p:cNvSpPr>
            <a:spLocks noChangeShapeType="1"/>
          </p:cNvSpPr>
          <p:nvPr/>
        </p:nvSpPr>
        <p:spPr bwMode="auto">
          <a:xfrm>
            <a:off x="1752600" y="1957388"/>
            <a:ext cx="6865938" cy="1587"/>
          </a:xfrm>
          <a:prstGeom prst="line">
            <a:avLst/>
          </a:prstGeom>
          <a:noFill/>
          <a:ln w="9525">
            <a:solidFill>
              <a:schemeClr val="accent2"/>
            </a:solidFill>
            <a:round/>
            <a:headEnd/>
            <a:tailEnd/>
          </a:ln>
        </p:spPr>
        <p:txBody>
          <a:bodyPr/>
          <a:lstStyle/>
          <a:p>
            <a:endParaRPr lang="ru-RU"/>
          </a:p>
        </p:txBody>
      </p:sp>
      <p:sp>
        <p:nvSpPr>
          <p:cNvPr id="74784" name="Line 32"/>
          <p:cNvSpPr>
            <a:spLocks noChangeShapeType="1"/>
          </p:cNvSpPr>
          <p:nvPr/>
        </p:nvSpPr>
        <p:spPr bwMode="auto">
          <a:xfrm flipV="1">
            <a:off x="1676400" y="1958975"/>
            <a:ext cx="1588" cy="71438"/>
          </a:xfrm>
          <a:prstGeom prst="line">
            <a:avLst/>
          </a:prstGeom>
          <a:noFill/>
          <a:ln w="9525">
            <a:solidFill>
              <a:srgbClr val="FFFF00"/>
            </a:solidFill>
            <a:round/>
            <a:headEnd/>
            <a:tailEnd/>
          </a:ln>
        </p:spPr>
        <p:txBody>
          <a:bodyPr/>
          <a:lstStyle/>
          <a:p>
            <a:endParaRPr lang="ru-RU"/>
          </a:p>
        </p:txBody>
      </p:sp>
      <p:sp>
        <p:nvSpPr>
          <p:cNvPr id="74785" name="Line 33"/>
          <p:cNvSpPr>
            <a:spLocks noChangeShapeType="1"/>
          </p:cNvSpPr>
          <p:nvPr/>
        </p:nvSpPr>
        <p:spPr bwMode="auto">
          <a:xfrm flipV="1">
            <a:off x="2362200" y="1958975"/>
            <a:ext cx="1588" cy="71438"/>
          </a:xfrm>
          <a:prstGeom prst="line">
            <a:avLst/>
          </a:prstGeom>
          <a:noFill/>
          <a:ln w="9525">
            <a:solidFill>
              <a:srgbClr val="FFFF00"/>
            </a:solidFill>
            <a:round/>
            <a:headEnd/>
            <a:tailEnd/>
          </a:ln>
        </p:spPr>
        <p:txBody>
          <a:bodyPr/>
          <a:lstStyle/>
          <a:p>
            <a:endParaRPr lang="ru-RU"/>
          </a:p>
        </p:txBody>
      </p:sp>
      <p:sp>
        <p:nvSpPr>
          <p:cNvPr id="74786" name="Line 34"/>
          <p:cNvSpPr>
            <a:spLocks noChangeShapeType="1"/>
          </p:cNvSpPr>
          <p:nvPr/>
        </p:nvSpPr>
        <p:spPr bwMode="auto">
          <a:xfrm flipV="1">
            <a:off x="3048000" y="1958975"/>
            <a:ext cx="1588" cy="71438"/>
          </a:xfrm>
          <a:prstGeom prst="line">
            <a:avLst/>
          </a:prstGeom>
          <a:noFill/>
          <a:ln w="9525">
            <a:solidFill>
              <a:srgbClr val="FFFF00"/>
            </a:solidFill>
            <a:round/>
            <a:headEnd/>
            <a:tailEnd/>
          </a:ln>
        </p:spPr>
        <p:txBody>
          <a:bodyPr/>
          <a:lstStyle/>
          <a:p>
            <a:endParaRPr lang="ru-RU"/>
          </a:p>
        </p:txBody>
      </p:sp>
      <p:sp>
        <p:nvSpPr>
          <p:cNvPr id="74787" name="Line 35"/>
          <p:cNvSpPr>
            <a:spLocks noChangeShapeType="1"/>
          </p:cNvSpPr>
          <p:nvPr/>
        </p:nvSpPr>
        <p:spPr bwMode="auto">
          <a:xfrm flipV="1">
            <a:off x="3733800" y="1958975"/>
            <a:ext cx="1588" cy="71438"/>
          </a:xfrm>
          <a:prstGeom prst="line">
            <a:avLst/>
          </a:prstGeom>
          <a:noFill/>
          <a:ln w="9525">
            <a:solidFill>
              <a:srgbClr val="FFFF00"/>
            </a:solidFill>
            <a:round/>
            <a:headEnd/>
            <a:tailEnd/>
          </a:ln>
        </p:spPr>
        <p:txBody>
          <a:bodyPr/>
          <a:lstStyle/>
          <a:p>
            <a:endParaRPr lang="ru-RU"/>
          </a:p>
        </p:txBody>
      </p:sp>
      <p:sp>
        <p:nvSpPr>
          <p:cNvPr id="74788" name="Line 36"/>
          <p:cNvSpPr>
            <a:spLocks noChangeShapeType="1"/>
          </p:cNvSpPr>
          <p:nvPr/>
        </p:nvSpPr>
        <p:spPr bwMode="auto">
          <a:xfrm flipV="1">
            <a:off x="4419600" y="1958975"/>
            <a:ext cx="1588" cy="71438"/>
          </a:xfrm>
          <a:prstGeom prst="line">
            <a:avLst/>
          </a:prstGeom>
          <a:noFill/>
          <a:ln w="9525">
            <a:solidFill>
              <a:srgbClr val="FFFF00"/>
            </a:solidFill>
            <a:round/>
            <a:headEnd/>
            <a:tailEnd/>
          </a:ln>
        </p:spPr>
        <p:txBody>
          <a:bodyPr/>
          <a:lstStyle/>
          <a:p>
            <a:endParaRPr lang="ru-RU"/>
          </a:p>
        </p:txBody>
      </p:sp>
      <p:sp>
        <p:nvSpPr>
          <p:cNvPr id="74789" name="Line 37"/>
          <p:cNvSpPr>
            <a:spLocks noChangeShapeType="1"/>
          </p:cNvSpPr>
          <p:nvPr/>
        </p:nvSpPr>
        <p:spPr bwMode="auto">
          <a:xfrm flipV="1">
            <a:off x="5113338" y="1958975"/>
            <a:ext cx="1587" cy="71438"/>
          </a:xfrm>
          <a:prstGeom prst="line">
            <a:avLst/>
          </a:prstGeom>
          <a:noFill/>
          <a:ln w="9525">
            <a:solidFill>
              <a:srgbClr val="FFFF00"/>
            </a:solidFill>
            <a:round/>
            <a:headEnd/>
            <a:tailEnd/>
          </a:ln>
        </p:spPr>
        <p:txBody>
          <a:bodyPr/>
          <a:lstStyle/>
          <a:p>
            <a:endParaRPr lang="ru-RU"/>
          </a:p>
        </p:txBody>
      </p:sp>
      <p:sp>
        <p:nvSpPr>
          <p:cNvPr id="74790" name="Line 38"/>
          <p:cNvSpPr>
            <a:spLocks noChangeShapeType="1"/>
          </p:cNvSpPr>
          <p:nvPr/>
        </p:nvSpPr>
        <p:spPr bwMode="auto">
          <a:xfrm flipV="1">
            <a:off x="5799138" y="1958975"/>
            <a:ext cx="1587" cy="71438"/>
          </a:xfrm>
          <a:prstGeom prst="line">
            <a:avLst/>
          </a:prstGeom>
          <a:noFill/>
          <a:ln w="9525">
            <a:solidFill>
              <a:srgbClr val="FFFF00"/>
            </a:solidFill>
            <a:round/>
            <a:headEnd/>
            <a:tailEnd/>
          </a:ln>
        </p:spPr>
        <p:txBody>
          <a:bodyPr/>
          <a:lstStyle/>
          <a:p>
            <a:endParaRPr lang="ru-RU"/>
          </a:p>
        </p:txBody>
      </p:sp>
      <p:sp>
        <p:nvSpPr>
          <p:cNvPr id="74791" name="Line 39"/>
          <p:cNvSpPr>
            <a:spLocks noChangeShapeType="1"/>
          </p:cNvSpPr>
          <p:nvPr/>
        </p:nvSpPr>
        <p:spPr bwMode="auto">
          <a:xfrm flipV="1">
            <a:off x="6484938" y="1958975"/>
            <a:ext cx="1587" cy="71438"/>
          </a:xfrm>
          <a:prstGeom prst="line">
            <a:avLst/>
          </a:prstGeom>
          <a:noFill/>
          <a:ln w="9525">
            <a:solidFill>
              <a:srgbClr val="FFFF00"/>
            </a:solidFill>
            <a:round/>
            <a:headEnd/>
            <a:tailEnd/>
          </a:ln>
        </p:spPr>
        <p:txBody>
          <a:bodyPr/>
          <a:lstStyle/>
          <a:p>
            <a:endParaRPr lang="ru-RU"/>
          </a:p>
        </p:txBody>
      </p:sp>
      <p:sp>
        <p:nvSpPr>
          <p:cNvPr id="74792" name="Line 40"/>
          <p:cNvSpPr>
            <a:spLocks noChangeShapeType="1"/>
          </p:cNvSpPr>
          <p:nvPr/>
        </p:nvSpPr>
        <p:spPr bwMode="auto">
          <a:xfrm flipV="1">
            <a:off x="7170738" y="1958975"/>
            <a:ext cx="1587" cy="71438"/>
          </a:xfrm>
          <a:prstGeom prst="line">
            <a:avLst/>
          </a:prstGeom>
          <a:noFill/>
          <a:ln w="9525">
            <a:solidFill>
              <a:srgbClr val="FFFF00"/>
            </a:solidFill>
            <a:round/>
            <a:headEnd/>
            <a:tailEnd/>
          </a:ln>
        </p:spPr>
        <p:txBody>
          <a:bodyPr/>
          <a:lstStyle/>
          <a:p>
            <a:endParaRPr lang="ru-RU"/>
          </a:p>
        </p:txBody>
      </p:sp>
      <p:sp>
        <p:nvSpPr>
          <p:cNvPr id="74793" name="Line 41"/>
          <p:cNvSpPr>
            <a:spLocks noChangeShapeType="1"/>
          </p:cNvSpPr>
          <p:nvPr/>
        </p:nvSpPr>
        <p:spPr bwMode="auto">
          <a:xfrm flipV="1">
            <a:off x="7856538" y="1958975"/>
            <a:ext cx="1587" cy="71438"/>
          </a:xfrm>
          <a:prstGeom prst="line">
            <a:avLst/>
          </a:prstGeom>
          <a:noFill/>
          <a:ln w="9525">
            <a:solidFill>
              <a:srgbClr val="FFFF00"/>
            </a:solidFill>
            <a:round/>
            <a:headEnd/>
            <a:tailEnd/>
          </a:ln>
        </p:spPr>
        <p:txBody>
          <a:bodyPr/>
          <a:lstStyle/>
          <a:p>
            <a:endParaRPr lang="ru-RU"/>
          </a:p>
        </p:txBody>
      </p:sp>
      <p:sp>
        <p:nvSpPr>
          <p:cNvPr id="74794" name="Line 42"/>
          <p:cNvSpPr>
            <a:spLocks noChangeShapeType="1"/>
          </p:cNvSpPr>
          <p:nvPr/>
        </p:nvSpPr>
        <p:spPr bwMode="auto">
          <a:xfrm flipV="1">
            <a:off x="8542338" y="1958975"/>
            <a:ext cx="1587" cy="71438"/>
          </a:xfrm>
          <a:prstGeom prst="line">
            <a:avLst/>
          </a:prstGeom>
          <a:noFill/>
          <a:ln w="9525">
            <a:solidFill>
              <a:srgbClr val="FFFF00"/>
            </a:solidFill>
            <a:round/>
            <a:headEnd/>
            <a:tailEnd/>
          </a:ln>
        </p:spPr>
        <p:txBody>
          <a:bodyPr/>
          <a:lstStyle/>
          <a:p>
            <a:endParaRPr lang="ru-RU"/>
          </a:p>
        </p:txBody>
      </p:sp>
      <p:sp>
        <p:nvSpPr>
          <p:cNvPr id="74795" name="Freeform 43"/>
          <p:cNvSpPr>
            <a:spLocks/>
          </p:cNvSpPr>
          <p:nvPr/>
        </p:nvSpPr>
        <p:spPr bwMode="auto">
          <a:xfrm>
            <a:off x="2019300" y="2030413"/>
            <a:ext cx="685800" cy="71437"/>
          </a:xfrm>
          <a:custGeom>
            <a:avLst/>
            <a:gdLst>
              <a:gd name="T0" fmla="*/ 0 w 432"/>
              <a:gd name="T1" fmla="*/ 0 h 45"/>
              <a:gd name="T2" fmla="*/ 2147483647 w 432"/>
              <a:gd name="T3" fmla="*/ 2147483647 h 45"/>
              <a:gd name="T4" fmla="*/ 2147483647 w 432"/>
              <a:gd name="T5" fmla="*/ 2147483647 h 45"/>
              <a:gd name="T6" fmla="*/ 2147483647 w 432"/>
              <a:gd name="T7" fmla="*/ 2147483647 h 45"/>
              <a:gd name="T8" fmla="*/ 2147483647 w 432"/>
              <a:gd name="T9" fmla="*/ 2147483647 h 45"/>
              <a:gd name="T10" fmla="*/ 0 60000 65536"/>
              <a:gd name="T11" fmla="*/ 0 60000 65536"/>
              <a:gd name="T12" fmla="*/ 0 60000 65536"/>
              <a:gd name="T13" fmla="*/ 0 60000 65536"/>
              <a:gd name="T14" fmla="*/ 0 60000 65536"/>
              <a:gd name="T15" fmla="*/ 0 w 432"/>
              <a:gd name="T16" fmla="*/ 0 h 45"/>
              <a:gd name="T17" fmla="*/ 432 w 432"/>
              <a:gd name="T18" fmla="*/ 45 h 45"/>
            </a:gdLst>
            <a:ahLst/>
            <a:cxnLst>
              <a:cxn ang="T10">
                <a:pos x="T0" y="T1"/>
              </a:cxn>
              <a:cxn ang="T11">
                <a:pos x="T2" y="T3"/>
              </a:cxn>
              <a:cxn ang="T12">
                <a:pos x="T4" y="T5"/>
              </a:cxn>
              <a:cxn ang="T13">
                <a:pos x="T6" y="T7"/>
              </a:cxn>
              <a:cxn ang="T14">
                <a:pos x="T8" y="T9"/>
              </a:cxn>
            </a:cxnLst>
            <a:rect l="T15" t="T16" r="T17" b="T18"/>
            <a:pathLst>
              <a:path w="432" h="45">
                <a:moveTo>
                  <a:pt x="0" y="0"/>
                </a:moveTo>
                <a:lnTo>
                  <a:pt x="108" y="6"/>
                </a:lnTo>
                <a:lnTo>
                  <a:pt x="216" y="19"/>
                </a:lnTo>
                <a:lnTo>
                  <a:pt x="324" y="25"/>
                </a:lnTo>
                <a:lnTo>
                  <a:pt x="432" y="45"/>
                </a:lnTo>
              </a:path>
            </a:pathLst>
          </a:custGeom>
          <a:noFill/>
          <a:ln w="28575">
            <a:solidFill>
              <a:srgbClr val="FF0000"/>
            </a:solidFill>
            <a:round/>
            <a:headEnd/>
            <a:tailEnd/>
          </a:ln>
        </p:spPr>
        <p:txBody>
          <a:bodyPr/>
          <a:lstStyle/>
          <a:p>
            <a:endParaRPr lang="ru-RU"/>
          </a:p>
        </p:txBody>
      </p:sp>
      <p:sp>
        <p:nvSpPr>
          <p:cNvPr id="74796" name="Freeform 44"/>
          <p:cNvSpPr>
            <a:spLocks/>
          </p:cNvSpPr>
          <p:nvPr/>
        </p:nvSpPr>
        <p:spPr bwMode="auto">
          <a:xfrm>
            <a:off x="2705100" y="2101850"/>
            <a:ext cx="685800" cy="225425"/>
          </a:xfrm>
          <a:custGeom>
            <a:avLst/>
            <a:gdLst>
              <a:gd name="T0" fmla="*/ 0 w 432"/>
              <a:gd name="T1" fmla="*/ 0 h 142"/>
              <a:gd name="T2" fmla="*/ 2147483647 w 432"/>
              <a:gd name="T3" fmla="*/ 2147483647 h 142"/>
              <a:gd name="T4" fmla="*/ 2147483647 w 432"/>
              <a:gd name="T5" fmla="*/ 2147483647 h 142"/>
              <a:gd name="T6" fmla="*/ 2147483647 w 432"/>
              <a:gd name="T7" fmla="*/ 2147483647 h 142"/>
              <a:gd name="T8" fmla="*/ 2147483647 w 432"/>
              <a:gd name="T9" fmla="*/ 2147483647 h 142"/>
              <a:gd name="T10" fmla="*/ 0 60000 65536"/>
              <a:gd name="T11" fmla="*/ 0 60000 65536"/>
              <a:gd name="T12" fmla="*/ 0 60000 65536"/>
              <a:gd name="T13" fmla="*/ 0 60000 65536"/>
              <a:gd name="T14" fmla="*/ 0 60000 65536"/>
              <a:gd name="T15" fmla="*/ 0 w 432"/>
              <a:gd name="T16" fmla="*/ 0 h 142"/>
              <a:gd name="T17" fmla="*/ 432 w 432"/>
              <a:gd name="T18" fmla="*/ 142 h 142"/>
            </a:gdLst>
            <a:ahLst/>
            <a:cxnLst>
              <a:cxn ang="T10">
                <a:pos x="T0" y="T1"/>
              </a:cxn>
              <a:cxn ang="T11">
                <a:pos x="T2" y="T3"/>
              </a:cxn>
              <a:cxn ang="T12">
                <a:pos x="T4" y="T5"/>
              </a:cxn>
              <a:cxn ang="T13">
                <a:pos x="T6" y="T7"/>
              </a:cxn>
              <a:cxn ang="T14">
                <a:pos x="T8" y="T9"/>
              </a:cxn>
            </a:cxnLst>
            <a:rect l="T15" t="T16" r="T17" b="T18"/>
            <a:pathLst>
              <a:path w="432" h="142">
                <a:moveTo>
                  <a:pt x="0" y="0"/>
                </a:moveTo>
                <a:lnTo>
                  <a:pt x="108" y="32"/>
                </a:lnTo>
                <a:lnTo>
                  <a:pt x="216" y="64"/>
                </a:lnTo>
                <a:lnTo>
                  <a:pt x="324" y="103"/>
                </a:lnTo>
                <a:lnTo>
                  <a:pt x="432" y="142"/>
                </a:lnTo>
              </a:path>
            </a:pathLst>
          </a:custGeom>
          <a:noFill/>
          <a:ln w="28575">
            <a:solidFill>
              <a:srgbClr val="FF0000"/>
            </a:solidFill>
            <a:round/>
            <a:headEnd/>
            <a:tailEnd/>
          </a:ln>
        </p:spPr>
        <p:txBody>
          <a:bodyPr/>
          <a:lstStyle/>
          <a:p>
            <a:endParaRPr lang="ru-RU"/>
          </a:p>
        </p:txBody>
      </p:sp>
      <p:sp>
        <p:nvSpPr>
          <p:cNvPr id="74797" name="Freeform 45"/>
          <p:cNvSpPr>
            <a:spLocks/>
          </p:cNvSpPr>
          <p:nvPr/>
        </p:nvSpPr>
        <p:spPr bwMode="auto">
          <a:xfrm>
            <a:off x="3390900" y="2327275"/>
            <a:ext cx="685800" cy="173038"/>
          </a:xfrm>
          <a:custGeom>
            <a:avLst/>
            <a:gdLst>
              <a:gd name="T0" fmla="*/ 0 w 432"/>
              <a:gd name="T1" fmla="*/ 0 h 109"/>
              <a:gd name="T2" fmla="*/ 2147483647 w 432"/>
              <a:gd name="T3" fmla="*/ 2147483647 h 109"/>
              <a:gd name="T4" fmla="*/ 2147483647 w 432"/>
              <a:gd name="T5" fmla="*/ 2147483647 h 109"/>
              <a:gd name="T6" fmla="*/ 0 60000 65536"/>
              <a:gd name="T7" fmla="*/ 0 60000 65536"/>
              <a:gd name="T8" fmla="*/ 0 60000 65536"/>
              <a:gd name="T9" fmla="*/ 0 w 432"/>
              <a:gd name="T10" fmla="*/ 0 h 109"/>
              <a:gd name="T11" fmla="*/ 432 w 432"/>
              <a:gd name="T12" fmla="*/ 109 h 109"/>
            </a:gdLst>
            <a:ahLst/>
            <a:cxnLst>
              <a:cxn ang="T6">
                <a:pos x="T0" y="T1"/>
              </a:cxn>
              <a:cxn ang="T7">
                <a:pos x="T2" y="T3"/>
              </a:cxn>
              <a:cxn ang="T8">
                <a:pos x="T4" y="T5"/>
              </a:cxn>
            </a:cxnLst>
            <a:rect l="T9" t="T10" r="T11" b="T12"/>
            <a:pathLst>
              <a:path w="432" h="109">
                <a:moveTo>
                  <a:pt x="0" y="0"/>
                </a:moveTo>
                <a:lnTo>
                  <a:pt x="216" y="58"/>
                </a:lnTo>
                <a:lnTo>
                  <a:pt x="432" y="109"/>
                </a:lnTo>
              </a:path>
            </a:pathLst>
          </a:custGeom>
          <a:noFill/>
          <a:ln w="28575">
            <a:solidFill>
              <a:srgbClr val="FF0000"/>
            </a:solidFill>
            <a:round/>
            <a:headEnd/>
            <a:tailEnd/>
          </a:ln>
        </p:spPr>
        <p:txBody>
          <a:bodyPr/>
          <a:lstStyle/>
          <a:p>
            <a:endParaRPr lang="ru-RU"/>
          </a:p>
        </p:txBody>
      </p:sp>
      <p:sp>
        <p:nvSpPr>
          <p:cNvPr id="74798" name="Freeform 46"/>
          <p:cNvSpPr>
            <a:spLocks/>
          </p:cNvSpPr>
          <p:nvPr/>
        </p:nvSpPr>
        <p:spPr bwMode="auto">
          <a:xfrm>
            <a:off x="4076700" y="2500313"/>
            <a:ext cx="685800" cy="92075"/>
          </a:xfrm>
          <a:custGeom>
            <a:avLst/>
            <a:gdLst>
              <a:gd name="T0" fmla="*/ 0 w 432"/>
              <a:gd name="T1" fmla="*/ 0 h 58"/>
              <a:gd name="T2" fmla="*/ 2147483647 w 432"/>
              <a:gd name="T3" fmla="*/ 2147483647 h 58"/>
              <a:gd name="T4" fmla="*/ 2147483647 w 432"/>
              <a:gd name="T5" fmla="*/ 2147483647 h 58"/>
              <a:gd name="T6" fmla="*/ 2147483647 w 432"/>
              <a:gd name="T7" fmla="*/ 2147483647 h 58"/>
              <a:gd name="T8" fmla="*/ 2147483647 w 432"/>
              <a:gd name="T9" fmla="*/ 2147483647 h 58"/>
              <a:gd name="T10" fmla="*/ 2147483647 w 432"/>
              <a:gd name="T11" fmla="*/ 2147483647 h 58"/>
              <a:gd name="T12" fmla="*/ 0 60000 65536"/>
              <a:gd name="T13" fmla="*/ 0 60000 65536"/>
              <a:gd name="T14" fmla="*/ 0 60000 65536"/>
              <a:gd name="T15" fmla="*/ 0 60000 65536"/>
              <a:gd name="T16" fmla="*/ 0 60000 65536"/>
              <a:gd name="T17" fmla="*/ 0 60000 65536"/>
              <a:gd name="T18" fmla="*/ 0 w 432"/>
              <a:gd name="T19" fmla="*/ 0 h 58"/>
              <a:gd name="T20" fmla="*/ 432 w 432"/>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432" h="58">
                <a:moveTo>
                  <a:pt x="0" y="0"/>
                </a:moveTo>
                <a:lnTo>
                  <a:pt x="108" y="13"/>
                </a:lnTo>
                <a:lnTo>
                  <a:pt x="216" y="26"/>
                </a:lnTo>
                <a:lnTo>
                  <a:pt x="324" y="32"/>
                </a:lnTo>
                <a:lnTo>
                  <a:pt x="378" y="45"/>
                </a:lnTo>
                <a:lnTo>
                  <a:pt x="432" y="58"/>
                </a:lnTo>
              </a:path>
            </a:pathLst>
          </a:custGeom>
          <a:noFill/>
          <a:ln w="28575">
            <a:solidFill>
              <a:srgbClr val="FF0000"/>
            </a:solidFill>
            <a:round/>
            <a:headEnd/>
            <a:tailEnd/>
          </a:ln>
        </p:spPr>
        <p:txBody>
          <a:bodyPr/>
          <a:lstStyle/>
          <a:p>
            <a:endParaRPr lang="ru-RU"/>
          </a:p>
        </p:txBody>
      </p:sp>
      <p:sp>
        <p:nvSpPr>
          <p:cNvPr id="74799" name="Freeform 47"/>
          <p:cNvSpPr>
            <a:spLocks/>
          </p:cNvSpPr>
          <p:nvPr/>
        </p:nvSpPr>
        <p:spPr bwMode="auto">
          <a:xfrm>
            <a:off x="4762500" y="2592388"/>
            <a:ext cx="693738" cy="306387"/>
          </a:xfrm>
          <a:custGeom>
            <a:avLst/>
            <a:gdLst>
              <a:gd name="T0" fmla="*/ 0 w 437"/>
              <a:gd name="T1" fmla="*/ 0 h 193"/>
              <a:gd name="T2" fmla="*/ 2147483647 w 437"/>
              <a:gd name="T3" fmla="*/ 2147483647 h 193"/>
              <a:gd name="T4" fmla="*/ 2147483647 w 437"/>
              <a:gd name="T5" fmla="*/ 2147483647 h 193"/>
              <a:gd name="T6" fmla="*/ 2147483647 w 437"/>
              <a:gd name="T7" fmla="*/ 2147483647 h 193"/>
              <a:gd name="T8" fmla="*/ 2147483647 w 437"/>
              <a:gd name="T9" fmla="*/ 2147483647 h 193"/>
              <a:gd name="T10" fmla="*/ 0 60000 65536"/>
              <a:gd name="T11" fmla="*/ 0 60000 65536"/>
              <a:gd name="T12" fmla="*/ 0 60000 65536"/>
              <a:gd name="T13" fmla="*/ 0 60000 65536"/>
              <a:gd name="T14" fmla="*/ 0 60000 65536"/>
              <a:gd name="T15" fmla="*/ 0 w 437"/>
              <a:gd name="T16" fmla="*/ 0 h 193"/>
              <a:gd name="T17" fmla="*/ 437 w 437"/>
              <a:gd name="T18" fmla="*/ 193 h 193"/>
            </a:gdLst>
            <a:ahLst/>
            <a:cxnLst>
              <a:cxn ang="T10">
                <a:pos x="T0" y="T1"/>
              </a:cxn>
              <a:cxn ang="T11">
                <a:pos x="T2" y="T3"/>
              </a:cxn>
              <a:cxn ang="T12">
                <a:pos x="T4" y="T5"/>
              </a:cxn>
              <a:cxn ang="T13">
                <a:pos x="T6" y="T7"/>
              </a:cxn>
              <a:cxn ang="T14">
                <a:pos x="T8" y="T9"/>
              </a:cxn>
            </a:cxnLst>
            <a:rect l="T15" t="T16" r="T17" b="T18"/>
            <a:pathLst>
              <a:path w="437" h="193">
                <a:moveTo>
                  <a:pt x="0" y="0"/>
                </a:moveTo>
                <a:lnTo>
                  <a:pt x="107" y="39"/>
                </a:lnTo>
                <a:lnTo>
                  <a:pt x="215" y="90"/>
                </a:lnTo>
                <a:lnTo>
                  <a:pt x="329" y="142"/>
                </a:lnTo>
                <a:lnTo>
                  <a:pt x="437" y="193"/>
                </a:lnTo>
              </a:path>
            </a:pathLst>
          </a:custGeom>
          <a:noFill/>
          <a:ln w="28575">
            <a:solidFill>
              <a:srgbClr val="FF0000"/>
            </a:solidFill>
            <a:round/>
            <a:headEnd/>
            <a:tailEnd/>
          </a:ln>
        </p:spPr>
        <p:txBody>
          <a:bodyPr/>
          <a:lstStyle/>
          <a:p>
            <a:endParaRPr lang="ru-RU"/>
          </a:p>
        </p:txBody>
      </p:sp>
      <p:sp>
        <p:nvSpPr>
          <p:cNvPr id="74800" name="Line 48"/>
          <p:cNvSpPr>
            <a:spLocks noChangeShapeType="1"/>
          </p:cNvSpPr>
          <p:nvPr/>
        </p:nvSpPr>
        <p:spPr bwMode="auto">
          <a:xfrm>
            <a:off x="5456238" y="2898775"/>
            <a:ext cx="685800" cy="296863"/>
          </a:xfrm>
          <a:prstGeom prst="line">
            <a:avLst/>
          </a:prstGeom>
          <a:noFill/>
          <a:ln w="28575">
            <a:solidFill>
              <a:srgbClr val="FF0000"/>
            </a:solidFill>
            <a:round/>
            <a:headEnd/>
            <a:tailEnd/>
          </a:ln>
        </p:spPr>
        <p:txBody>
          <a:bodyPr/>
          <a:lstStyle/>
          <a:p>
            <a:endParaRPr lang="ru-RU"/>
          </a:p>
        </p:txBody>
      </p:sp>
      <p:sp>
        <p:nvSpPr>
          <p:cNvPr id="74801" name="Freeform 49"/>
          <p:cNvSpPr>
            <a:spLocks/>
          </p:cNvSpPr>
          <p:nvPr/>
        </p:nvSpPr>
        <p:spPr bwMode="auto">
          <a:xfrm>
            <a:off x="6142038" y="3195638"/>
            <a:ext cx="685800" cy="307975"/>
          </a:xfrm>
          <a:custGeom>
            <a:avLst/>
            <a:gdLst>
              <a:gd name="T0" fmla="*/ 0 w 432"/>
              <a:gd name="T1" fmla="*/ 0 h 194"/>
              <a:gd name="T2" fmla="*/ 2147483647 w 432"/>
              <a:gd name="T3" fmla="*/ 2147483647 h 194"/>
              <a:gd name="T4" fmla="*/ 2147483647 w 432"/>
              <a:gd name="T5" fmla="*/ 2147483647 h 194"/>
              <a:gd name="T6" fmla="*/ 2147483647 w 432"/>
              <a:gd name="T7" fmla="*/ 2147483647 h 194"/>
              <a:gd name="T8" fmla="*/ 2147483647 w 432"/>
              <a:gd name="T9" fmla="*/ 2147483647 h 194"/>
              <a:gd name="T10" fmla="*/ 0 60000 65536"/>
              <a:gd name="T11" fmla="*/ 0 60000 65536"/>
              <a:gd name="T12" fmla="*/ 0 60000 65536"/>
              <a:gd name="T13" fmla="*/ 0 60000 65536"/>
              <a:gd name="T14" fmla="*/ 0 60000 65536"/>
              <a:gd name="T15" fmla="*/ 0 w 432"/>
              <a:gd name="T16" fmla="*/ 0 h 194"/>
              <a:gd name="T17" fmla="*/ 432 w 432"/>
              <a:gd name="T18" fmla="*/ 194 h 194"/>
            </a:gdLst>
            <a:ahLst/>
            <a:cxnLst>
              <a:cxn ang="T10">
                <a:pos x="T0" y="T1"/>
              </a:cxn>
              <a:cxn ang="T11">
                <a:pos x="T2" y="T3"/>
              </a:cxn>
              <a:cxn ang="T12">
                <a:pos x="T4" y="T5"/>
              </a:cxn>
              <a:cxn ang="T13">
                <a:pos x="T6" y="T7"/>
              </a:cxn>
              <a:cxn ang="T14">
                <a:pos x="T8" y="T9"/>
              </a:cxn>
            </a:cxnLst>
            <a:rect l="T15" t="T16" r="T17" b="T18"/>
            <a:pathLst>
              <a:path w="432" h="194">
                <a:moveTo>
                  <a:pt x="0" y="0"/>
                </a:moveTo>
                <a:lnTo>
                  <a:pt x="108" y="45"/>
                </a:lnTo>
                <a:lnTo>
                  <a:pt x="216" y="84"/>
                </a:lnTo>
                <a:lnTo>
                  <a:pt x="324" y="136"/>
                </a:lnTo>
                <a:lnTo>
                  <a:pt x="432" y="194"/>
                </a:lnTo>
              </a:path>
            </a:pathLst>
          </a:custGeom>
          <a:noFill/>
          <a:ln w="28575">
            <a:solidFill>
              <a:srgbClr val="FF0000"/>
            </a:solidFill>
            <a:round/>
            <a:headEnd/>
            <a:tailEnd/>
          </a:ln>
        </p:spPr>
        <p:txBody>
          <a:bodyPr/>
          <a:lstStyle/>
          <a:p>
            <a:endParaRPr lang="ru-RU"/>
          </a:p>
        </p:txBody>
      </p:sp>
      <p:sp>
        <p:nvSpPr>
          <p:cNvPr id="74802" name="Freeform 50"/>
          <p:cNvSpPr>
            <a:spLocks/>
          </p:cNvSpPr>
          <p:nvPr/>
        </p:nvSpPr>
        <p:spPr bwMode="auto">
          <a:xfrm>
            <a:off x="6827838" y="3503613"/>
            <a:ext cx="685800" cy="541337"/>
          </a:xfrm>
          <a:custGeom>
            <a:avLst/>
            <a:gdLst>
              <a:gd name="T0" fmla="*/ 0 w 432"/>
              <a:gd name="T1" fmla="*/ 0 h 341"/>
              <a:gd name="T2" fmla="*/ 2147483647 w 432"/>
              <a:gd name="T3" fmla="*/ 2147483647 h 341"/>
              <a:gd name="T4" fmla="*/ 2147483647 w 432"/>
              <a:gd name="T5" fmla="*/ 2147483647 h 341"/>
              <a:gd name="T6" fmla="*/ 2147483647 w 432"/>
              <a:gd name="T7" fmla="*/ 2147483647 h 341"/>
              <a:gd name="T8" fmla="*/ 2147483647 w 432"/>
              <a:gd name="T9" fmla="*/ 2147483647 h 341"/>
              <a:gd name="T10" fmla="*/ 2147483647 w 432"/>
              <a:gd name="T11" fmla="*/ 2147483647 h 341"/>
              <a:gd name="T12" fmla="*/ 2147483647 w 432"/>
              <a:gd name="T13" fmla="*/ 2147483647 h 341"/>
              <a:gd name="T14" fmla="*/ 0 60000 65536"/>
              <a:gd name="T15" fmla="*/ 0 60000 65536"/>
              <a:gd name="T16" fmla="*/ 0 60000 65536"/>
              <a:gd name="T17" fmla="*/ 0 60000 65536"/>
              <a:gd name="T18" fmla="*/ 0 60000 65536"/>
              <a:gd name="T19" fmla="*/ 0 60000 65536"/>
              <a:gd name="T20" fmla="*/ 0 60000 65536"/>
              <a:gd name="T21" fmla="*/ 0 w 432"/>
              <a:gd name="T22" fmla="*/ 0 h 341"/>
              <a:gd name="T23" fmla="*/ 432 w 432"/>
              <a:gd name="T24" fmla="*/ 341 h 3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341">
                <a:moveTo>
                  <a:pt x="0" y="0"/>
                </a:moveTo>
                <a:lnTo>
                  <a:pt x="54" y="38"/>
                </a:lnTo>
                <a:lnTo>
                  <a:pt x="108" y="77"/>
                </a:lnTo>
                <a:lnTo>
                  <a:pt x="216" y="167"/>
                </a:lnTo>
                <a:lnTo>
                  <a:pt x="324" y="257"/>
                </a:lnTo>
                <a:lnTo>
                  <a:pt x="378" y="303"/>
                </a:lnTo>
                <a:lnTo>
                  <a:pt x="432" y="341"/>
                </a:lnTo>
              </a:path>
            </a:pathLst>
          </a:custGeom>
          <a:noFill/>
          <a:ln w="28575">
            <a:solidFill>
              <a:srgbClr val="FF0000"/>
            </a:solidFill>
            <a:round/>
            <a:headEnd/>
            <a:tailEnd/>
          </a:ln>
        </p:spPr>
        <p:txBody>
          <a:bodyPr/>
          <a:lstStyle/>
          <a:p>
            <a:endParaRPr lang="ru-RU"/>
          </a:p>
        </p:txBody>
      </p:sp>
      <p:sp>
        <p:nvSpPr>
          <p:cNvPr id="74803" name="Freeform 51"/>
          <p:cNvSpPr>
            <a:spLocks/>
          </p:cNvSpPr>
          <p:nvPr/>
        </p:nvSpPr>
        <p:spPr bwMode="auto">
          <a:xfrm>
            <a:off x="7513638" y="4044950"/>
            <a:ext cx="685800" cy="368300"/>
          </a:xfrm>
          <a:custGeom>
            <a:avLst/>
            <a:gdLst>
              <a:gd name="T0" fmla="*/ 0 w 432"/>
              <a:gd name="T1" fmla="*/ 0 h 232"/>
              <a:gd name="T2" fmla="*/ 2147483647 w 432"/>
              <a:gd name="T3" fmla="*/ 2147483647 h 232"/>
              <a:gd name="T4" fmla="*/ 2147483647 w 432"/>
              <a:gd name="T5" fmla="*/ 2147483647 h 232"/>
              <a:gd name="T6" fmla="*/ 2147483647 w 432"/>
              <a:gd name="T7" fmla="*/ 2147483647 h 232"/>
              <a:gd name="T8" fmla="*/ 2147483647 w 432"/>
              <a:gd name="T9" fmla="*/ 2147483647 h 232"/>
              <a:gd name="T10" fmla="*/ 0 60000 65536"/>
              <a:gd name="T11" fmla="*/ 0 60000 65536"/>
              <a:gd name="T12" fmla="*/ 0 60000 65536"/>
              <a:gd name="T13" fmla="*/ 0 60000 65536"/>
              <a:gd name="T14" fmla="*/ 0 60000 65536"/>
              <a:gd name="T15" fmla="*/ 0 w 432"/>
              <a:gd name="T16" fmla="*/ 0 h 232"/>
              <a:gd name="T17" fmla="*/ 432 w 432"/>
              <a:gd name="T18" fmla="*/ 232 h 232"/>
            </a:gdLst>
            <a:ahLst/>
            <a:cxnLst>
              <a:cxn ang="T10">
                <a:pos x="T0" y="T1"/>
              </a:cxn>
              <a:cxn ang="T11">
                <a:pos x="T2" y="T3"/>
              </a:cxn>
              <a:cxn ang="T12">
                <a:pos x="T4" y="T5"/>
              </a:cxn>
              <a:cxn ang="T13">
                <a:pos x="T6" y="T7"/>
              </a:cxn>
              <a:cxn ang="T14">
                <a:pos x="T8" y="T9"/>
              </a:cxn>
            </a:cxnLst>
            <a:rect l="T15" t="T16" r="T17" b="T18"/>
            <a:pathLst>
              <a:path w="432" h="232">
                <a:moveTo>
                  <a:pt x="0" y="0"/>
                </a:moveTo>
                <a:lnTo>
                  <a:pt x="108" y="65"/>
                </a:lnTo>
                <a:lnTo>
                  <a:pt x="216" y="123"/>
                </a:lnTo>
                <a:lnTo>
                  <a:pt x="324" y="174"/>
                </a:lnTo>
                <a:lnTo>
                  <a:pt x="432" y="232"/>
                </a:lnTo>
              </a:path>
            </a:pathLst>
          </a:custGeom>
          <a:noFill/>
          <a:ln w="28575">
            <a:solidFill>
              <a:srgbClr val="FF0000"/>
            </a:solidFill>
            <a:round/>
            <a:headEnd/>
            <a:tailEnd/>
          </a:ln>
        </p:spPr>
        <p:txBody>
          <a:bodyPr/>
          <a:lstStyle/>
          <a:p>
            <a:endParaRPr lang="ru-RU"/>
          </a:p>
        </p:txBody>
      </p:sp>
      <p:sp>
        <p:nvSpPr>
          <p:cNvPr id="74804" name="Rectangle 52"/>
          <p:cNvSpPr>
            <a:spLocks noChangeArrowheads="1"/>
          </p:cNvSpPr>
          <p:nvPr/>
        </p:nvSpPr>
        <p:spPr bwMode="auto">
          <a:xfrm>
            <a:off x="2019300" y="2051050"/>
            <a:ext cx="57150" cy="30163"/>
          </a:xfrm>
          <a:prstGeom prst="rect">
            <a:avLst/>
          </a:prstGeom>
          <a:solidFill>
            <a:srgbClr val="FFFF00"/>
          </a:solidFill>
          <a:ln w="9525">
            <a:noFill/>
            <a:miter lim="800000"/>
            <a:headEnd/>
            <a:tailEnd/>
          </a:ln>
        </p:spPr>
        <p:txBody>
          <a:bodyPr/>
          <a:lstStyle/>
          <a:p>
            <a:endParaRPr lang="ru-RU">
              <a:latin typeface="Calibri" pitchFamily="34" charset="0"/>
            </a:endParaRPr>
          </a:p>
        </p:txBody>
      </p:sp>
      <p:sp>
        <p:nvSpPr>
          <p:cNvPr id="74805" name="Rectangle 53"/>
          <p:cNvSpPr>
            <a:spLocks noChangeArrowheads="1"/>
          </p:cNvSpPr>
          <p:nvPr/>
        </p:nvSpPr>
        <p:spPr bwMode="auto">
          <a:xfrm>
            <a:off x="2190750" y="2060575"/>
            <a:ext cx="57150" cy="30163"/>
          </a:xfrm>
          <a:prstGeom prst="rect">
            <a:avLst/>
          </a:prstGeom>
          <a:solidFill>
            <a:srgbClr val="FFFF00"/>
          </a:solidFill>
          <a:ln w="9525">
            <a:noFill/>
            <a:miter lim="800000"/>
            <a:headEnd/>
            <a:tailEnd/>
          </a:ln>
        </p:spPr>
        <p:txBody>
          <a:bodyPr/>
          <a:lstStyle/>
          <a:p>
            <a:endParaRPr lang="ru-RU">
              <a:latin typeface="Calibri" pitchFamily="34" charset="0"/>
            </a:endParaRPr>
          </a:p>
        </p:txBody>
      </p:sp>
      <p:sp>
        <p:nvSpPr>
          <p:cNvPr id="74806" name="Freeform 54"/>
          <p:cNvSpPr>
            <a:spLocks/>
          </p:cNvSpPr>
          <p:nvPr/>
        </p:nvSpPr>
        <p:spPr bwMode="auto">
          <a:xfrm>
            <a:off x="2362200" y="2070100"/>
            <a:ext cx="57150" cy="41275"/>
          </a:xfrm>
          <a:custGeom>
            <a:avLst/>
            <a:gdLst>
              <a:gd name="T0" fmla="*/ 0 w 36"/>
              <a:gd name="T1" fmla="*/ 0 h 26"/>
              <a:gd name="T2" fmla="*/ 2147483647 w 36"/>
              <a:gd name="T3" fmla="*/ 2147483647 h 26"/>
              <a:gd name="T4" fmla="*/ 2147483647 w 36"/>
              <a:gd name="T5" fmla="*/ 2147483647 h 26"/>
              <a:gd name="T6" fmla="*/ 0 w 36"/>
              <a:gd name="T7" fmla="*/ 2147483647 h 26"/>
              <a:gd name="T8" fmla="*/ 0 w 36"/>
              <a:gd name="T9" fmla="*/ 0 h 26"/>
              <a:gd name="T10" fmla="*/ 0 60000 65536"/>
              <a:gd name="T11" fmla="*/ 0 60000 65536"/>
              <a:gd name="T12" fmla="*/ 0 60000 65536"/>
              <a:gd name="T13" fmla="*/ 0 60000 65536"/>
              <a:gd name="T14" fmla="*/ 0 60000 65536"/>
              <a:gd name="T15" fmla="*/ 0 w 36"/>
              <a:gd name="T16" fmla="*/ 0 h 26"/>
              <a:gd name="T17" fmla="*/ 36 w 36"/>
              <a:gd name="T18" fmla="*/ 26 h 26"/>
            </a:gdLst>
            <a:ahLst/>
            <a:cxnLst>
              <a:cxn ang="T10">
                <a:pos x="T0" y="T1"/>
              </a:cxn>
              <a:cxn ang="T11">
                <a:pos x="T2" y="T3"/>
              </a:cxn>
              <a:cxn ang="T12">
                <a:pos x="T4" y="T5"/>
              </a:cxn>
              <a:cxn ang="T13">
                <a:pos x="T6" y="T7"/>
              </a:cxn>
              <a:cxn ang="T14">
                <a:pos x="T8" y="T9"/>
              </a:cxn>
            </a:cxnLst>
            <a:rect l="T15" t="T16" r="T17" b="T18"/>
            <a:pathLst>
              <a:path w="36" h="26">
                <a:moveTo>
                  <a:pt x="0" y="0"/>
                </a:moveTo>
                <a:lnTo>
                  <a:pt x="36" y="7"/>
                </a:lnTo>
                <a:lnTo>
                  <a:pt x="36" y="26"/>
                </a:lnTo>
                <a:lnTo>
                  <a:pt x="0" y="20"/>
                </a:lnTo>
                <a:lnTo>
                  <a:pt x="0" y="0"/>
                </a:lnTo>
                <a:close/>
              </a:path>
            </a:pathLst>
          </a:custGeom>
          <a:solidFill>
            <a:srgbClr val="FFFF00"/>
          </a:solidFill>
          <a:ln w="9525">
            <a:noFill/>
            <a:round/>
            <a:headEnd/>
            <a:tailEnd/>
          </a:ln>
        </p:spPr>
        <p:txBody>
          <a:bodyPr/>
          <a:lstStyle/>
          <a:p>
            <a:endParaRPr lang="ru-RU"/>
          </a:p>
        </p:txBody>
      </p:sp>
      <p:sp>
        <p:nvSpPr>
          <p:cNvPr id="74807" name="Freeform 55"/>
          <p:cNvSpPr>
            <a:spLocks/>
          </p:cNvSpPr>
          <p:nvPr/>
        </p:nvSpPr>
        <p:spPr bwMode="auto">
          <a:xfrm>
            <a:off x="2533650" y="2090738"/>
            <a:ext cx="57150" cy="41275"/>
          </a:xfrm>
          <a:custGeom>
            <a:avLst/>
            <a:gdLst>
              <a:gd name="T0" fmla="*/ 0 w 36"/>
              <a:gd name="T1" fmla="*/ 0 h 26"/>
              <a:gd name="T2" fmla="*/ 2147483647 w 36"/>
              <a:gd name="T3" fmla="*/ 2147483647 h 26"/>
              <a:gd name="T4" fmla="*/ 2147483647 w 36"/>
              <a:gd name="T5" fmla="*/ 2147483647 h 26"/>
              <a:gd name="T6" fmla="*/ 0 w 36"/>
              <a:gd name="T7" fmla="*/ 2147483647 h 26"/>
              <a:gd name="T8" fmla="*/ 0 w 36"/>
              <a:gd name="T9" fmla="*/ 0 h 26"/>
              <a:gd name="T10" fmla="*/ 0 60000 65536"/>
              <a:gd name="T11" fmla="*/ 0 60000 65536"/>
              <a:gd name="T12" fmla="*/ 0 60000 65536"/>
              <a:gd name="T13" fmla="*/ 0 60000 65536"/>
              <a:gd name="T14" fmla="*/ 0 60000 65536"/>
              <a:gd name="T15" fmla="*/ 0 w 36"/>
              <a:gd name="T16" fmla="*/ 0 h 26"/>
              <a:gd name="T17" fmla="*/ 36 w 36"/>
              <a:gd name="T18" fmla="*/ 26 h 26"/>
            </a:gdLst>
            <a:ahLst/>
            <a:cxnLst>
              <a:cxn ang="T10">
                <a:pos x="T0" y="T1"/>
              </a:cxn>
              <a:cxn ang="T11">
                <a:pos x="T2" y="T3"/>
              </a:cxn>
              <a:cxn ang="T12">
                <a:pos x="T4" y="T5"/>
              </a:cxn>
              <a:cxn ang="T13">
                <a:pos x="T6" y="T7"/>
              </a:cxn>
              <a:cxn ang="T14">
                <a:pos x="T8" y="T9"/>
              </a:cxn>
            </a:cxnLst>
            <a:rect l="T15" t="T16" r="T17" b="T18"/>
            <a:pathLst>
              <a:path w="36" h="26">
                <a:moveTo>
                  <a:pt x="0" y="0"/>
                </a:moveTo>
                <a:lnTo>
                  <a:pt x="36" y="7"/>
                </a:lnTo>
                <a:lnTo>
                  <a:pt x="36" y="26"/>
                </a:lnTo>
                <a:lnTo>
                  <a:pt x="0" y="20"/>
                </a:lnTo>
                <a:lnTo>
                  <a:pt x="0" y="0"/>
                </a:lnTo>
                <a:close/>
              </a:path>
            </a:pathLst>
          </a:custGeom>
          <a:solidFill>
            <a:srgbClr val="FFFF00"/>
          </a:solidFill>
          <a:ln w="9525">
            <a:noFill/>
            <a:round/>
            <a:headEnd/>
            <a:tailEnd/>
          </a:ln>
        </p:spPr>
        <p:txBody>
          <a:bodyPr/>
          <a:lstStyle/>
          <a:p>
            <a:endParaRPr lang="ru-RU"/>
          </a:p>
        </p:txBody>
      </p:sp>
      <p:sp>
        <p:nvSpPr>
          <p:cNvPr id="74808" name="Freeform 56"/>
          <p:cNvSpPr>
            <a:spLocks/>
          </p:cNvSpPr>
          <p:nvPr/>
        </p:nvSpPr>
        <p:spPr bwMode="auto">
          <a:xfrm>
            <a:off x="2705100" y="2122488"/>
            <a:ext cx="57150" cy="39687"/>
          </a:xfrm>
          <a:custGeom>
            <a:avLst/>
            <a:gdLst>
              <a:gd name="T0" fmla="*/ 0 w 36"/>
              <a:gd name="T1" fmla="*/ 0 h 25"/>
              <a:gd name="T2" fmla="*/ 2147483647 w 36"/>
              <a:gd name="T3" fmla="*/ 2147483647 h 25"/>
              <a:gd name="T4" fmla="*/ 2147483647 w 36"/>
              <a:gd name="T5" fmla="*/ 2147483647 h 25"/>
              <a:gd name="T6" fmla="*/ 0 w 36"/>
              <a:gd name="T7" fmla="*/ 2147483647 h 25"/>
              <a:gd name="T8" fmla="*/ 0 w 36"/>
              <a:gd name="T9" fmla="*/ 0 h 25"/>
              <a:gd name="T10" fmla="*/ 0 60000 65536"/>
              <a:gd name="T11" fmla="*/ 0 60000 65536"/>
              <a:gd name="T12" fmla="*/ 0 60000 65536"/>
              <a:gd name="T13" fmla="*/ 0 60000 65536"/>
              <a:gd name="T14" fmla="*/ 0 60000 65536"/>
              <a:gd name="T15" fmla="*/ 0 w 36"/>
              <a:gd name="T16" fmla="*/ 0 h 25"/>
              <a:gd name="T17" fmla="*/ 36 w 36"/>
              <a:gd name="T18" fmla="*/ 25 h 25"/>
            </a:gdLst>
            <a:ahLst/>
            <a:cxnLst>
              <a:cxn ang="T10">
                <a:pos x="T0" y="T1"/>
              </a:cxn>
              <a:cxn ang="T11">
                <a:pos x="T2" y="T3"/>
              </a:cxn>
              <a:cxn ang="T12">
                <a:pos x="T4" y="T5"/>
              </a:cxn>
              <a:cxn ang="T13">
                <a:pos x="T6" y="T7"/>
              </a:cxn>
              <a:cxn ang="T14">
                <a:pos x="T8" y="T9"/>
              </a:cxn>
            </a:cxnLst>
            <a:rect l="T15" t="T16" r="T17" b="T18"/>
            <a:pathLst>
              <a:path w="36" h="25">
                <a:moveTo>
                  <a:pt x="0" y="0"/>
                </a:moveTo>
                <a:lnTo>
                  <a:pt x="36" y="6"/>
                </a:lnTo>
                <a:lnTo>
                  <a:pt x="36" y="25"/>
                </a:lnTo>
                <a:lnTo>
                  <a:pt x="0" y="19"/>
                </a:lnTo>
                <a:lnTo>
                  <a:pt x="0" y="0"/>
                </a:lnTo>
                <a:close/>
              </a:path>
            </a:pathLst>
          </a:custGeom>
          <a:solidFill>
            <a:srgbClr val="FFFF00"/>
          </a:solidFill>
          <a:ln w="9525">
            <a:noFill/>
            <a:round/>
            <a:headEnd/>
            <a:tailEnd/>
          </a:ln>
        </p:spPr>
        <p:txBody>
          <a:bodyPr/>
          <a:lstStyle/>
          <a:p>
            <a:endParaRPr lang="ru-RU"/>
          </a:p>
        </p:txBody>
      </p:sp>
      <p:sp>
        <p:nvSpPr>
          <p:cNvPr id="74809" name="Freeform 57"/>
          <p:cNvSpPr>
            <a:spLocks/>
          </p:cNvSpPr>
          <p:nvPr/>
        </p:nvSpPr>
        <p:spPr bwMode="auto">
          <a:xfrm>
            <a:off x="2876550" y="2162175"/>
            <a:ext cx="66675" cy="52388"/>
          </a:xfrm>
          <a:custGeom>
            <a:avLst/>
            <a:gdLst>
              <a:gd name="T0" fmla="*/ 2147483647 w 42"/>
              <a:gd name="T1" fmla="*/ 0 h 33"/>
              <a:gd name="T2" fmla="*/ 2147483647 w 42"/>
              <a:gd name="T3" fmla="*/ 2147483647 h 33"/>
              <a:gd name="T4" fmla="*/ 2147483647 w 42"/>
              <a:gd name="T5" fmla="*/ 2147483647 h 33"/>
              <a:gd name="T6" fmla="*/ 0 w 42"/>
              <a:gd name="T7" fmla="*/ 2147483647 h 33"/>
              <a:gd name="T8" fmla="*/ 2147483647 w 42"/>
              <a:gd name="T9" fmla="*/ 0 h 33"/>
              <a:gd name="T10" fmla="*/ 0 60000 65536"/>
              <a:gd name="T11" fmla="*/ 0 60000 65536"/>
              <a:gd name="T12" fmla="*/ 0 60000 65536"/>
              <a:gd name="T13" fmla="*/ 0 60000 65536"/>
              <a:gd name="T14" fmla="*/ 0 60000 65536"/>
              <a:gd name="T15" fmla="*/ 0 w 42"/>
              <a:gd name="T16" fmla="*/ 0 h 33"/>
              <a:gd name="T17" fmla="*/ 42 w 42"/>
              <a:gd name="T18" fmla="*/ 33 h 33"/>
            </a:gdLst>
            <a:ahLst/>
            <a:cxnLst>
              <a:cxn ang="T10">
                <a:pos x="T0" y="T1"/>
              </a:cxn>
              <a:cxn ang="T11">
                <a:pos x="T2" y="T3"/>
              </a:cxn>
              <a:cxn ang="T12">
                <a:pos x="T4" y="T5"/>
              </a:cxn>
              <a:cxn ang="T13">
                <a:pos x="T6" y="T7"/>
              </a:cxn>
              <a:cxn ang="T14">
                <a:pos x="T8" y="T9"/>
              </a:cxn>
            </a:cxnLst>
            <a:rect l="T15" t="T16" r="T17" b="T18"/>
            <a:pathLst>
              <a:path w="42" h="33">
                <a:moveTo>
                  <a:pt x="6" y="0"/>
                </a:moveTo>
                <a:lnTo>
                  <a:pt x="42" y="13"/>
                </a:lnTo>
                <a:lnTo>
                  <a:pt x="36" y="33"/>
                </a:lnTo>
                <a:lnTo>
                  <a:pt x="0" y="20"/>
                </a:lnTo>
                <a:lnTo>
                  <a:pt x="6" y="0"/>
                </a:lnTo>
                <a:close/>
              </a:path>
            </a:pathLst>
          </a:custGeom>
          <a:solidFill>
            <a:srgbClr val="FFFF00"/>
          </a:solidFill>
          <a:ln w="9525">
            <a:noFill/>
            <a:round/>
            <a:headEnd/>
            <a:tailEnd/>
          </a:ln>
        </p:spPr>
        <p:txBody>
          <a:bodyPr/>
          <a:lstStyle/>
          <a:p>
            <a:endParaRPr lang="ru-RU"/>
          </a:p>
        </p:txBody>
      </p:sp>
      <p:sp>
        <p:nvSpPr>
          <p:cNvPr id="74810" name="Freeform 58"/>
          <p:cNvSpPr>
            <a:spLocks/>
          </p:cNvSpPr>
          <p:nvPr/>
        </p:nvSpPr>
        <p:spPr bwMode="auto">
          <a:xfrm>
            <a:off x="3048000" y="2224088"/>
            <a:ext cx="66675" cy="50800"/>
          </a:xfrm>
          <a:custGeom>
            <a:avLst/>
            <a:gdLst>
              <a:gd name="T0" fmla="*/ 2147483647 w 42"/>
              <a:gd name="T1" fmla="*/ 0 h 32"/>
              <a:gd name="T2" fmla="*/ 2147483647 w 42"/>
              <a:gd name="T3" fmla="*/ 2147483647 h 32"/>
              <a:gd name="T4" fmla="*/ 2147483647 w 42"/>
              <a:gd name="T5" fmla="*/ 2147483647 h 32"/>
              <a:gd name="T6" fmla="*/ 0 w 42"/>
              <a:gd name="T7" fmla="*/ 2147483647 h 32"/>
              <a:gd name="T8" fmla="*/ 2147483647 w 42"/>
              <a:gd name="T9" fmla="*/ 0 h 32"/>
              <a:gd name="T10" fmla="*/ 0 60000 65536"/>
              <a:gd name="T11" fmla="*/ 0 60000 65536"/>
              <a:gd name="T12" fmla="*/ 0 60000 65536"/>
              <a:gd name="T13" fmla="*/ 0 60000 65536"/>
              <a:gd name="T14" fmla="*/ 0 60000 65536"/>
              <a:gd name="T15" fmla="*/ 0 w 42"/>
              <a:gd name="T16" fmla="*/ 0 h 32"/>
              <a:gd name="T17" fmla="*/ 42 w 42"/>
              <a:gd name="T18" fmla="*/ 32 h 32"/>
            </a:gdLst>
            <a:ahLst/>
            <a:cxnLst>
              <a:cxn ang="T10">
                <a:pos x="T0" y="T1"/>
              </a:cxn>
              <a:cxn ang="T11">
                <a:pos x="T2" y="T3"/>
              </a:cxn>
              <a:cxn ang="T12">
                <a:pos x="T4" y="T5"/>
              </a:cxn>
              <a:cxn ang="T13">
                <a:pos x="T6" y="T7"/>
              </a:cxn>
              <a:cxn ang="T14">
                <a:pos x="T8" y="T9"/>
              </a:cxn>
            </a:cxnLst>
            <a:rect l="T15" t="T16" r="T17" b="T18"/>
            <a:pathLst>
              <a:path w="42" h="32">
                <a:moveTo>
                  <a:pt x="6" y="0"/>
                </a:moveTo>
                <a:lnTo>
                  <a:pt x="42" y="13"/>
                </a:lnTo>
                <a:lnTo>
                  <a:pt x="36" y="32"/>
                </a:lnTo>
                <a:lnTo>
                  <a:pt x="0" y="19"/>
                </a:lnTo>
                <a:lnTo>
                  <a:pt x="6" y="0"/>
                </a:lnTo>
                <a:close/>
              </a:path>
            </a:pathLst>
          </a:custGeom>
          <a:solidFill>
            <a:srgbClr val="FFFF00"/>
          </a:solidFill>
          <a:ln w="9525">
            <a:noFill/>
            <a:round/>
            <a:headEnd/>
            <a:tailEnd/>
          </a:ln>
        </p:spPr>
        <p:txBody>
          <a:bodyPr/>
          <a:lstStyle/>
          <a:p>
            <a:endParaRPr lang="ru-RU"/>
          </a:p>
        </p:txBody>
      </p:sp>
      <p:sp>
        <p:nvSpPr>
          <p:cNvPr id="74811" name="Freeform 59"/>
          <p:cNvSpPr>
            <a:spLocks/>
          </p:cNvSpPr>
          <p:nvPr/>
        </p:nvSpPr>
        <p:spPr bwMode="auto">
          <a:xfrm>
            <a:off x="3209925" y="2286000"/>
            <a:ext cx="66675" cy="60325"/>
          </a:xfrm>
          <a:custGeom>
            <a:avLst/>
            <a:gdLst>
              <a:gd name="T0" fmla="*/ 2147483647 w 42"/>
              <a:gd name="T1" fmla="*/ 0 h 38"/>
              <a:gd name="T2" fmla="*/ 2147483647 w 42"/>
              <a:gd name="T3" fmla="*/ 2147483647 h 38"/>
              <a:gd name="T4" fmla="*/ 2147483647 w 42"/>
              <a:gd name="T5" fmla="*/ 2147483647 h 38"/>
              <a:gd name="T6" fmla="*/ 0 w 42"/>
              <a:gd name="T7" fmla="*/ 2147483647 h 38"/>
              <a:gd name="T8" fmla="*/ 2147483647 w 42"/>
              <a:gd name="T9" fmla="*/ 0 h 38"/>
              <a:gd name="T10" fmla="*/ 0 60000 65536"/>
              <a:gd name="T11" fmla="*/ 0 60000 65536"/>
              <a:gd name="T12" fmla="*/ 0 60000 65536"/>
              <a:gd name="T13" fmla="*/ 0 60000 65536"/>
              <a:gd name="T14" fmla="*/ 0 60000 65536"/>
              <a:gd name="T15" fmla="*/ 0 w 42"/>
              <a:gd name="T16" fmla="*/ 0 h 38"/>
              <a:gd name="T17" fmla="*/ 42 w 42"/>
              <a:gd name="T18" fmla="*/ 38 h 38"/>
            </a:gdLst>
            <a:ahLst/>
            <a:cxnLst>
              <a:cxn ang="T10">
                <a:pos x="T0" y="T1"/>
              </a:cxn>
              <a:cxn ang="T11">
                <a:pos x="T2" y="T3"/>
              </a:cxn>
              <a:cxn ang="T12">
                <a:pos x="T4" y="T5"/>
              </a:cxn>
              <a:cxn ang="T13">
                <a:pos x="T6" y="T7"/>
              </a:cxn>
              <a:cxn ang="T14">
                <a:pos x="T8" y="T9"/>
              </a:cxn>
            </a:cxnLst>
            <a:rect l="T15" t="T16" r="T17" b="T18"/>
            <a:pathLst>
              <a:path w="42" h="38">
                <a:moveTo>
                  <a:pt x="12" y="0"/>
                </a:moveTo>
                <a:lnTo>
                  <a:pt x="42" y="19"/>
                </a:lnTo>
                <a:lnTo>
                  <a:pt x="30" y="38"/>
                </a:lnTo>
                <a:lnTo>
                  <a:pt x="0" y="19"/>
                </a:lnTo>
                <a:lnTo>
                  <a:pt x="12" y="0"/>
                </a:lnTo>
                <a:close/>
              </a:path>
            </a:pathLst>
          </a:custGeom>
          <a:solidFill>
            <a:srgbClr val="FFFF00"/>
          </a:solidFill>
          <a:ln w="9525">
            <a:noFill/>
            <a:round/>
            <a:headEnd/>
            <a:tailEnd/>
          </a:ln>
        </p:spPr>
        <p:txBody>
          <a:bodyPr/>
          <a:lstStyle/>
          <a:p>
            <a:endParaRPr lang="ru-RU"/>
          </a:p>
        </p:txBody>
      </p:sp>
      <p:sp>
        <p:nvSpPr>
          <p:cNvPr id="74812" name="Freeform 60"/>
          <p:cNvSpPr>
            <a:spLocks/>
          </p:cNvSpPr>
          <p:nvPr/>
        </p:nvSpPr>
        <p:spPr bwMode="auto">
          <a:xfrm>
            <a:off x="3371850" y="2378075"/>
            <a:ext cx="28575" cy="41275"/>
          </a:xfrm>
          <a:custGeom>
            <a:avLst/>
            <a:gdLst>
              <a:gd name="T0" fmla="*/ 2147483647 w 18"/>
              <a:gd name="T1" fmla="*/ 0 h 26"/>
              <a:gd name="T2" fmla="*/ 2147483647 w 18"/>
              <a:gd name="T3" fmla="*/ 2147483647 h 26"/>
              <a:gd name="T4" fmla="*/ 2147483647 w 18"/>
              <a:gd name="T5" fmla="*/ 2147483647 h 26"/>
              <a:gd name="T6" fmla="*/ 0 w 18"/>
              <a:gd name="T7" fmla="*/ 2147483647 h 26"/>
              <a:gd name="T8" fmla="*/ 2147483647 w 18"/>
              <a:gd name="T9" fmla="*/ 0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6" y="0"/>
                </a:moveTo>
                <a:lnTo>
                  <a:pt x="18" y="6"/>
                </a:lnTo>
                <a:lnTo>
                  <a:pt x="12" y="26"/>
                </a:lnTo>
                <a:lnTo>
                  <a:pt x="0" y="19"/>
                </a:lnTo>
                <a:lnTo>
                  <a:pt x="6" y="0"/>
                </a:lnTo>
                <a:close/>
              </a:path>
            </a:pathLst>
          </a:custGeom>
          <a:solidFill>
            <a:srgbClr val="FFFF00"/>
          </a:solidFill>
          <a:ln w="9525">
            <a:noFill/>
            <a:round/>
            <a:headEnd/>
            <a:tailEnd/>
          </a:ln>
        </p:spPr>
        <p:txBody>
          <a:bodyPr/>
          <a:lstStyle/>
          <a:p>
            <a:endParaRPr lang="ru-RU"/>
          </a:p>
        </p:txBody>
      </p:sp>
      <p:sp>
        <p:nvSpPr>
          <p:cNvPr id="74813" name="Freeform 61"/>
          <p:cNvSpPr>
            <a:spLocks/>
          </p:cNvSpPr>
          <p:nvPr/>
        </p:nvSpPr>
        <p:spPr bwMode="auto">
          <a:xfrm>
            <a:off x="3381375" y="2398713"/>
            <a:ext cx="66675" cy="60325"/>
          </a:xfrm>
          <a:custGeom>
            <a:avLst/>
            <a:gdLst>
              <a:gd name="T0" fmla="*/ 2147483647 w 42"/>
              <a:gd name="T1" fmla="*/ 0 h 38"/>
              <a:gd name="T2" fmla="*/ 2147483647 w 42"/>
              <a:gd name="T3" fmla="*/ 2147483647 h 38"/>
              <a:gd name="T4" fmla="*/ 2147483647 w 42"/>
              <a:gd name="T5" fmla="*/ 2147483647 h 38"/>
              <a:gd name="T6" fmla="*/ 0 w 42"/>
              <a:gd name="T7" fmla="*/ 2147483647 h 38"/>
              <a:gd name="T8" fmla="*/ 2147483647 w 42"/>
              <a:gd name="T9" fmla="*/ 0 h 38"/>
              <a:gd name="T10" fmla="*/ 0 60000 65536"/>
              <a:gd name="T11" fmla="*/ 0 60000 65536"/>
              <a:gd name="T12" fmla="*/ 0 60000 65536"/>
              <a:gd name="T13" fmla="*/ 0 60000 65536"/>
              <a:gd name="T14" fmla="*/ 0 60000 65536"/>
              <a:gd name="T15" fmla="*/ 0 w 42"/>
              <a:gd name="T16" fmla="*/ 0 h 38"/>
              <a:gd name="T17" fmla="*/ 42 w 42"/>
              <a:gd name="T18" fmla="*/ 38 h 38"/>
            </a:gdLst>
            <a:ahLst/>
            <a:cxnLst>
              <a:cxn ang="T10">
                <a:pos x="T0" y="T1"/>
              </a:cxn>
              <a:cxn ang="T11">
                <a:pos x="T2" y="T3"/>
              </a:cxn>
              <a:cxn ang="T12">
                <a:pos x="T4" y="T5"/>
              </a:cxn>
              <a:cxn ang="T13">
                <a:pos x="T6" y="T7"/>
              </a:cxn>
              <a:cxn ang="T14">
                <a:pos x="T8" y="T9"/>
              </a:cxn>
            </a:cxnLst>
            <a:rect l="T15" t="T16" r="T17" b="T18"/>
            <a:pathLst>
              <a:path w="42" h="38">
                <a:moveTo>
                  <a:pt x="12" y="0"/>
                </a:moveTo>
                <a:lnTo>
                  <a:pt x="42" y="25"/>
                </a:lnTo>
                <a:lnTo>
                  <a:pt x="30" y="38"/>
                </a:lnTo>
                <a:lnTo>
                  <a:pt x="0" y="13"/>
                </a:lnTo>
                <a:lnTo>
                  <a:pt x="12" y="0"/>
                </a:lnTo>
                <a:close/>
              </a:path>
            </a:pathLst>
          </a:custGeom>
          <a:solidFill>
            <a:srgbClr val="FFFF00"/>
          </a:solidFill>
          <a:ln w="9525">
            <a:noFill/>
            <a:round/>
            <a:headEnd/>
            <a:tailEnd/>
          </a:ln>
        </p:spPr>
        <p:txBody>
          <a:bodyPr/>
          <a:lstStyle/>
          <a:p>
            <a:endParaRPr lang="ru-RU"/>
          </a:p>
        </p:txBody>
      </p:sp>
      <p:sp>
        <p:nvSpPr>
          <p:cNvPr id="74814" name="Freeform 62"/>
          <p:cNvSpPr>
            <a:spLocks/>
          </p:cNvSpPr>
          <p:nvPr/>
        </p:nvSpPr>
        <p:spPr bwMode="auto">
          <a:xfrm>
            <a:off x="3524250" y="2511425"/>
            <a:ext cx="47625" cy="50800"/>
          </a:xfrm>
          <a:custGeom>
            <a:avLst/>
            <a:gdLst>
              <a:gd name="T0" fmla="*/ 2147483647 w 30"/>
              <a:gd name="T1" fmla="*/ 0 h 32"/>
              <a:gd name="T2" fmla="*/ 2147483647 w 30"/>
              <a:gd name="T3" fmla="*/ 2147483647 h 32"/>
              <a:gd name="T4" fmla="*/ 2147483647 w 30"/>
              <a:gd name="T5" fmla="*/ 2147483647 h 32"/>
              <a:gd name="T6" fmla="*/ 0 w 30"/>
              <a:gd name="T7" fmla="*/ 2147483647 h 32"/>
              <a:gd name="T8" fmla="*/ 2147483647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12" y="0"/>
                </a:moveTo>
                <a:lnTo>
                  <a:pt x="30" y="19"/>
                </a:lnTo>
                <a:lnTo>
                  <a:pt x="18" y="32"/>
                </a:lnTo>
                <a:lnTo>
                  <a:pt x="0" y="12"/>
                </a:lnTo>
                <a:lnTo>
                  <a:pt x="12" y="0"/>
                </a:lnTo>
                <a:close/>
              </a:path>
            </a:pathLst>
          </a:custGeom>
          <a:solidFill>
            <a:srgbClr val="FFFF00"/>
          </a:solidFill>
          <a:ln w="9525">
            <a:noFill/>
            <a:round/>
            <a:headEnd/>
            <a:tailEnd/>
          </a:ln>
        </p:spPr>
        <p:txBody>
          <a:bodyPr/>
          <a:lstStyle/>
          <a:p>
            <a:endParaRPr lang="ru-RU"/>
          </a:p>
        </p:txBody>
      </p:sp>
      <p:sp>
        <p:nvSpPr>
          <p:cNvPr id="74815" name="Freeform 63"/>
          <p:cNvSpPr>
            <a:spLocks/>
          </p:cNvSpPr>
          <p:nvPr/>
        </p:nvSpPr>
        <p:spPr bwMode="auto">
          <a:xfrm>
            <a:off x="3552825" y="2541588"/>
            <a:ext cx="38100" cy="41275"/>
          </a:xfrm>
          <a:custGeom>
            <a:avLst/>
            <a:gdLst>
              <a:gd name="T0" fmla="*/ 2147483647 w 24"/>
              <a:gd name="T1" fmla="*/ 0 h 26"/>
              <a:gd name="T2" fmla="*/ 2147483647 w 24"/>
              <a:gd name="T3" fmla="*/ 2147483647 h 26"/>
              <a:gd name="T4" fmla="*/ 2147483647 w 24"/>
              <a:gd name="T5" fmla="*/ 2147483647 h 26"/>
              <a:gd name="T6" fmla="*/ 0 w 24"/>
              <a:gd name="T7" fmla="*/ 2147483647 h 26"/>
              <a:gd name="T8" fmla="*/ 2147483647 w 24"/>
              <a:gd name="T9" fmla="*/ 0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12" y="0"/>
                </a:moveTo>
                <a:lnTo>
                  <a:pt x="24" y="13"/>
                </a:lnTo>
                <a:lnTo>
                  <a:pt x="12" y="26"/>
                </a:lnTo>
                <a:lnTo>
                  <a:pt x="0" y="13"/>
                </a:lnTo>
                <a:lnTo>
                  <a:pt x="12" y="0"/>
                </a:lnTo>
                <a:close/>
              </a:path>
            </a:pathLst>
          </a:custGeom>
          <a:solidFill>
            <a:srgbClr val="7030A0"/>
          </a:solidFill>
          <a:ln w="9525">
            <a:noFill/>
            <a:round/>
            <a:headEnd/>
            <a:tailEnd/>
          </a:ln>
        </p:spPr>
        <p:txBody>
          <a:bodyPr/>
          <a:lstStyle/>
          <a:p>
            <a:endParaRPr lang="ru-RU"/>
          </a:p>
        </p:txBody>
      </p:sp>
      <p:sp>
        <p:nvSpPr>
          <p:cNvPr id="74816" name="Freeform 64"/>
          <p:cNvSpPr>
            <a:spLocks/>
          </p:cNvSpPr>
          <p:nvPr/>
        </p:nvSpPr>
        <p:spPr bwMode="auto">
          <a:xfrm>
            <a:off x="3657600" y="2643188"/>
            <a:ext cx="57150" cy="61912"/>
          </a:xfrm>
          <a:custGeom>
            <a:avLst/>
            <a:gdLst>
              <a:gd name="T0" fmla="*/ 2147483647 w 36"/>
              <a:gd name="T1" fmla="*/ 0 h 39"/>
              <a:gd name="T2" fmla="*/ 2147483647 w 36"/>
              <a:gd name="T3" fmla="*/ 2147483647 h 39"/>
              <a:gd name="T4" fmla="*/ 2147483647 w 36"/>
              <a:gd name="T5" fmla="*/ 2147483647 h 39"/>
              <a:gd name="T6" fmla="*/ 0 w 36"/>
              <a:gd name="T7" fmla="*/ 2147483647 h 39"/>
              <a:gd name="T8" fmla="*/ 2147483647 w 36"/>
              <a:gd name="T9" fmla="*/ 0 h 39"/>
              <a:gd name="T10" fmla="*/ 0 60000 65536"/>
              <a:gd name="T11" fmla="*/ 0 60000 65536"/>
              <a:gd name="T12" fmla="*/ 0 60000 65536"/>
              <a:gd name="T13" fmla="*/ 0 60000 65536"/>
              <a:gd name="T14" fmla="*/ 0 60000 65536"/>
              <a:gd name="T15" fmla="*/ 0 w 36"/>
              <a:gd name="T16" fmla="*/ 0 h 39"/>
              <a:gd name="T17" fmla="*/ 36 w 36"/>
              <a:gd name="T18" fmla="*/ 39 h 39"/>
            </a:gdLst>
            <a:ahLst/>
            <a:cxnLst>
              <a:cxn ang="T10">
                <a:pos x="T0" y="T1"/>
              </a:cxn>
              <a:cxn ang="T11">
                <a:pos x="T2" y="T3"/>
              </a:cxn>
              <a:cxn ang="T12">
                <a:pos x="T4" y="T5"/>
              </a:cxn>
              <a:cxn ang="T13">
                <a:pos x="T6" y="T7"/>
              </a:cxn>
              <a:cxn ang="T14">
                <a:pos x="T8" y="T9"/>
              </a:cxn>
            </a:cxnLst>
            <a:rect l="T15" t="T16" r="T17" b="T18"/>
            <a:pathLst>
              <a:path w="36" h="39">
                <a:moveTo>
                  <a:pt x="12" y="0"/>
                </a:moveTo>
                <a:lnTo>
                  <a:pt x="36" y="26"/>
                </a:lnTo>
                <a:lnTo>
                  <a:pt x="24" y="39"/>
                </a:lnTo>
                <a:lnTo>
                  <a:pt x="0" y="13"/>
                </a:lnTo>
                <a:lnTo>
                  <a:pt x="12" y="0"/>
                </a:lnTo>
                <a:close/>
              </a:path>
            </a:pathLst>
          </a:custGeom>
          <a:solidFill>
            <a:srgbClr val="7030A0"/>
          </a:solidFill>
          <a:ln w="9525">
            <a:noFill/>
            <a:round/>
            <a:headEnd/>
            <a:tailEnd/>
          </a:ln>
        </p:spPr>
        <p:txBody>
          <a:bodyPr/>
          <a:lstStyle/>
          <a:p>
            <a:endParaRPr lang="ru-RU"/>
          </a:p>
        </p:txBody>
      </p:sp>
      <p:sp>
        <p:nvSpPr>
          <p:cNvPr id="74817" name="Freeform 65"/>
          <p:cNvSpPr>
            <a:spLocks/>
          </p:cNvSpPr>
          <p:nvPr/>
        </p:nvSpPr>
        <p:spPr bwMode="auto">
          <a:xfrm>
            <a:off x="3781425" y="2776538"/>
            <a:ext cx="47625" cy="50800"/>
          </a:xfrm>
          <a:custGeom>
            <a:avLst/>
            <a:gdLst>
              <a:gd name="T0" fmla="*/ 2147483647 w 30"/>
              <a:gd name="T1" fmla="*/ 0 h 32"/>
              <a:gd name="T2" fmla="*/ 2147483647 w 30"/>
              <a:gd name="T3" fmla="*/ 2147483647 h 32"/>
              <a:gd name="T4" fmla="*/ 2147483647 w 30"/>
              <a:gd name="T5" fmla="*/ 2147483647 h 32"/>
              <a:gd name="T6" fmla="*/ 0 w 30"/>
              <a:gd name="T7" fmla="*/ 2147483647 h 32"/>
              <a:gd name="T8" fmla="*/ 2147483647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12" y="0"/>
                </a:moveTo>
                <a:lnTo>
                  <a:pt x="30" y="19"/>
                </a:lnTo>
                <a:lnTo>
                  <a:pt x="18" y="32"/>
                </a:lnTo>
                <a:lnTo>
                  <a:pt x="0" y="13"/>
                </a:lnTo>
                <a:lnTo>
                  <a:pt x="12" y="0"/>
                </a:lnTo>
                <a:close/>
              </a:path>
            </a:pathLst>
          </a:custGeom>
          <a:solidFill>
            <a:srgbClr val="FFFF00"/>
          </a:solidFill>
          <a:ln w="9525">
            <a:noFill/>
            <a:round/>
            <a:headEnd/>
            <a:tailEnd/>
          </a:ln>
        </p:spPr>
        <p:txBody>
          <a:bodyPr/>
          <a:lstStyle/>
          <a:p>
            <a:endParaRPr lang="ru-RU"/>
          </a:p>
        </p:txBody>
      </p:sp>
      <p:sp>
        <p:nvSpPr>
          <p:cNvPr id="74818" name="Freeform 66"/>
          <p:cNvSpPr>
            <a:spLocks/>
          </p:cNvSpPr>
          <p:nvPr/>
        </p:nvSpPr>
        <p:spPr bwMode="auto">
          <a:xfrm>
            <a:off x="3810000" y="2806700"/>
            <a:ext cx="38100" cy="41275"/>
          </a:xfrm>
          <a:custGeom>
            <a:avLst/>
            <a:gdLst>
              <a:gd name="T0" fmla="*/ 2147483647 w 24"/>
              <a:gd name="T1" fmla="*/ 0 h 26"/>
              <a:gd name="T2" fmla="*/ 2147483647 w 24"/>
              <a:gd name="T3" fmla="*/ 2147483647 h 26"/>
              <a:gd name="T4" fmla="*/ 2147483647 w 24"/>
              <a:gd name="T5" fmla="*/ 2147483647 h 26"/>
              <a:gd name="T6" fmla="*/ 0 w 24"/>
              <a:gd name="T7" fmla="*/ 2147483647 h 26"/>
              <a:gd name="T8" fmla="*/ 2147483647 w 24"/>
              <a:gd name="T9" fmla="*/ 0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12" y="0"/>
                </a:moveTo>
                <a:lnTo>
                  <a:pt x="24" y="13"/>
                </a:lnTo>
                <a:lnTo>
                  <a:pt x="12" y="26"/>
                </a:lnTo>
                <a:lnTo>
                  <a:pt x="0" y="13"/>
                </a:lnTo>
                <a:lnTo>
                  <a:pt x="12" y="0"/>
                </a:lnTo>
                <a:close/>
              </a:path>
            </a:pathLst>
          </a:custGeom>
          <a:solidFill>
            <a:srgbClr val="7030A0"/>
          </a:solidFill>
          <a:ln w="9525">
            <a:noFill/>
            <a:round/>
            <a:headEnd/>
            <a:tailEnd/>
          </a:ln>
        </p:spPr>
        <p:txBody>
          <a:bodyPr/>
          <a:lstStyle/>
          <a:p>
            <a:endParaRPr lang="ru-RU"/>
          </a:p>
        </p:txBody>
      </p:sp>
      <p:sp>
        <p:nvSpPr>
          <p:cNvPr id="74819" name="Freeform 67"/>
          <p:cNvSpPr>
            <a:spLocks/>
          </p:cNvSpPr>
          <p:nvPr/>
        </p:nvSpPr>
        <p:spPr bwMode="auto">
          <a:xfrm>
            <a:off x="3914775" y="2909888"/>
            <a:ext cx="57150" cy="61912"/>
          </a:xfrm>
          <a:custGeom>
            <a:avLst/>
            <a:gdLst>
              <a:gd name="T0" fmla="*/ 2147483647 w 36"/>
              <a:gd name="T1" fmla="*/ 0 h 39"/>
              <a:gd name="T2" fmla="*/ 2147483647 w 36"/>
              <a:gd name="T3" fmla="*/ 2147483647 h 39"/>
              <a:gd name="T4" fmla="*/ 2147483647 w 36"/>
              <a:gd name="T5" fmla="*/ 2147483647 h 39"/>
              <a:gd name="T6" fmla="*/ 0 w 36"/>
              <a:gd name="T7" fmla="*/ 2147483647 h 39"/>
              <a:gd name="T8" fmla="*/ 2147483647 w 36"/>
              <a:gd name="T9" fmla="*/ 0 h 39"/>
              <a:gd name="T10" fmla="*/ 0 60000 65536"/>
              <a:gd name="T11" fmla="*/ 0 60000 65536"/>
              <a:gd name="T12" fmla="*/ 0 60000 65536"/>
              <a:gd name="T13" fmla="*/ 0 60000 65536"/>
              <a:gd name="T14" fmla="*/ 0 60000 65536"/>
              <a:gd name="T15" fmla="*/ 0 w 36"/>
              <a:gd name="T16" fmla="*/ 0 h 39"/>
              <a:gd name="T17" fmla="*/ 36 w 36"/>
              <a:gd name="T18" fmla="*/ 39 h 39"/>
            </a:gdLst>
            <a:ahLst/>
            <a:cxnLst>
              <a:cxn ang="T10">
                <a:pos x="T0" y="T1"/>
              </a:cxn>
              <a:cxn ang="T11">
                <a:pos x="T2" y="T3"/>
              </a:cxn>
              <a:cxn ang="T12">
                <a:pos x="T4" y="T5"/>
              </a:cxn>
              <a:cxn ang="T13">
                <a:pos x="T6" y="T7"/>
              </a:cxn>
              <a:cxn ang="T14">
                <a:pos x="T8" y="T9"/>
              </a:cxn>
            </a:cxnLst>
            <a:rect l="T15" t="T16" r="T17" b="T18"/>
            <a:pathLst>
              <a:path w="36" h="39">
                <a:moveTo>
                  <a:pt x="12" y="0"/>
                </a:moveTo>
                <a:lnTo>
                  <a:pt x="36" y="26"/>
                </a:lnTo>
                <a:lnTo>
                  <a:pt x="24" y="39"/>
                </a:lnTo>
                <a:lnTo>
                  <a:pt x="0" y="13"/>
                </a:lnTo>
                <a:lnTo>
                  <a:pt x="12" y="0"/>
                </a:lnTo>
                <a:close/>
              </a:path>
            </a:pathLst>
          </a:custGeom>
          <a:solidFill>
            <a:srgbClr val="7030A0"/>
          </a:solidFill>
          <a:ln w="9525">
            <a:noFill/>
            <a:round/>
            <a:headEnd/>
            <a:tailEnd/>
          </a:ln>
        </p:spPr>
        <p:txBody>
          <a:bodyPr/>
          <a:lstStyle/>
          <a:p>
            <a:endParaRPr lang="ru-RU"/>
          </a:p>
        </p:txBody>
      </p:sp>
      <p:sp>
        <p:nvSpPr>
          <p:cNvPr id="74820" name="Freeform 68"/>
          <p:cNvSpPr>
            <a:spLocks/>
          </p:cNvSpPr>
          <p:nvPr/>
        </p:nvSpPr>
        <p:spPr bwMode="auto">
          <a:xfrm>
            <a:off x="4057650" y="3022600"/>
            <a:ext cx="28575" cy="41275"/>
          </a:xfrm>
          <a:custGeom>
            <a:avLst/>
            <a:gdLst>
              <a:gd name="T0" fmla="*/ 2147483647 w 18"/>
              <a:gd name="T1" fmla="*/ 0 h 26"/>
              <a:gd name="T2" fmla="*/ 2147483647 w 18"/>
              <a:gd name="T3" fmla="*/ 2147483647 h 26"/>
              <a:gd name="T4" fmla="*/ 2147483647 w 18"/>
              <a:gd name="T5" fmla="*/ 2147483647 h 26"/>
              <a:gd name="T6" fmla="*/ 0 w 18"/>
              <a:gd name="T7" fmla="*/ 2147483647 h 26"/>
              <a:gd name="T8" fmla="*/ 2147483647 w 18"/>
              <a:gd name="T9" fmla="*/ 0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6" y="0"/>
                </a:moveTo>
                <a:lnTo>
                  <a:pt x="18" y="6"/>
                </a:lnTo>
                <a:lnTo>
                  <a:pt x="12" y="26"/>
                </a:lnTo>
                <a:lnTo>
                  <a:pt x="0" y="19"/>
                </a:lnTo>
                <a:lnTo>
                  <a:pt x="6" y="0"/>
                </a:lnTo>
                <a:close/>
              </a:path>
            </a:pathLst>
          </a:custGeom>
          <a:solidFill>
            <a:srgbClr val="FFFF00"/>
          </a:solidFill>
          <a:ln w="9525">
            <a:noFill/>
            <a:round/>
            <a:headEnd/>
            <a:tailEnd/>
          </a:ln>
        </p:spPr>
        <p:txBody>
          <a:bodyPr/>
          <a:lstStyle/>
          <a:p>
            <a:endParaRPr lang="ru-RU"/>
          </a:p>
        </p:txBody>
      </p:sp>
      <p:sp>
        <p:nvSpPr>
          <p:cNvPr id="74821" name="Freeform 69"/>
          <p:cNvSpPr>
            <a:spLocks/>
          </p:cNvSpPr>
          <p:nvPr/>
        </p:nvSpPr>
        <p:spPr bwMode="auto">
          <a:xfrm>
            <a:off x="4067175" y="3032125"/>
            <a:ext cx="66675" cy="61913"/>
          </a:xfrm>
          <a:custGeom>
            <a:avLst/>
            <a:gdLst>
              <a:gd name="T0" fmla="*/ 2147483647 w 42"/>
              <a:gd name="T1" fmla="*/ 0 h 39"/>
              <a:gd name="T2" fmla="*/ 2147483647 w 42"/>
              <a:gd name="T3" fmla="*/ 2147483647 h 39"/>
              <a:gd name="T4" fmla="*/ 2147483647 w 42"/>
              <a:gd name="T5" fmla="*/ 2147483647 h 39"/>
              <a:gd name="T6" fmla="*/ 0 w 42"/>
              <a:gd name="T7" fmla="*/ 2147483647 h 39"/>
              <a:gd name="T8" fmla="*/ 2147483647 w 42"/>
              <a:gd name="T9" fmla="*/ 0 h 39"/>
              <a:gd name="T10" fmla="*/ 0 60000 65536"/>
              <a:gd name="T11" fmla="*/ 0 60000 65536"/>
              <a:gd name="T12" fmla="*/ 0 60000 65536"/>
              <a:gd name="T13" fmla="*/ 0 60000 65536"/>
              <a:gd name="T14" fmla="*/ 0 60000 65536"/>
              <a:gd name="T15" fmla="*/ 0 w 42"/>
              <a:gd name="T16" fmla="*/ 0 h 39"/>
              <a:gd name="T17" fmla="*/ 42 w 42"/>
              <a:gd name="T18" fmla="*/ 39 h 39"/>
            </a:gdLst>
            <a:ahLst/>
            <a:cxnLst>
              <a:cxn ang="T10">
                <a:pos x="T0" y="T1"/>
              </a:cxn>
              <a:cxn ang="T11">
                <a:pos x="T2" y="T3"/>
              </a:cxn>
              <a:cxn ang="T12">
                <a:pos x="T4" y="T5"/>
              </a:cxn>
              <a:cxn ang="T13">
                <a:pos x="T6" y="T7"/>
              </a:cxn>
              <a:cxn ang="T14">
                <a:pos x="T8" y="T9"/>
              </a:cxn>
            </a:cxnLst>
            <a:rect l="T15" t="T16" r="T17" b="T18"/>
            <a:pathLst>
              <a:path w="42" h="39">
                <a:moveTo>
                  <a:pt x="12" y="0"/>
                </a:moveTo>
                <a:lnTo>
                  <a:pt x="42" y="20"/>
                </a:lnTo>
                <a:lnTo>
                  <a:pt x="30" y="39"/>
                </a:lnTo>
                <a:lnTo>
                  <a:pt x="0" y="20"/>
                </a:lnTo>
                <a:lnTo>
                  <a:pt x="12" y="0"/>
                </a:lnTo>
                <a:close/>
              </a:path>
            </a:pathLst>
          </a:custGeom>
          <a:solidFill>
            <a:srgbClr val="FFFF00"/>
          </a:solidFill>
          <a:ln w="9525">
            <a:noFill/>
            <a:round/>
            <a:headEnd/>
            <a:tailEnd/>
          </a:ln>
        </p:spPr>
        <p:txBody>
          <a:bodyPr/>
          <a:lstStyle/>
          <a:p>
            <a:endParaRPr lang="ru-RU"/>
          </a:p>
        </p:txBody>
      </p:sp>
      <p:sp>
        <p:nvSpPr>
          <p:cNvPr id="74822" name="Rectangle 70"/>
          <p:cNvSpPr>
            <a:spLocks noChangeArrowheads="1"/>
          </p:cNvSpPr>
          <p:nvPr/>
        </p:nvSpPr>
        <p:spPr bwMode="auto">
          <a:xfrm>
            <a:off x="4211638" y="3141663"/>
            <a:ext cx="9525" cy="30162"/>
          </a:xfrm>
          <a:prstGeom prst="rect">
            <a:avLst/>
          </a:prstGeom>
          <a:solidFill>
            <a:srgbClr val="7030A0"/>
          </a:solidFill>
          <a:ln w="9525">
            <a:noFill/>
            <a:miter lim="800000"/>
            <a:headEnd/>
            <a:tailEnd/>
          </a:ln>
        </p:spPr>
        <p:txBody>
          <a:bodyPr/>
          <a:lstStyle/>
          <a:p>
            <a:endParaRPr lang="ru-RU">
              <a:latin typeface="Calibri" pitchFamily="34" charset="0"/>
            </a:endParaRPr>
          </a:p>
        </p:txBody>
      </p:sp>
      <p:sp>
        <p:nvSpPr>
          <p:cNvPr id="74823" name="Freeform 71"/>
          <p:cNvSpPr>
            <a:spLocks/>
          </p:cNvSpPr>
          <p:nvPr/>
        </p:nvSpPr>
        <p:spPr bwMode="auto">
          <a:xfrm>
            <a:off x="4248150" y="3114675"/>
            <a:ext cx="57150" cy="50800"/>
          </a:xfrm>
          <a:custGeom>
            <a:avLst/>
            <a:gdLst>
              <a:gd name="T0" fmla="*/ 2147483647 w 36"/>
              <a:gd name="T1" fmla="*/ 0 h 32"/>
              <a:gd name="T2" fmla="*/ 2147483647 w 36"/>
              <a:gd name="T3" fmla="*/ 2147483647 h 32"/>
              <a:gd name="T4" fmla="*/ 2147483647 w 36"/>
              <a:gd name="T5" fmla="*/ 2147483647 h 32"/>
              <a:gd name="T6" fmla="*/ 0 w 36"/>
              <a:gd name="T7" fmla="*/ 2147483647 h 32"/>
              <a:gd name="T8" fmla="*/ 2147483647 w 36"/>
              <a:gd name="T9" fmla="*/ 0 h 32"/>
              <a:gd name="T10" fmla="*/ 0 60000 65536"/>
              <a:gd name="T11" fmla="*/ 0 60000 65536"/>
              <a:gd name="T12" fmla="*/ 0 60000 65536"/>
              <a:gd name="T13" fmla="*/ 0 60000 65536"/>
              <a:gd name="T14" fmla="*/ 0 60000 65536"/>
              <a:gd name="T15" fmla="*/ 0 w 36"/>
              <a:gd name="T16" fmla="*/ 0 h 32"/>
              <a:gd name="T17" fmla="*/ 36 w 36"/>
              <a:gd name="T18" fmla="*/ 32 h 32"/>
            </a:gdLst>
            <a:ahLst/>
            <a:cxnLst>
              <a:cxn ang="T10">
                <a:pos x="T0" y="T1"/>
              </a:cxn>
              <a:cxn ang="T11">
                <a:pos x="T2" y="T3"/>
              </a:cxn>
              <a:cxn ang="T12">
                <a:pos x="T4" y="T5"/>
              </a:cxn>
              <a:cxn ang="T13">
                <a:pos x="T6" y="T7"/>
              </a:cxn>
              <a:cxn ang="T14">
                <a:pos x="T8" y="T9"/>
              </a:cxn>
            </a:cxnLst>
            <a:rect l="T15" t="T16" r="T17" b="T18"/>
            <a:pathLst>
              <a:path w="36" h="32">
                <a:moveTo>
                  <a:pt x="6" y="0"/>
                </a:moveTo>
                <a:lnTo>
                  <a:pt x="36" y="13"/>
                </a:lnTo>
                <a:lnTo>
                  <a:pt x="30" y="32"/>
                </a:lnTo>
                <a:lnTo>
                  <a:pt x="0" y="19"/>
                </a:lnTo>
                <a:lnTo>
                  <a:pt x="6" y="0"/>
                </a:lnTo>
                <a:close/>
              </a:path>
            </a:pathLst>
          </a:custGeom>
          <a:solidFill>
            <a:srgbClr val="7030A0"/>
          </a:solidFill>
          <a:ln w="9525">
            <a:noFill/>
            <a:round/>
            <a:headEnd/>
            <a:tailEnd/>
          </a:ln>
        </p:spPr>
        <p:txBody>
          <a:bodyPr/>
          <a:lstStyle/>
          <a:p>
            <a:endParaRPr lang="ru-RU"/>
          </a:p>
        </p:txBody>
      </p:sp>
      <p:sp>
        <p:nvSpPr>
          <p:cNvPr id="74824" name="Rectangle 72"/>
          <p:cNvSpPr>
            <a:spLocks noChangeArrowheads="1"/>
          </p:cNvSpPr>
          <p:nvPr/>
        </p:nvSpPr>
        <p:spPr bwMode="auto">
          <a:xfrm>
            <a:off x="4410075" y="3175000"/>
            <a:ext cx="9525" cy="31750"/>
          </a:xfrm>
          <a:prstGeom prst="rect">
            <a:avLst/>
          </a:prstGeom>
          <a:solidFill>
            <a:srgbClr val="FFFF00"/>
          </a:solidFill>
          <a:ln w="9525">
            <a:noFill/>
            <a:miter lim="800000"/>
            <a:headEnd/>
            <a:tailEnd/>
          </a:ln>
        </p:spPr>
        <p:txBody>
          <a:bodyPr/>
          <a:lstStyle/>
          <a:p>
            <a:endParaRPr lang="ru-RU">
              <a:latin typeface="Calibri" pitchFamily="34" charset="0"/>
            </a:endParaRPr>
          </a:p>
        </p:txBody>
      </p:sp>
      <p:sp>
        <p:nvSpPr>
          <p:cNvPr id="74825" name="Freeform 73"/>
          <p:cNvSpPr>
            <a:spLocks/>
          </p:cNvSpPr>
          <p:nvPr/>
        </p:nvSpPr>
        <p:spPr bwMode="auto">
          <a:xfrm>
            <a:off x="4419600" y="3175000"/>
            <a:ext cx="57150" cy="41275"/>
          </a:xfrm>
          <a:custGeom>
            <a:avLst/>
            <a:gdLst>
              <a:gd name="T0" fmla="*/ 2147483647 w 36"/>
              <a:gd name="T1" fmla="*/ 0 h 26"/>
              <a:gd name="T2" fmla="*/ 2147483647 w 36"/>
              <a:gd name="T3" fmla="*/ 2147483647 h 26"/>
              <a:gd name="T4" fmla="*/ 2147483647 w 36"/>
              <a:gd name="T5" fmla="*/ 2147483647 h 26"/>
              <a:gd name="T6" fmla="*/ 0 w 36"/>
              <a:gd name="T7" fmla="*/ 2147483647 h 26"/>
              <a:gd name="T8" fmla="*/ 2147483647 w 36"/>
              <a:gd name="T9" fmla="*/ 0 h 26"/>
              <a:gd name="T10" fmla="*/ 0 60000 65536"/>
              <a:gd name="T11" fmla="*/ 0 60000 65536"/>
              <a:gd name="T12" fmla="*/ 0 60000 65536"/>
              <a:gd name="T13" fmla="*/ 0 60000 65536"/>
              <a:gd name="T14" fmla="*/ 0 60000 65536"/>
              <a:gd name="T15" fmla="*/ 0 w 36"/>
              <a:gd name="T16" fmla="*/ 0 h 26"/>
              <a:gd name="T17" fmla="*/ 36 w 36"/>
              <a:gd name="T18" fmla="*/ 26 h 26"/>
            </a:gdLst>
            <a:ahLst/>
            <a:cxnLst>
              <a:cxn ang="T10">
                <a:pos x="T0" y="T1"/>
              </a:cxn>
              <a:cxn ang="T11">
                <a:pos x="T2" y="T3"/>
              </a:cxn>
              <a:cxn ang="T12">
                <a:pos x="T4" y="T5"/>
              </a:cxn>
              <a:cxn ang="T13">
                <a:pos x="T6" y="T7"/>
              </a:cxn>
              <a:cxn ang="T14">
                <a:pos x="T8" y="T9"/>
              </a:cxn>
            </a:cxnLst>
            <a:rect l="T15" t="T16" r="T17" b="T18"/>
            <a:pathLst>
              <a:path w="36" h="26">
                <a:moveTo>
                  <a:pt x="6" y="0"/>
                </a:moveTo>
                <a:lnTo>
                  <a:pt x="36" y="7"/>
                </a:lnTo>
                <a:lnTo>
                  <a:pt x="30" y="26"/>
                </a:lnTo>
                <a:lnTo>
                  <a:pt x="0" y="20"/>
                </a:lnTo>
                <a:lnTo>
                  <a:pt x="6" y="0"/>
                </a:lnTo>
                <a:close/>
              </a:path>
            </a:pathLst>
          </a:custGeom>
          <a:solidFill>
            <a:srgbClr val="7030A0"/>
          </a:solidFill>
          <a:ln w="9525">
            <a:noFill/>
            <a:round/>
            <a:headEnd/>
            <a:tailEnd/>
          </a:ln>
        </p:spPr>
        <p:txBody>
          <a:bodyPr/>
          <a:lstStyle/>
          <a:p>
            <a:endParaRPr lang="ru-RU"/>
          </a:p>
        </p:txBody>
      </p:sp>
      <p:sp>
        <p:nvSpPr>
          <p:cNvPr id="74826" name="Rectangle 74"/>
          <p:cNvSpPr>
            <a:spLocks noChangeArrowheads="1"/>
          </p:cNvSpPr>
          <p:nvPr/>
        </p:nvSpPr>
        <p:spPr bwMode="auto">
          <a:xfrm>
            <a:off x="4581525" y="3216275"/>
            <a:ext cx="9525" cy="31750"/>
          </a:xfrm>
          <a:prstGeom prst="rect">
            <a:avLst/>
          </a:prstGeom>
          <a:solidFill>
            <a:srgbClr val="FFFF00"/>
          </a:solidFill>
          <a:ln w="9525">
            <a:noFill/>
            <a:miter lim="800000"/>
            <a:headEnd/>
            <a:tailEnd/>
          </a:ln>
        </p:spPr>
        <p:txBody>
          <a:bodyPr/>
          <a:lstStyle/>
          <a:p>
            <a:endParaRPr lang="ru-RU">
              <a:latin typeface="Calibri" pitchFamily="34" charset="0"/>
            </a:endParaRPr>
          </a:p>
        </p:txBody>
      </p:sp>
      <p:sp>
        <p:nvSpPr>
          <p:cNvPr id="74827" name="Freeform 75"/>
          <p:cNvSpPr>
            <a:spLocks/>
          </p:cNvSpPr>
          <p:nvPr/>
        </p:nvSpPr>
        <p:spPr bwMode="auto">
          <a:xfrm>
            <a:off x="4591050" y="3216275"/>
            <a:ext cx="57150" cy="50800"/>
          </a:xfrm>
          <a:custGeom>
            <a:avLst/>
            <a:gdLst>
              <a:gd name="T0" fmla="*/ 2147483647 w 36"/>
              <a:gd name="T1" fmla="*/ 0 h 32"/>
              <a:gd name="T2" fmla="*/ 2147483647 w 36"/>
              <a:gd name="T3" fmla="*/ 2147483647 h 32"/>
              <a:gd name="T4" fmla="*/ 2147483647 w 36"/>
              <a:gd name="T5" fmla="*/ 2147483647 h 32"/>
              <a:gd name="T6" fmla="*/ 0 w 36"/>
              <a:gd name="T7" fmla="*/ 2147483647 h 32"/>
              <a:gd name="T8" fmla="*/ 2147483647 w 36"/>
              <a:gd name="T9" fmla="*/ 0 h 32"/>
              <a:gd name="T10" fmla="*/ 0 60000 65536"/>
              <a:gd name="T11" fmla="*/ 0 60000 65536"/>
              <a:gd name="T12" fmla="*/ 0 60000 65536"/>
              <a:gd name="T13" fmla="*/ 0 60000 65536"/>
              <a:gd name="T14" fmla="*/ 0 60000 65536"/>
              <a:gd name="T15" fmla="*/ 0 w 36"/>
              <a:gd name="T16" fmla="*/ 0 h 32"/>
              <a:gd name="T17" fmla="*/ 36 w 36"/>
              <a:gd name="T18" fmla="*/ 32 h 32"/>
            </a:gdLst>
            <a:ahLst/>
            <a:cxnLst>
              <a:cxn ang="T10">
                <a:pos x="T0" y="T1"/>
              </a:cxn>
              <a:cxn ang="T11">
                <a:pos x="T2" y="T3"/>
              </a:cxn>
              <a:cxn ang="T12">
                <a:pos x="T4" y="T5"/>
              </a:cxn>
              <a:cxn ang="T13">
                <a:pos x="T6" y="T7"/>
              </a:cxn>
              <a:cxn ang="T14">
                <a:pos x="T8" y="T9"/>
              </a:cxn>
            </a:cxnLst>
            <a:rect l="T15" t="T16" r="T17" b="T18"/>
            <a:pathLst>
              <a:path w="36" h="32">
                <a:moveTo>
                  <a:pt x="6" y="0"/>
                </a:moveTo>
                <a:lnTo>
                  <a:pt x="36" y="13"/>
                </a:lnTo>
                <a:lnTo>
                  <a:pt x="30" y="32"/>
                </a:lnTo>
                <a:lnTo>
                  <a:pt x="0" y="20"/>
                </a:lnTo>
                <a:lnTo>
                  <a:pt x="6" y="0"/>
                </a:lnTo>
                <a:close/>
              </a:path>
            </a:pathLst>
          </a:custGeom>
          <a:solidFill>
            <a:srgbClr val="7030A0"/>
          </a:solidFill>
          <a:ln w="9525">
            <a:noFill/>
            <a:round/>
            <a:headEnd/>
            <a:tailEnd/>
          </a:ln>
        </p:spPr>
        <p:txBody>
          <a:bodyPr/>
          <a:lstStyle/>
          <a:p>
            <a:endParaRPr lang="ru-RU"/>
          </a:p>
        </p:txBody>
      </p:sp>
      <p:sp>
        <p:nvSpPr>
          <p:cNvPr id="74828" name="Rectangle 76"/>
          <p:cNvSpPr>
            <a:spLocks noChangeArrowheads="1"/>
          </p:cNvSpPr>
          <p:nvPr/>
        </p:nvSpPr>
        <p:spPr bwMode="auto">
          <a:xfrm>
            <a:off x="4752975" y="3298825"/>
            <a:ext cx="9525" cy="30163"/>
          </a:xfrm>
          <a:prstGeom prst="rect">
            <a:avLst/>
          </a:prstGeom>
          <a:solidFill>
            <a:srgbClr val="FFFF00"/>
          </a:solidFill>
          <a:ln w="9525">
            <a:noFill/>
            <a:miter lim="800000"/>
            <a:headEnd/>
            <a:tailEnd/>
          </a:ln>
        </p:spPr>
        <p:txBody>
          <a:bodyPr/>
          <a:lstStyle/>
          <a:p>
            <a:endParaRPr lang="ru-RU">
              <a:latin typeface="Calibri" pitchFamily="34" charset="0"/>
            </a:endParaRPr>
          </a:p>
        </p:txBody>
      </p:sp>
      <p:sp>
        <p:nvSpPr>
          <p:cNvPr id="74829" name="Freeform 77"/>
          <p:cNvSpPr>
            <a:spLocks/>
          </p:cNvSpPr>
          <p:nvPr/>
        </p:nvSpPr>
        <p:spPr bwMode="auto">
          <a:xfrm>
            <a:off x="4752975" y="3308350"/>
            <a:ext cx="65088" cy="61913"/>
          </a:xfrm>
          <a:custGeom>
            <a:avLst/>
            <a:gdLst>
              <a:gd name="T0" fmla="*/ 2147483647 w 41"/>
              <a:gd name="T1" fmla="*/ 0 h 39"/>
              <a:gd name="T2" fmla="*/ 2147483647 w 41"/>
              <a:gd name="T3" fmla="*/ 2147483647 h 39"/>
              <a:gd name="T4" fmla="*/ 2147483647 w 41"/>
              <a:gd name="T5" fmla="*/ 2147483647 h 39"/>
              <a:gd name="T6" fmla="*/ 0 w 41"/>
              <a:gd name="T7" fmla="*/ 2147483647 h 39"/>
              <a:gd name="T8" fmla="*/ 2147483647 w 41"/>
              <a:gd name="T9" fmla="*/ 0 h 39"/>
              <a:gd name="T10" fmla="*/ 0 60000 65536"/>
              <a:gd name="T11" fmla="*/ 0 60000 65536"/>
              <a:gd name="T12" fmla="*/ 0 60000 65536"/>
              <a:gd name="T13" fmla="*/ 0 60000 65536"/>
              <a:gd name="T14" fmla="*/ 0 60000 65536"/>
              <a:gd name="T15" fmla="*/ 0 w 41"/>
              <a:gd name="T16" fmla="*/ 0 h 39"/>
              <a:gd name="T17" fmla="*/ 41 w 41"/>
              <a:gd name="T18" fmla="*/ 39 h 39"/>
            </a:gdLst>
            <a:ahLst/>
            <a:cxnLst>
              <a:cxn ang="T10">
                <a:pos x="T0" y="T1"/>
              </a:cxn>
              <a:cxn ang="T11">
                <a:pos x="T2" y="T3"/>
              </a:cxn>
              <a:cxn ang="T12">
                <a:pos x="T4" y="T5"/>
              </a:cxn>
              <a:cxn ang="T13">
                <a:pos x="T6" y="T7"/>
              </a:cxn>
              <a:cxn ang="T14">
                <a:pos x="T8" y="T9"/>
              </a:cxn>
            </a:cxnLst>
            <a:rect l="T15" t="T16" r="T17" b="T18"/>
            <a:pathLst>
              <a:path w="41" h="39">
                <a:moveTo>
                  <a:pt x="12" y="0"/>
                </a:moveTo>
                <a:lnTo>
                  <a:pt x="41" y="26"/>
                </a:lnTo>
                <a:lnTo>
                  <a:pt x="30" y="39"/>
                </a:lnTo>
                <a:lnTo>
                  <a:pt x="0" y="13"/>
                </a:lnTo>
                <a:lnTo>
                  <a:pt x="12" y="0"/>
                </a:lnTo>
                <a:close/>
              </a:path>
            </a:pathLst>
          </a:custGeom>
          <a:solidFill>
            <a:srgbClr val="FFFF00"/>
          </a:solidFill>
          <a:ln w="9525">
            <a:noFill/>
            <a:round/>
            <a:headEnd/>
            <a:tailEnd/>
          </a:ln>
        </p:spPr>
        <p:txBody>
          <a:bodyPr/>
          <a:lstStyle/>
          <a:p>
            <a:endParaRPr lang="ru-RU"/>
          </a:p>
        </p:txBody>
      </p:sp>
      <p:sp>
        <p:nvSpPr>
          <p:cNvPr id="74830" name="Freeform 78"/>
          <p:cNvSpPr>
            <a:spLocks/>
          </p:cNvSpPr>
          <p:nvPr/>
        </p:nvSpPr>
        <p:spPr bwMode="auto">
          <a:xfrm>
            <a:off x="4913313" y="3411538"/>
            <a:ext cx="28575" cy="39687"/>
          </a:xfrm>
          <a:custGeom>
            <a:avLst/>
            <a:gdLst>
              <a:gd name="T0" fmla="*/ 2147483647 w 18"/>
              <a:gd name="T1" fmla="*/ 0 h 25"/>
              <a:gd name="T2" fmla="*/ 2147483647 w 18"/>
              <a:gd name="T3" fmla="*/ 2147483647 h 25"/>
              <a:gd name="T4" fmla="*/ 2147483647 w 18"/>
              <a:gd name="T5" fmla="*/ 2147483647 h 25"/>
              <a:gd name="T6" fmla="*/ 0 w 18"/>
              <a:gd name="T7" fmla="*/ 2147483647 h 25"/>
              <a:gd name="T8" fmla="*/ 2147483647 w 18"/>
              <a:gd name="T9" fmla="*/ 0 h 25"/>
              <a:gd name="T10" fmla="*/ 0 60000 65536"/>
              <a:gd name="T11" fmla="*/ 0 60000 65536"/>
              <a:gd name="T12" fmla="*/ 0 60000 65536"/>
              <a:gd name="T13" fmla="*/ 0 60000 65536"/>
              <a:gd name="T14" fmla="*/ 0 60000 65536"/>
              <a:gd name="T15" fmla="*/ 0 w 18"/>
              <a:gd name="T16" fmla="*/ 0 h 25"/>
              <a:gd name="T17" fmla="*/ 18 w 18"/>
              <a:gd name="T18" fmla="*/ 25 h 25"/>
            </a:gdLst>
            <a:ahLst/>
            <a:cxnLst>
              <a:cxn ang="T10">
                <a:pos x="T0" y="T1"/>
              </a:cxn>
              <a:cxn ang="T11">
                <a:pos x="T2" y="T3"/>
              </a:cxn>
              <a:cxn ang="T12">
                <a:pos x="T4" y="T5"/>
              </a:cxn>
              <a:cxn ang="T13">
                <a:pos x="T6" y="T7"/>
              </a:cxn>
              <a:cxn ang="T14">
                <a:pos x="T8" y="T9"/>
              </a:cxn>
            </a:cxnLst>
            <a:rect l="T15" t="T16" r="T17" b="T18"/>
            <a:pathLst>
              <a:path w="18" h="25">
                <a:moveTo>
                  <a:pt x="6" y="0"/>
                </a:moveTo>
                <a:lnTo>
                  <a:pt x="18" y="6"/>
                </a:lnTo>
                <a:lnTo>
                  <a:pt x="12" y="25"/>
                </a:lnTo>
                <a:lnTo>
                  <a:pt x="0" y="19"/>
                </a:lnTo>
                <a:lnTo>
                  <a:pt x="6" y="0"/>
                </a:lnTo>
                <a:close/>
              </a:path>
            </a:pathLst>
          </a:custGeom>
          <a:solidFill>
            <a:srgbClr val="7030A0"/>
          </a:solidFill>
          <a:ln w="9525">
            <a:solidFill>
              <a:srgbClr val="7030A0"/>
            </a:solidFill>
            <a:round/>
            <a:headEnd/>
            <a:tailEnd/>
          </a:ln>
        </p:spPr>
        <p:txBody>
          <a:bodyPr/>
          <a:lstStyle/>
          <a:p>
            <a:endParaRPr lang="ru-RU"/>
          </a:p>
        </p:txBody>
      </p:sp>
      <p:sp>
        <p:nvSpPr>
          <p:cNvPr id="74831" name="Freeform 79"/>
          <p:cNvSpPr>
            <a:spLocks/>
          </p:cNvSpPr>
          <p:nvPr/>
        </p:nvSpPr>
        <p:spPr bwMode="auto">
          <a:xfrm>
            <a:off x="4922838" y="3432175"/>
            <a:ext cx="47625" cy="50800"/>
          </a:xfrm>
          <a:custGeom>
            <a:avLst/>
            <a:gdLst>
              <a:gd name="T0" fmla="*/ 2147483647 w 30"/>
              <a:gd name="T1" fmla="*/ 0 h 32"/>
              <a:gd name="T2" fmla="*/ 2147483647 w 30"/>
              <a:gd name="T3" fmla="*/ 2147483647 h 32"/>
              <a:gd name="T4" fmla="*/ 2147483647 w 30"/>
              <a:gd name="T5" fmla="*/ 2147483647 h 32"/>
              <a:gd name="T6" fmla="*/ 0 w 30"/>
              <a:gd name="T7" fmla="*/ 2147483647 h 32"/>
              <a:gd name="T8" fmla="*/ 2147483647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12" y="0"/>
                </a:moveTo>
                <a:lnTo>
                  <a:pt x="30" y="19"/>
                </a:lnTo>
                <a:lnTo>
                  <a:pt x="18" y="32"/>
                </a:lnTo>
                <a:lnTo>
                  <a:pt x="0" y="12"/>
                </a:lnTo>
                <a:lnTo>
                  <a:pt x="12" y="0"/>
                </a:lnTo>
                <a:close/>
              </a:path>
            </a:pathLst>
          </a:custGeom>
          <a:solidFill>
            <a:srgbClr val="7030A0"/>
          </a:solidFill>
          <a:ln w="9525">
            <a:noFill/>
            <a:round/>
            <a:headEnd/>
            <a:tailEnd/>
          </a:ln>
        </p:spPr>
        <p:txBody>
          <a:bodyPr/>
          <a:lstStyle/>
          <a:p>
            <a:endParaRPr lang="ru-RU"/>
          </a:p>
        </p:txBody>
      </p:sp>
      <p:sp>
        <p:nvSpPr>
          <p:cNvPr id="74832" name="Freeform 80"/>
          <p:cNvSpPr>
            <a:spLocks/>
          </p:cNvSpPr>
          <p:nvPr/>
        </p:nvSpPr>
        <p:spPr bwMode="auto">
          <a:xfrm>
            <a:off x="5037138" y="3543300"/>
            <a:ext cx="66675" cy="61913"/>
          </a:xfrm>
          <a:custGeom>
            <a:avLst/>
            <a:gdLst>
              <a:gd name="T0" fmla="*/ 2147483647 w 42"/>
              <a:gd name="T1" fmla="*/ 0 h 39"/>
              <a:gd name="T2" fmla="*/ 2147483647 w 42"/>
              <a:gd name="T3" fmla="*/ 2147483647 h 39"/>
              <a:gd name="T4" fmla="*/ 2147483647 w 42"/>
              <a:gd name="T5" fmla="*/ 2147483647 h 39"/>
              <a:gd name="T6" fmla="*/ 0 w 42"/>
              <a:gd name="T7" fmla="*/ 2147483647 h 39"/>
              <a:gd name="T8" fmla="*/ 2147483647 w 42"/>
              <a:gd name="T9" fmla="*/ 0 h 39"/>
              <a:gd name="T10" fmla="*/ 0 60000 65536"/>
              <a:gd name="T11" fmla="*/ 0 60000 65536"/>
              <a:gd name="T12" fmla="*/ 0 60000 65536"/>
              <a:gd name="T13" fmla="*/ 0 60000 65536"/>
              <a:gd name="T14" fmla="*/ 0 60000 65536"/>
              <a:gd name="T15" fmla="*/ 0 w 42"/>
              <a:gd name="T16" fmla="*/ 0 h 39"/>
              <a:gd name="T17" fmla="*/ 42 w 42"/>
              <a:gd name="T18" fmla="*/ 39 h 39"/>
            </a:gdLst>
            <a:ahLst/>
            <a:cxnLst>
              <a:cxn ang="T10">
                <a:pos x="T0" y="T1"/>
              </a:cxn>
              <a:cxn ang="T11">
                <a:pos x="T2" y="T3"/>
              </a:cxn>
              <a:cxn ang="T12">
                <a:pos x="T4" y="T5"/>
              </a:cxn>
              <a:cxn ang="T13">
                <a:pos x="T6" y="T7"/>
              </a:cxn>
              <a:cxn ang="T14">
                <a:pos x="T8" y="T9"/>
              </a:cxn>
            </a:cxnLst>
            <a:rect l="T15" t="T16" r="T17" b="T18"/>
            <a:pathLst>
              <a:path w="42" h="39">
                <a:moveTo>
                  <a:pt x="12" y="0"/>
                </a:moveTo>
                <a:lnTo>
                  <a:pt x="42" y="26"/>
                </a:lnTo>
                <a:lnTo>
                  <a:pt x="30" y="39"/>
                </a:lnTo>
                <a:lnTo>
                  <a:pt x="0" y="13"/>
                </a:lnTo>
                <a:lnTo>
                  <a:pt x="12" y="0"/>
                </a:lnTo>
                <a:close/>
              </a:path>
            </a:pathLst>
          </a:custGeom>
          <a:solidFill>
            <a:srgbClr val="7030A0"/>
          </a:solidFill>
          <a:ln w="9525">
            <a:noFill/>
            <a:round/>
            <a:headEnd/>
            <a:tailEnd/>
          </a:ln>
        </p:spPr>
        <p:txBody>
          <a:bodyPr/>
          <a:lstStyle/>
          <a:p>
            <a:endParaRPr lang="ru-RU"/>
          </a:p>
        </p:txBody>
      </p:sp>
      <p:sp>
        <p:nvSpPr>
          <p:cNvPr id="74833" name="Freeform 81"/>
          <p:cNvSpPr>
            <a:spLocks/>
          </p:cNvSpPr>
          <p:nvPr/>
        </p:nvSpPr>
        <p:spPr bwMode="auto">
          <a:xfrm>
            <a:off x="5180013" y="3646488"/>
            <a:ext cx="28575" cy="41275"/>
          </a:xfrm>
          <a:custGeom>
            <a:avLst/>
            <a:gdLst>
              <a:gd name="T0" fmla="*/ 2147483647 w 18"/>
              <a:gd name="T1" fmla="*/ 0 h 26"/>
              <a:gd name="T2" fmla="*/ 2147483647 w 18"/>
              <a:gd name="T3" fmla="*/ 2147483647 h 26"/>
              <a:gd name="T4" fmla="*/ 2147483647 w 18"/>
              <a:gd name="T5" fmla="*/ 2147483647 h 26"/>
              <a:gd name="T6" fmla="*/ 0 w 18"/>
              <a:gd name="T7" fmla="*/ 2147483647 h 26"/>
              <a:gd name="T8" fmla="*/ 2147483647 w 18"/>
              <a:gd name="T9" fmla="*/ 0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6" y="0"/>
                </a:moveTo>
                <a:lnTo>
                  <a:pt x="18" y="6"/>
                </a:lnTo>
                <a:lnTo>
                  <a:pt x="12" y="26"/>
                </a:lnTo>
                <a:lnTo>
                  <a:pt x="0" y="19"/>
                </a:lnTo>
                <a:lnTo>
                  <a:pt x="6" y="0"/>
                </a:lnTo>
                <a:close/>
              </a:path>
            </a:pathLst>
          </a:custGeom>
          <a:solidFill>
            <a:srgbClr val="7030A0"/>
          </a:solidFill>
          <a:ln w="9525">
            <a:noFill/>
            <a:round/>
            <a:headEnd/>
            <a:tailEnd/>
          </a:ln>
        </p:spPr>
        <p:txBody>
          <a:bodyPr/>
          <a:lstStyle/>
          <a:p>
            <a:endParaRPr lang="ru-RU"/>
          </a:p>
        </p:txBody>
      </p:sp>
      <p:sp>
        <p:nvSpPr>
          <p:cNvPr id="74834" name="Freeform 82"/>
          <p:cNvSpPr>
            <a:spLocks/>
          </p:cNvSpPr>
          <p:nvPr/>
        </p:nvSpPr>
        <p:spPr bwMode="auto">
          <a:xfrm>
            <a:off x="5189538" y="3667125"/>
            <a:ext cx="47625" cy="50800"/>
          </a:xfrm>
          <a:custGeom>
            <a:avLst/>
            <a:gdLst>
              <a:gd name="T0" fmla="*/ 2147483647 w 30"/>
              <a:gd name="T1" fmla="*/ 0 h 32"/>
              <a:gd name="T2" fmla="*/ 2147483647 w 30"/>
              <a:gd name="T3" fmla="*/ 2147483647 h 32"/>
              <a:gd name="T4" fmla="*/ 2147483647 w 30"/>
              <a:gd name="T5" fmla="*/ 2147483647 h 32"/>
              <a:gd name="T6" fmla="*/ 0 w 30"/>
              <a:gd name="T7" fmla="*/ 2147483647 h 32"/>
              <a:gd name="T8" fmla="*/ 2147483647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12" y="0"/>
                </a:moveTo>
                <a:lnTo>
                  <a:pt x="30" y="19"/>
                </a:lnTo>
                <a:lnTo>
                  <a:pt x="18" y="32"/>
                </a:lnTo>
                <a:lnTo>
                  <a:pt x="0" y="13"/>
                </a:lnTo>
                <a:lnTo>
                  <a:pt x="12" y="0"/>
                </a:lnTo>
                <a:close/>
              </a:path>
            </a:pathLst>
          </a:custGeom>
          <a:solidFill>
            <a:srgbClr val="7030A0"/>
          </a:solidFill>
          <a:ln w="9525">
            <a:solidFill>
              <a:srgbClr val="7030A0"/>
            </a:solidFill>
            <a:round/>
            <a:headEnd/>
            <a:tailEnd/>
          </a:ln>
        </p:spPr>
        <p:txBody>
          <a:bodyPr/>
          <a:lstStyle/>
          <a:p>
            <a:endParaRPr lang="ru-RU"/>
          </a:p>
        </p:txBody>
      </p:sp>
      <p:sp>
        <p:nvSpPr>
          <p:cNvPr id="74835" name="Freeform 83"/>
          <p:cNvSpPr>
            <a:spLocks/>
          </p:cNvSpPr>
          <p:nvPr/>
        </p:nvSpPr>
        <p:spPr bwMode="auto">
          <a:xfrm>
            <a:off x="5313363" y="3768725"/>
            <a:ext cx="66675" cy="61913"/>
          </a:xfrm>
          <a:custGeom>
            <a:avLst/>
            <a:gdLst>
              <a:gd name="T0" fmla="*/ 2147483647 w 42"/>
              <a:gd name="T1" fmla="*/ 0 h 39"/>
              <a:gd name="T2" fmla="*/ 2147483647 w 42"/>
              <a:gd name="T3" fmla="*/ 2147483647 h 39"/>
              <a:gd name="T4" fmla="*/ 2147483647 w 42"/>
              <a:gd name="T5" fmla="*/ 2147483647 h 39"/>
              <a:gd name="T6" fmla="*/ 0 w 42"/>
              <a:gd name="T7" fmla="*/ 2147483647 h 39"/>
              <a:gd name="T8" fmla="*/ 2147483647 w 42"/>
              <a:gd name="T9" fmla="*/ 0 h 39"/>
              <a:gd name="T10" fmla="*/ 0 60000 65536"/>
              <a:gd name="T11" fmla="*/ 0 60000 65536"/>
              <a:gd name="T12" fmla="*/ 0 60000 65536"/>
              <a:gd name="T13" fmla="*/ 0 60000 65536"/>
              <a:gd name="T14" fmla="*/ 0 60000 65536"/>
              <a:gd name="T15" fmla="*/ 0 w 42"/>
              <a:gd name="T16" fmla="*/ 0 h 39"/>
              <a:gd name="T17" fmla="*/ 42 w 42"/>
              <a:gd name="T18" fmla="*/ 39 h 39"/>
            </a:gdLst>
            <a:ahLst/>
            <a:cxnLst>
              <a:cxn ang="T10">
                <a:pos x="T0" y="T1"/>
              </a:cxn>
              <a:cxn ang="T11">
                <a:pos x="T2" y="T3"/>
              </a:cxn>
              <a:cxn ang="T12">
                <a:pos x="T4" y="T5"/>
              </a:cxn>
              <a:cxn ang="T13">
                <a:pos x="T6" y="T7"/>
              </a:cxn>
              <a:cxn ang="T14">
                <a:pos x="T8" y="T9"/>
              </a:cxn>
            </a:cxnLst>
            <a:rect l="T15" t="T16" r="T17" b="T18"/>
            <a:pathLst>
              <a:path w="42" h="39">
                <a:moveTo>
                  <a:pt x="12" y="0"/>
                </a:moveTo>
                <a:lnTo>
                  <a:pt x="42" y="26"/>
                </a:lnTo>
                <a:lnTo>
                  <a:pt x="30" y="39"/>
                </a:lnTo>
                <a:lnTo>
                  <a:pt x="0" y="13"/>
                </a:lnTo>
                <a:lnTo>
                  <a:pt x="12" y="0"/>
                </a:lnTo>
                <a:close/>
              </a:path>
            </a:pathLst>
          </a:custGeom>
          <a:solidFill>
            <a:srgbClr val="7030A0"/>
          </a:solidFill>
          <a:ln w="9525">
            <a:solidFill>
              <a:srgbClr val="7030A0"/>
            </a:solidFill>
            <a:round/>
            <a:headEnd/>
            <a:tailEnd/>
          </a:ln>
        </p:spPr>
        <p:txBody>
          <a:bodyPr/>
          <a:lstStyle/>
          <a:p>
            <a:endParaRPr lang="ru-RU"/>
          </a:p>
        </p:txBody>
      </p:sp>
      <p:sp>
        <p:nvSpPr>
          <p:cNvPr id="74836" name="Freeform 84"/>
          <p:cNvSpPr>
            <a:spLocks/>
          </p:cNvSpPr>
          <p:nvPr/>
        </p:nvSpPr>
        <p:spPr bwMode="auto">
          <a:xfrm>
            <a:off x="5456238" y="3851275"/>
            <a:ext cx="66675" cy="60325"/>
          </a:xfrm>
          <a:custGeom>
            <a:avLst/>
            <a:gdLst>
              <a:gd name="T0" fmla="*/ 2147483647 w 42"/>
              <a:gd name="T1" fmla="*/ 0 h 38"/>
              <a:gd name="T2" fmla="*/ 2147483647 w 42"/>
              <a:gd name="T3" fmla="*/ 2147483647 h 38"/>
              <a:gd name="T4" fmla="*/ 2147483647 w 42"/>
              <a:gd name="T5" fmla="*/ 2147483647 h 38"/>
              <a:gd name="T6" fmla="*/ 0 w 42"/>
              <a:gd name="T7" fmla="*/ 2147483647 h 38"/>
              <a:gd name="T8" fmla="*/ 2147483647 w 42"/>
              <a:gd name="T9" fmla="*/ 0 h 38"/>
              <a:gd name="T10" fmla="*/ 0 60000 65536"/>
              <a:gd name="T11" fmla="*/ 0 60000 65536"/>
              <a:gd name="T12" fmla="*/ 0 60000 65536"/>
              <a:gd name="T13" fmla="*/ 0 60000 65536"/>
              <a:gd name="T14" fmla="*/ 0 60000 65536"/>
              <a:gd name="T15" fmla="*/ 0 w 42"/>
              <a:gd name="T16" fmla="*/ 0 h 38"/>
              <a:gd name="T17" fmla="*/ 42 w 42"/>
              <a:gd name="T18" fmla="*/ 38 h 38"/>
            </a:gdLst>
            <a:ahLst/>
            <a:cxnLst>
              <a:cxn ang="T10">
                <a:pos x="T0" y="T1"/>
              </a:cxn>
              <a:cxn ang="T11">
                <a:pos x="T2" y="T3"/>
              </a:cxn>
              <a:cxn ang="T12">
                <a:pos x="T4" y="T5"/>
              </a:cxn>
              <a:cxn ang="T13">
                <a:pos x="T6" y="T7"/>
              </a:cxn>
              <a:cxn ang="T14">
                <a:pos x="T8" y="T9"/>
              </a:cxn>
            </a:cxnLst>
            <a:rect l="T15" t="T16" r="T17" b="T18"/>
            <a:pathLst>
              <a:path w="42" h="38">
                <a:moveTo>
                  <a:pt x="6" y="0"/>
                </a:moveTo>
                <a:lnTo>
                  <a:pt x="42" y="19"/>
                </a:lnTo>
                <a:lnTo>
                  <a:pt x="36" y="38"/>
                </a:lnTo>
                <a:lnTo>
                  <a:pt x="0" y="19"/>
                </a:lnTo>
                <a:lnTo>
                  <a:pt x="6" y="0"/>
                </a:lnTo>
                <a:close/>
              </a:path>
            </a:pathLst>
          </a:custGeom>
          <a:solidFill>
            <a:srgbClr val="FFFF00"/>
          </a:solidFill>
          <a:ln w="9525">
            <a:noFill/>
            <a:round/>
            <a:headEnd/>
            <a:tailEnd/>
          </a:ln>
        </p:spPr>
        <p:txBody>
          <a:bodyPr/>
          <a:lstStyle/>
          <a:p>
            <a:endParaRPr lang="ru-RU"/>
          </a:p>
        </p:txBody>
      </p:sp>
      <p:sp>
        <p:nvSpPr>
          <p:cNvPr id="74837" name="Freeform 85"/>
          <p:cNvSpPr>
            <a:spLocks/>
          </p:cNvSpPr>
          <p:nvPr/>
        </p:nvSpPr>
        <p:spPr bwMode="auto">
          <a:xfrm>
            <a:off x="5627688" y="3911600"/>
            <a:ext cx="57150" cy="41275"/>
          </a:xfrm>
          <a:custGeom>
            <a:avLst/>
            <a:gdLst>
              <a:gd name="T0" fmla="*/ 0 w 36"/>
              <a:gd name="T1" fmla="*/ 0 h 26"/>
              <a:gd name="T2" fmla="*/ 2147483647 w 36"/>
              <a:gd name="T3" fmla="*/ 2147483647 h 26"/>
              <a:gd name="T4" fmla="*/ 2147483647 w 36"/>
              <a:gd name="T5" fmla="*/ 2147483647 h 26"/>
              <a:gd name="T6" fmla="*/ 0 w 36"/>
              <a:gd name="T7" fmla="*/ 2147483647 h 26"/>
              <a:gd name="T8" fmla="*/ 0 w 36"/>
              <a:gd name="T9" fmla="*/ 0 h 26"/>
              <a:gd name="T10" fmla="*/ 0 60000 65536"/>
              <a:gd name="T11" fmla="*/ 0 60000 65536"/>
              <a:gd name="T12" fmla="*/ 0 60000 65536"/>
              <a:gd name="T13" fmla="*/ 0 60000 65536"/>
              <a:gd name="T14" fmla="*/ 0 60000 65536"/>
              <a:gd name="T15" fmla="*/ 0 w 36"/>
              <a:gd name="T16" fmla="*/ 0 h 26"/>
              <a:gd name="T17" fmla="*/ 36 w 36"/>
              <a:gd name="T18" fmla="*/ 26 h 26"/>
            </a:gdLst>
            <a:ahLst/>
            <a:cxnLst>
              <a:cxn ang="T10">
                <a:pos x="T0" y="T1"/>
              </a:cxn>
              <a:cxn ang="T11">
                <a:pos x="T2" y="T3"/>
              </a:cxn>
              <a:cxn ang="T12">
                <a:pos x="T4" y="T5"/>
              </a:cxn>
              <a:cxn ang="T13">
                <a:pos x="T6" y="T7"/>
              </a:cxn>
              <a:cxn ang="T14">
                <a:pos x="T8" y="T9"/>
              </a:cxn>
            </a:cxnLst>
            <a:rect l="T15" t="T16" r="T17" b="T18"/>
            <a:pathLst>
              <a:path w="36" h="26">
                <a:moveTo>
                  <a:pt x="0" y="0"/>
                </a:moveTo>
                <a:lnTo>
                  <a:pt x="36" y="7"/>
                </a:lnTo>
                <a:lnTo>
                  <a:pt x="36" y="26"/>
                </a:lnTo>
                <a:lnTo>
                  <a:pt x="0" y="20"/>
                </a:lnTo>
                <a:lnTo>
                  <a:pt x="0" y="0"/>
                </a:lnTo>
                <a:close/>
              </a:path>
            </a:pathLst>
          </a:custGeom>
          <a:solidFill>
            <a:srgbClr val="7030A0"/>
          </a:solidFill>
          <a:ln w="9525">
            <a:solidFill>
              <a:srgbClr val="7030A0"/>
            </a:solidFill>
            <a:round/>
            <a:headEnd/>
            <a:tailEnd/>
          </a:ln>
        </p:spPr>
        <p:txBody>
          <a:bodyPr/>
          <a:lstStyle/>
          <a:p>
            <a:endParaRPr lang="ru-RU"/>
          </a:p>
        </p:txBody>
      </p:sp>
      <p:sp>
        <p:nvSpPr>
          <p:cNvPr id="74838" name="Freeform 86"/>
          <p:cNvSpPr>
            <a:spLocks/>
          </p:cNvSpPr>
          <p:nvPr/>
        </p:nvSpPr>
        <p:spPr bwMode="auto">
          <a:xfrm>
            <a:off x="5799138" y="3932238"/>
            <a:ext cx="57150" cy="41275"/>
          </a:xfrm>
          <a:custGeom>
            <a:avLst/>
            <a:gdLst>
              <a:gd name="T0" fmla="*/ 0 w 36"/>
              <a:gd name="T1" fmla="*/ 0 h 26"/>
              <a:gd name="T2" fmla="*/ 2147483647 w 36"/>
              <a:gd name="T3" fmla="*/ 2147483647 h 26"/>
              <a:gd name="T4" fmla="*/ 2147483647 w 36"/>
              <a:gd name="T5" fmla="*/ 2147483647 h 26"/>
              <a:gd name="T6" fmla="*/ 0 w 36"/>
              <a:gd name="T7" fmla="*/ 2147483647 h 26"/>
              <a:gd name="T8" fmla="*/ 0 w 36"/>
              <a:gd name="T9" fmla="*/ 0 h 26"/>
              <a:gd name="T10" fmla="*/ 0 60000 65536"/>
              <a:gd name="T11" fmla="*/ 0 60000 65536"/>
              <a:gd name="T12" fmla="*/ 0 60000 65536"/>
              <a:gd name="T13" fmla="*/ 0 60000 65536"/>
              <a:gd name="T14" fmla="*/ 0 60000 65536"/>
              <a:gd name="T15" fmla="*/ 0 w 36"/>
              <a:gd name="T16" fmla="*/ 0 h 26"/>
              <a:gd name="T17" fmla="*/ 36 w 36"/>
              <a:gd name="T18" fmla="*/ 26 h 26"/>
            </a:gdLst>
            <a:ahLst/>
            <a:cxnLst>
              <a:cxn ang="T10">
                <a:pos x="T0" y="T1"/>
              </a:cxn>
              <a:cxn ang="T11">
                <a:pos x="T2" y="T3"/>
              </a:cxn>
              <a:cxn ang="T12">
                <a:pos x="T4" y="T5"/>
              </a:cxn>
              <a:cxn ang="T13">
                <a:pos x="T6" y="T7"/>
              </a:cxn>
              <a:cxn ang="T14">
                <a:pos x="T8" y="T9"/>
              </a:cxn>
            </a:cxnLst>
            <a:rect l="T15" t="T16" r="T17" b="T18"/>
            <a:pathLst>
              <a:path w="36" h="26">
                <a:moveTo>
                  <a:pt x="0" y="0"/>
                </a:moveTo>
                <a:lnTo>
                  <a:pt x="36" y="7"/>
                </a:lnTo>
                <a:lnTo>
                  <a:pt x="36" y="26"/>
                </a:lnTo>
                <a:lnTo>
                  <a:pt x="0" y="20"/>
                </a:lnTo>
                <a:lnTo>
                  <a:pt x="0" y="0"/>
                </a:lnTo>
                <a:close/>
              </a:path>
            </a:pathLst>
          </a:custGeom>
          <a:solidFill>
            <a:srgbClr val="7030A0"/>
          </a:solidFill>
          <a:ln w="9525">
            <a:solidFill>
              <a:srgbClr val="7030A0"/>
            </a:solidFill>
            <a:round/>
            <a:headEnd/>
            <a:tailEnd/>
          </a:ln>
        </p:spPr>
        <p:txBody>
          <a:bodyPr/>
          <a:lstStyle/>
          <a:p>
            <a:endParaRPr lang="ru-RU"/>
          </a:p>
        </p:txBody>
      </p:sp>
      <p:sp>
        <p:nvSpPr>
          <p:cNvPr id="74839" name="Freeform 87"/>
          <p:cNvSpPr>
            <a:spLocks/>
          </p:cNvSpPr>
          <p:nvPr/>
        </p:nvSpPr>
        <p:spPr bwMode="auto">
          <a:xfrm>
            <a:off x="5970588" y="3963988"/>
            <a:ext cx="57150" cy="39687"/>
          </a:xfrm>
          <a:custGeom>
            <a:avLst/>
            <a:gdLst>
              <a:gd name="T0" fmla="*/ 0 w 36"/>
              <a:gd name="T1" fmla="*/ 0 h 25"/>
              <a:gd name="T2" fmla="*/ 2147483647 w 36"/>
              <a:gd name="T3" fmla="*/ 2147483647 h 25"/>
              <a:gd name="T4" fmla="*/ 2147483647 w 36"/>
              <a:gd name="T5" fmla="*/ 2147483647 h 25"/>
              <a:gd name="T6" fmla="*/ 0 w 36"/>
              <a:gd name="T7" fmla="*/ 2147483647 h 25"/>
              <a:gd name="T8" fmla="*/ 0 w 36"/>
              <a:gd name="T9" fmla="*/ 0 h 25"/>
              <a:gd name="T10" fmla="*/ 0 60000 65536"/>
              <a:gd name="T11" fmla="*/ 0 60000 65536"/>
              <a:gd name="T12" fmla="*/ 0 60000 65536"/>
              <a:gd name="T13" fmla="*/ 0 60000 65536"/>
              <a:gd name="T14" fmla="*/ 0 60000 65536"/>
              <a:gd name="T15" fmla="*/ 0 w 36"/>
              <a:gd name="T16" fmla="*/ 0 h 25"/>
              <a:gd name="T17" fmla="*/ 36 w 36"/>
              <a:gd name="T18" fmla="*/ 25 h 25"/>
            </a:gdLst>
            <a:ahLst/>
            <a:cxnLst>
              <a:cxn ang="T10">
                <a:pos x="T0" y="T1"/>
              </a:cxn>
              <a:cxn ang="T11">
                <a:pos x="T2" y="T3"/>
              </a:cxn>
              <a:cxn ang="T12">
                <a:pos x="T4" y="T5"/>
              </a:cxn>
              <a:cxn ang="T13">
                <a:pos x="T6" y="T7"/>
              </a:cxn>
              <a:cxn ang="T14">
                <a:pos x="T8" y="T9"/>
              </a:cxn>
            </a:cxnLst>
            <a:rect l="T15" t="T16" r="T17" b="T18"/>
            <a:pathLst>
              <a:path w="36" h="25">
                <a:moveTo>
                  <a:pt x="0" y="0"/>
                </a:moveTo>
                <a:lnTo>
                  <a:pt x="36" y="6"/>
                </a:lnTo>
                <a:lnTo>
                  <a:pt x="36" y="25"/>
                </a:lnTo>
                <a:lnTo>
                  <a:pt x="0" y="19"/>
                </a:lnTo>
                <a:lnTo>
                  <a:pt x="0" y="0"/>
                </a:lnTo>
                <a:close/>
              </a:path>
            </a:pathLst>
          </a:custGeom>
          <a:solidFill>
            <a:srgbClr val="7030A0"/>
          </a:solidFill>
          <a:ln w="9525">
            <a:solidFill>
              <a:srgbClr val="7030A0"/>
            </a:solidFill>
            <a:round/>
            <a:headEnd/>
            <a:tailEnd/>
          </a:ln>
        </p:spPr>
        <p:txBody>
          <a:bodyPr/>
          <a:lstStyle/>
          <a:p>
            <a:endParaRPr lang="ru-RU"/>
          </a:p>
        </p:txBody>
      </p:sp>
      <p:sp>
        <p:nvSpPr>
          <p:cNvPr id="74840" name="Freeform 88"/>
          <p:cNvSpPr>
            <a:spLocks/>
          </p:cNvSpPr>
          <p:nvPr/>
        </p:nvSpPr>
        <p:spPr bwMode="auto">
          <a:xfrm>
            <a:off x="6132513" y="4024313"/>
            <a:ext cx="66675" cy="61912"/>
          </a:xfrm>
          <a:custGeom>
            <a:avLst/>
            <a:gdLst>
              <a:gd name="T0" fmla="*/ 2147483647 w 42"/>
              <a:gd name="T1" fmla="*/ 0 h 39"/>
              <a:gd name="T2" fmla="*/ 2147483647 w 42"/>
              <a:gd name="T3" fmla="*/ 2147483647 h 39"/>
              <a:gd name="T4" fmla="*/ 2147483647 w 42"/>
              <a:gd name="T5" fmla="*/ 2147483647 h 39"/>
              <a:gd name="T6" fmla="*/ 0 w 42"/>
              <a:gd name="T7" fmla="*/ 2147483647 h 39"/>
              <a:gd name="T8" fmla="*/ 2147483647 w 42"/>
              <a:gd name="T9" fmla="*/ 0 h 39"/>
              <a:gd name="T10" fmla="*/ 0 60000 65536"/>
              <a:gd name="T11" fmla="*/ 0 60000 65536"/>
              <a:gd name="T12" fmla="*/ 0 60000 65536"/>
              <a:gd name="T13" fmla="*/ 0 60000 65536"/>
              <a:gd name="T14" fmla="*/ 0 60000 65536"/>
              <a:gd name="T15" fmla="*/ 0 w 42"/>
              <a:gd name="T16" fmla="*/ 0 h 39"/>
              <a:gd name="T17" fmla="*/ 42 w 42"/>
              <a:gd name="T18" fmla="*/ 39 h 39"/>
            </a:gdLst>
            <a:ahLst/>
            <a:cxnLst>
              <a:cxn ang="T10">
                <a:pos x="T0" y="T1"/>
              </a:cxn>
              <a:cxn ang="T11">
                <a:pos x="T2" y="T3"/>
              </a:cxn>
              <a:cxn ang="T12">
                <a:pos x="T4" y="T5"/>
              </a:cxn>
              <a:cxn ang="T13">
                <a:pos x="T6" y="T7"/>
              </a:cxn>
              <a:cxn ang="T14">
                <a:pos x="T8" y="T9"/>
              </a:cxn>
            </a:cxnLst>
            <a:rect l="T15" t="T16" r="T17" b="T18"/>
            <a:pathLst>
              <a:path w="42" h="39">
                <a:moveTo>
                  <a:pt x="12" y="0"/>
                </a:moveTo>
                <a:lnTo>
                  <a:pt x="42" y="20"/>
                </a:lnTo>
                <a:lnTo>
                  <a:pt x="30" y="39"/>
                </a:lnTo>
                <a:lnTo>
                  <a:pt x="0" y="20"/>
                </a:lnTo>
                <a:lnTo>
                  <a:pt x="12" y="0"/>
                </a:lnTo>
                <a:close/>
              </a:path>
            </a:pathLst>
          </a:custGeom>
          <a:solidFill>
            <a:srgbClr val="FFFF00"/>
          </a:solidFill>
          <a:ln w="9525">
            <a:noFill/>
            <a:round/>
            <a:headEnd/>
            <a:tailEnd/>
          </a:ln>
        </p:spPr>
        <p:txBody>
          <a:bodyPr/>
          <a:lstStyle/>
          <a:p>
            <a:endParaRPr lang="ru-RU"/>
          </a:p>
        </p:txBody>
      </p:sp>
      <p:sp>
        <p:nvSpPr>
          <p:cNvPr id="74841" name="Freeform 89"/>
          <p:cNvSpPr>
            <a:spLocks/>
          </p:cNvSpPr>
          <p:nvPr/>
        </p:nvSpPr>
        <p:spPr bwMode="auto">
          <a:xfrm>
            <a:off x="6284913" y="4137025"/>
            <a:ext cx="38100" cy="41275"/>
          </a:xfrm>
          <a:custGeom>
            <a:avLst/>
            <a:gdLst>
              <a:gd name="T0" fmla="*/ 2147483647 w 24"/>
              <a:gd name="T1" fmla="*/ 0 h 26"/>
              <a:gd name="T2" fmla="*/ 2147483647 w 24"/>
              <a:gd name="T3" fmla="*/ 2147483647 h 26"/>
              <a:gd name="T4" fmla="*/ 2147483647 w 24"/>
              <a:gd name="T5" fmla="*/ 2147483647 h 26"/>
              <a:gd name="T6" fmla="*/ 0 w 24"/>
              <a:gd name="T7" fmla="*/ 2147483647 h 26"/>
              <a:gd name="T8" fmla="*/ 2147483647 w 24"/>
              <a:gd name="T9" fmla="*/ 0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12" y="0"/>
                </a:moveTo>
                <a:lnTo>
                  <a:pt x="24" y="13"/>
                </a:lnTo>
                <a:lnTo>
                  <a:pt x="12" y="26"/>
                </a:lnTo>
                <a:lnTo>
                  <a:pt x="0" y="13"/>
                </a:lnTo>
                <a:lnTo>
                  <a:pt x="12" y="0"/>
                </a:lnTo>
                <a:close/>
              </a:path>
            </a:pathLst>
          </a:custGeom>
          <a:solidFill>
            <a:srgbClr val="7030A0"/>
          </a:solidFill>
          <a:ln w="9525">
            <a:solidFill>
              <a:srgbClr val="7030A0"/>
            </a:solidFill>
            <a:round/>
            <a:headEnd/>
            <a:tailEnd/>
          </a:ln>
        </p:spPr>
        <p:txBody>
          <a:bodyPr/>
          <a:lstStyle/>
          <a:p>
            <a:endParaRPr lang="ru-RU"/>
          </a:p>
        </p:txBody>
      </p:sp>
      <p:sp>
        <p:nvSpPr>
          <p:cNvPr id="74842" name="Freeform 90"/>
          <p:cNvSpPr>
            <a:spLocks/>
          </p:cNvSpPr>
          <p:nvPr/>
        </p:nvSpPr>
        <p:spPr bwMode="auto">
          <a:xfrm>
            <a:off x="6303963" y="4157663"/>
            <a:ext cx="38100" cy="41275"/>
          </a:xfrm>
          <a:custGeom>
            <a:avLst/>
            <a:gdLst>
              <a:gd name="T0" fmla="*/ 2147483647 w 24"/>
              <a:gd name="T1" fmla="*/ 0 h 26"/>
              <a:gd name="T2" fmla="*/ 2147483647 w 24"/>
              <a:gd name="T3" fmla="*/ 2147483647 h 26"/>
              <a:gd name="T4" fmla="*/ 2147483647 w 24"/>
              <a:gd name="T5" fmla="*/ 2147483647 h 26"/>
              <a:gd name="T6" fmla="*/ 0 w 24"/>
              <a:gd name="T7" fmla="*/ 2147483647 h 26"/>
              <a:gd name="T8" fmla="*/ 2147483647 w 24"/>
              <a:gd name="T9" fmla="*/ 0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12" y="0"/>
                </a:moveTo>
                <a:lnTo>
                  <a:pt x="24" y="13"/>
                </a:lnTo>
                <a:lnTo>
                  <a:pt x="12" y="26"/>
                </a:lnTo>
                <a:lnTo>
                  <a:pt x="0" y="13"/>
                </a:lnTo>
                <a:lnTo>
                  <a:pt x="12" y="0"/>
                </a:lnTo>
                <a:close/>
              </a:path>
            </a:pathLst>
          </a:custGeom>
          <a:solidFill>
            <a:srgbClr val="FFFF00"/>
          </a:solidFill>
          <a:ln w="9525">
            <a:noFill/>
            <a:round/>
            <a:headEnd/>
            <a:tailEnd/>
          </a:ln>
        </p:spPr>
        <p:txBody>
          <a:bodyPr/>
          <a:lstStyle/>
          <a:p>
            <a:endParaRPr lang="ru-RU"/>
          </a:p>
        </p:txBody>
      </p:sp>
      <p:sp>
        <p:nvSpPr>
          <p:cNvPr id="74843" name="Freeform 91"/>
          <p:cNvSpPr>
            <a:spLocks/>
          </p:cNvSpPr>
          <p:nvPr/>
        </p:nvSpPr>
        <p:spPr bwMode="auto">
          <a:xfrm>
            <a:off x="6418263" y="4249738"/>
            <a:ext cx="66675" cy="61912"/>
          </a:xfrm>
          <a:custGeom>
            <a:avLst/>
            <a:gdLst>
              <a:gd name="T0" fmla="*/ 2147483647 w 42"/>
              <a:gd name="T1" fmla="*/ 0 h 39"/>
              <a:gd name="T2" fmla="*/ 2147483647 w 42"/>
              <a:gd name="T3" fmla="*/ 2147483647 h 39"/>
              <a:gd name="T4" fmla="*/ 2147483647 w 42"/>
              <a:gd name="T5" fmla="*/ 2147483647 h 39"/>
              <a:gd name="T6" fmla="*/ 0 w 42"/>
              <a:gd name="T7" fmla="*/ 2147483647 h 39"/>
              <a:gd name="T8" fmla="*/ 2147483647 w 42"/>
              <a:gd name="T9" fmla="*/ 0 h 39"/>
              <a:gd name="T10" fmla="*/ 0 60000 65536"/>
              <a:gd name="T11" fmla="*/ 0 60000 65536"/>
              <a:gd name="T12" fmla="*/ 0 60000 65536"/>
              <a:gd name="T13" fmla="*/ 0 60000 65536"/>
              <a:gd name="T14" fmla="*/ 0 60000 65536"/>
              <a:gd name="T15" fmla="*/ 0 w 42"/>
              <a:gd name="T16" fmla="*/ 0 h 39"/>
              <a:gd name="T17" fmla="*/ 42 w 42"/>
              <a:gd name="T18" fmla="*/ 39 h 39"/>
            </a:gdLst>
            <a:ahLst/>
            <a:cxnLst>
              <a:cxn ang="T10">
                <a:pos x="T0" y="T1"/>
              </a:cxn>
              <a:cxn ang="T11">
                <a:pos x="T2" y="T3"/>
              </a:cxn>
              <a:cxn ang="T12">
                <a:pos x="T4" y="T5"/>
              </a:cxn>
              <a:cxn ang="T13">
                <a:pos x="T6" y="T7"/>
              </a:cxn>
              <a:cxn ang="T14">
                <a:pos x="T8" y="T9"/>
              </a:cxn>
            </a:cxnLst>
            <a:rect l="T15" t="T16" r="T17" b="T18"/>
            <a:pathLst>
              <a:path w="42" h="39">
                <a:moveTo>
                  <a:pt x="12" y="0"/>
                </a:moveTo>
                <a:lnTo>
                  <a:pt x="42" y="19"/>
                </a:lnTo>
                <a:lnTo>
                  <a:pt x="30" y="39"/>
                </a:lnTo>
                <a:lnTo>
                  <a:pt x="0" y="19"/>
                </a:lnTo>
                <a:lnTo>
                  <a:pt x="12" y="0"/>
                </a:lnTo>
                <a:close/>
              </a:path>
            </a:pathLst>
          </a:custGeom>
          <a:solidFill>
            <a:srgbClr val="7030A0"/>
          </a:solidFill>
          <a:ln w="9525">
            <a:solidFill>
              <a:srgbClr val="7030A0"/>
            </a:solidFill>
            <a:round/>
            <a:headEnd/>
            <a:tailEnd/>
          </a:ln>
        </p:spPr>
        <p:txBody>
          <a:bodyPr/>
          <a:lstStyle/>
          <a:p>
            <a:endParaRPr lang="ru-RU"/>
          </a:p>
        </p:txBody>
      </p:sp>
      <p:sp>
        <p:nvSpPr>
          <p:cNvPr id="74844" name="Freeform 92"/>
          <p:cNvSpPr>
            <a:spLocks/>
          </p:cNvSpPr>
          <p:nvPr/>
        </p:nvSpPr>
        <p:spPr bwMode="auto">
          <a:xfrm>
            <a:off x="6551613" y="4371975"/>
            <a:ext cx="66675" cy="61913"/>
          </a:xfrm>
          <a:custGeom>
            <a:avLst/>
            <a:gdLst>
              <a:gd name="T0" fmla="*/ 2147483647 w 42"/>
              <a:gd name="T1" fmla="*/ 0 h 39"/>
              <a:gd name="T2" fmla="*/ 2147483647 w 42"/>
              <a:gd name="T3" fmla="*/ 2147483647 h 39"/>
              <a:gd name="T4" fmla="*/ 2147483647 w 42"/>
              <a:gd name="T5" fmla="*/ 2147483647 h 39"/>
              <a:gd name="T6" fmla="*/ 0 w 42"/>
              <a:gd name="T7" fmla="*/ 2147483647 h 39"/>
              <a:gd name="T8" fmla="*/ 2147483647 w 42"/>
              <a:gd name="T9" fmla="*/ 0 h 39"/>
              <a:gd name="T10" fmla="*/ 0 60000 65536"/>
              <a:gd name="T11" fmla="*/ 0 60000 65536"/>
              <a:gd name="T12" fmla="*/ 0 60000 65536"/>
              <a:gd name="T13" fmla="*/ 0 60000 65536"/>
              <a:gd name="T14" fmla="*/ 0 60000 65536"/>
              <a:gd name="T15" fmla="*/ 0 w 42"/>
              <a:gd name="T16" fmla="*/ 0 h 39"/>
              <a:gd name="T17" fmla="*/ 42 w 42"/>
              <a:gd name="T18" fmla="*/ 39 h 39"/>
            </a:gdLst>
            <a:ahLst/>
            <a:cxnLst>
              <a:cxn ang="T10">
                <a:pos x="T0" y="T1"/>
              </a:cxn>
              <a:cxn ang="T11">
                <a:pos x="T2" y="T3"/>
              </a:cxn>
              <a:cxn ang="T12">
                <a:pos x="T4" y="T5"/>
              </a:cxn>
              <a:cxn ang="T13">
                <a:pos x="T6" y="T7"/>
              </a:cxn>
              <a:cxn ang="T14">
                <a:pos x="T8" y="T9"/>
              </a:cxn>
            </a:cxnLst>
            <a:rect l="T15" t="T16" r="T17" b="T18"/>
            <a:pathLst>
              <a:path w="42" h="39">
                <a:moveTo>
                  <a:pt x="12" y="0"/>
                </a:moveTo>
                <a:lnTo>
                  <a:pt x="42" y="26"/>
                </a:lnTo>
                <a:lnTo>
                  <a:pt x="30" y="39"/>
                </a:lnTo>
                <a:lnTo>
                  <a:pt x="0" y="13"/>
                </a:lnTo>
                <a:lnTo>
                  <a:pt x="12" y="0"/>
                </a:lnTo>
                <a:close/>
              </a:path>
            </a:pathLst>
          </a:custGeom>
          <a:solidFill>
            <a:srgbClr val="7030A0"/>
          </a:solidFill>
          <a:ln w="9525">
            <a:solidFill>
              <a:srgbClr val="7030A0"/>
            </a:solidFill>
            <a:round/>
            <a:headEnd/>
            <a:tailEnd/>
          </a:ln>
        </p:spPr>
        <p:txBody>
          <a:bodyPr/>
          <a:lstStyle/>
          <a:p>
            <a:endParaRPr lang="ru-RU"/>
          </a:p>
        </p:txBody>
      </p:sp>
      <p:sp>
        <p:nvSpPr>
          <p:cNvPr id="74845" name="Freeform 93"/>
          <p:cNvSpPr>
            <a:spLocks/>
          </p:cNvSpPr>
          <p:nvPr/>
        </p:nvSpPr>
        <p:spPr bwMode="auto">
          <a:xfrm>
            <a:off x="6694488" y="4495800"/>
            <a:ext cx="57150" cy="50800"/>
          </a:xfrm>
          <a:custGeom>
            <a:avLst/>
            <a:gdLst>
              <a:gd name="T0" fmla="*/ 2147483647 w 36"/>
              <a:gd name="T1" fmla="*/ 0 h 32"/>
              <a:gd name="T2" fmla="*/ 2147483647 w 36"/>
              <a:gd name="T3" fmla="*/ 2147483647 h 32"/>
              <a:gd name="T4" fmla="*/ 2147483647 w 36"/>
              <a:gd name="T5" fmla="*/ 2147483647 h 32"/>
              <a:gd name="T6" fmla="*/ 0 w 36"/>
              <a:gd name="T7" fmla="*/ 2147483647 h 32"/>
              <a:gd name="T8" fmla="*/ 2147483647 w 36"/>
              <a:gd name="T9" fmla="*/ 0 h 32"/>
              <a:gd name="T10" fmla="*/ 0 60000 65536"/>
              <a:gd name="T11" fmla="*/ 0 60000 65536"/>
              <a:gd name="T12" fmla="*/ 0 60000 65536"/>
              <a:gd name="T13" fmla="*/ 0 60000 65536"/>
              <a:gd name="T14" fmla="*/ 0 60000 65536"/>
              <a:gd name="T15" fmla="*/ 0 w 36"/>
              <a:gd name="T16" fmla="*/ 0 h 32"/>
              <a:gd name="T17" fmla="*/ 36 w 36"/>
              <a:gd name="T18" fmla="*/ 32 h 32"/>
            </a:gdLst>
            <a:ahLst/>
            <a:cxnLst>
              <a:cxn ang="T10">
                <a:pos x="T0" y="T1"/>
              </a:cxn>
              <a:cxn ang="T11">
                <a:pos x="T2" y="T3"/>
              </a:cxn>
              <a:cxn ang="T12">
                <a:pos x="T4" y="T5"/>
              </a:cxn>
              <a:cxn ang="T13">
                <a:pos x="T6" y="T7"/>
              </a:cxn>
              <a:cxn ang="T14">
                <a:pos x="T8" y="T9"/>
              </a:cxn>
            </a:cxnLst>
            <a:rect l="T15" t="T16" r="T17" b="T18"/>
            <a:pathLst>
              <a:path w="36" h="32">
                <a:moveTo>
                  <a:pt x="12" y="0"/>
                </a:moveTo>
                <a:lnTo>
                  <a:pt x="36" y="19"/>
                </a:lnTo>
                <a:lnTo>
                  <a:pt x="24" y="32"/>
                </a:lnTo>
                <a:lnTo>
                  <a:pt x="0" y="13"/>
                </a:lnTo>
                <a:lnTo>
                  <a:pt x="12" y="0"/>
                </a:lnTo>
                <a:close/>
              </a:path>
            </a:pathLst>
          </a:custGeom>
          <a:solidFill>
            <a:srgbClr val="FFFF00"/>
          </a:solidFill>
          <a:ln w="9525">
            <a:noFill/>
            <a:round/>
            <a:headEnd/>
            <a:tailEnd/>
          </a:ln>
        </p:spPr>
        <p:txBody>
          <a:bodyPr/>
          <a:lstStyle/>
          <a:p>
            <a:endParaRPr lang="ru-RU"/>
          </a:p>
        </p:txBody>
      </p:sp>
      <p:sp>
        <p:nvSpPr>
          <p:cNvPr id="74846" name="Freeform 94"/>
          <p:cNvSpPr>
            <a:spLocks/>
          </p:cNvSpPr>
          <p:nvPr/>
        </p:nvSpPr>
        <p:spPr bwMode="auto">
          <a:xfrm>
            <a:off x="6732588" y="4525963"/>
            <a:ext cx="28575" cy="30162"/>
          </a:xfrm>
          <a:custGeom>
            <a:avLst/>
            <a:gdLst>
              <a:gd name="T0" fmla="*/ 2147483647 w 18"/>
              <a:gd name="T1" fmla="*/ 0 h 19"/>
              <a:gd name="T2" fmla="*/ 2147483647 w 18"/>
              <a:gd name="T3" fmla="*/ 2147483647 h 19"/>
              <a:gd name="T4" fmla="*/ 2147483647 w 18"/>
              <a:gd name="T5" fmla="*/ 2147483647 h 19"/>
              <a:gd name="T6" fmla="*/ 0 w 18"/>
              <a:gd name="T7" fmla="*/ 2147483647 h 19"/>
              <a:gd name="T8" fmla="*/ 2147483647 w 18"/>
              <a:gd name="T9" fmla="*/ 0 h 19"/>
              <a:gd name="T10" fmla="*/ 0 60000 65536"/>
              <a:gd name="T11" fmla="*/ 0 60000 65536"/>
              <a:gd name="T12" fmla="*/ 0 60000 65536"/>
              <a:gd name="T13" fmla="*/ 0 60000 65536"/>
              <a:gd name="T14" fmla="*/ 0 60000 65536"/>
              <a:gd name="T15" fmla="*/ 0 w 18"/>
              <a:gd name="T16" fmla="*/ 0 h 19"/>
              <a:gd name="T17" fmla="*/ 18 w 18"/>
              <a:gd name="T18" fmla="*/ 19 h 19"/>
            </a:gdLst>
            <a:ahLst/>
            <a:cxnLst>
              <a:cxn ang="T10">
                <a:pos x="T0" y="T1"/>
              </a:cxn>
              <a:cxn ang="T11">
                <a:pos x="T2" y="T3"/>
              </a:cxn>
              <a:cxn ang="T12">
                <a:pos x="T4" y="T5"/>
              </a:cxn>
              <a:cxn ang="T13">
                <a:pos x="T6" y="T7"/>
              </a:cxn>
              <a:cxn ang="T14">
                <a:pos x="T8" y="T9"/>
              </a:cxn>
            </a:cxnLst>
            <a:rect l="T15" t="T16" r="T17" b="T18"/>
            <a:pathLst>
              <a:path w="18" h="19">
                <a:moveTo>
                  <a:pt x="12" y="0"/>
                </a:moveTo>
                <a:lnTo>
                  <a:pt x="18" y="7"/>
                </a:lnTo>
                <a:lnTo>
                  <a:pt x="6" y="19"/>
                </a:lnTo>
                <a:lnTo>
                  <a:pt x="0" y="13"/>
                </a:lnTo>
                <a:lnTo>
                  <a:pt x="12" y="0"/>
                </a:lnTo>
                <a:close/>
              </a:path>
            </a:pathLst>
          </a:custGeom>
          <a:solidFill>
            <a:srgbClr val="7030A0"/>
          </a:solidFill>
          <a:ln w="9525">
            <a:solidFill>
              <a:srgbClr val="7030A0"/>
            </a:solidFill>
            <a:round/>
            <a:headEnd/>
            <a:tailEnd/>
          </a:ln>
        </p:spPr>
        <p:txBody>
          <a:bodyPr/>
          <a:lstStyle/>
          <a:p>
            <a:endParaRPr lang="ru-RU"/>
          </a:p>
        </p:txBody>
      </p:sp>
      <p:sp>
        <p:nvSpPr>
          <p:cNvPr id="74847" name="Freeform 95"/>
          <p:cNvSpPr>
            <a:spLocks/>
          </p:cNvSpPr>
          <p:nvPr/>
        </p:nvSpPr>
        <p:spPr bwMode="auto">
          <a:xfrm>
            <a:off x="6818313" y="4576763"/>
            <a:ext cx="66675" cy="61912"/>
          </a:xfrm>
          <a:custGeom>
            <a:avLst/>
            <a:gdLst>
              <a:gd name="T0" fmla="*/ 2147483647 w 42"/>
              <a:gd name="T1" fmla="*/ 0 h 39"/>
              <a:gd name="T2" fmla="*/ 2147483647 w 42"/>
              <a:gd name="T3" fmla="*/ 2147483647 h 39"/>
              <a:gd name="T4" fmla="*/ 2147483647 w 42"/>
              <a:gd name="T5" fmla="*/ 2147483647 h 39"/>
              <a:gd name="T6" fmla="*/ 0 w 42"/>
              <a:gd name="T7" fmla="*/ 2147483647 h 39"/>
              <a:gd name="T8" fmla="*/ 2147483647 w 42"/>
              <a:gd name="T9" fmla="*/ 0 h 39"/>
              <a:gd name="T10" fmla="*/ 0 60000 65536"/>
              <a:gd name="T11" fmla="*/ 0 60000 65536"/>
              <a:gd name="T12" fmla="*/ 0 60000 65536"/>
              <a:gd name="T13" fmla="*/ 0 60000 65536"/>
              <a:gd name="T14" fmla="*/ 0 60000 65536"/>
              <a:gd name="T15" fmla="*/ 0 w 42"/>
              <a:gd name="T16" fmla="*/ 0 h 39"/>
              <a:gd name="T17" fmla="*/ 42 w 42"/>
              <a:gd name="T18" fmla="*/ 39 h 39"/>
            </a:gdLst>
            <a:ahLst/>
            <a:cxnLst>
              <a:cxn ang="T10">
                <a:pos x="T0" y="T1"/>
              </a:cxn>
              <a:cxn ang="T11">
                <a:pos x="T2" y="T3"/>
              </a:cxn>
              <a:cxn ang="T12">
                <a:pos x="T4" y="T5"/>
              </a:cxn>
              <a:cxn ang="T13">
                <a:pos x="T6" y="T7"/>
              </a:cxn>
              <a:cxn ang="T14">
                <a:pos x="T8" y="T9"/>
              </a:cxn>
            </a:cxnLst>
            <a:rect l="T15" t="T16" r="T17" b="T18"/>
            <a:pathLst>
              <a:path w="42" h="39">
                <a:moveTo>
                  <a:pt x="12" y="0"/>
                </a:moveTo>
                <a:lnTo>
                  <a:pt x="42" y="20"/>
                </a:lnTo>
                <a:lnTo>
                  <a:pt x="30" y="39"/>
                </a:lnTo>
                <a:lnTo>
                  <a:pt x="0" y="20"/>
                </a:lnTo>
                <a:lnTo>
                  <a:pt x="12" y="0"/>
                </a:lnTo>
                <a:close/>
              </a:path>
            </a:pathLst>
          </a:custGeom>
          <a:solidFill>
            <a:srgbClr val="FFFF00"/>
          </a:solidFill>
          <a:ln w="9525">
            <a:noFill/>
            <a:round/>
            <a:headEnd/>
            <a:tailEnd/>
          </a:ln>
        </p:spPr>
        <p:txBody>
          <a:bodyPr/>
          <a:lstStyle/>
          <a:p>
            <a:endParaRPr lang="ru-RU"/>
          </a:p>
        </p:txBody>
      </p:sp>
      <p:sp>
        <p:nvSpPr>
          <p:cNvPr id="74848" name="Freeform 96"/>
          <p:cNvSpPr>
            <a:spLocks/>
          </p:cNvSpPr>
          <p:nvPr/>
        </p:nvSpPr>
        <p:spPr bwMode="auto">
          <a:xfrm>
            <a:off x="6980238" y="4659313"/>
            <a:ext cx="28575" cy="41275"/>
          </a:xfrm>
          <a:custGeom>
            <a:avLst/>
            <a:gdLst>
              <a:gd name="T0" fmla="*/ 2147483647 w 18"/>
              <a:gd name="T1" fmla="*/ 0 h 26"/>
              <a:gd name="T2" fmla="*/ 2147483647 w 18"/>
              <a:gd name="T3" fmla="*/ 2147483647 h 26"/>
              <a:gd name="T4" fmla="*/ 2147483647 w 18"/>
              <a:gd name="T5" fmla="*/ 2147483647 h 26"/>
              <a:gd name="T6" fmla="*/ 0 w 18"/>
              <a:gd name="T7" fmla="*/ 2147483647 h 26"/>
              <a:gd name="T8" fmla="*/ 2147483647 w 18"/>
              <a:gd name="T9" fmla="*/ 0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6" y="0"/>
                </a:moveTo>
                <a:lnTo>
                  <a:pt x="18" y="6"/>
                </a:lnTo>
                <a:lnTo>
                  <a:pt x="12" y="26"/>
                </a:lnTo>
                <a:lnTo>
                  <a:pt x="0" y="19"/>
                </a:lnTo>
                <a:lnTo>
                  <a:pt x="6" y="0"/>
                </a:lnTo>
                <a:close/>
              </a:path>
            </a:pathLst>
          </a:custGeom>
          <a:solidFill>
            <a:srgbClr val="FFFF00"/>
          </a:solidFill>
          <a:ln w="9525">
            <a:noFill/>
            <a:round/>
            <a:headEnd/>
            <a:tailEnd/>
          </a:ln>
        </p:spPr>
        <p:txBody>
          <a:bodyPr/>
          <a:lstStyle/>
          <a:p>
            <a:endParaRPr lang="ru-RU"/>
          </a:p>
        </p:txBody>
      </p:sp>
      <p:sp>
        <p:nvSpPr>
          <p:cNvPr id="74849" name="Freeform 97"/>
          <p:cNvSpPr>
            <a:spLocks/>
          </p:cNvSpPr>
          <p:nvPr/>
        </p:nvSpPr>
        <p:spPr bwMode="auto">
          <a:xfrm>
            <a:off x="6999288" y="4668838"/>
            <a:ext cx="47625" cy="41275"/>
          </a:xfrm>
          <a:custGeom>
            <a:avLst/>
            <a:gdLst>
              <a:gd name="T0" fmla="*/ 2147483647 w 30"/>
              <a:gd name="T1" fmla="*/ 0 h 26"/>
              <a:gd name="T2" fmla="*/ 2147483647 w 30"/>
              <a:gd name="T3" fmla="*/ 2147483647 h 26"/>
              <a:gd name="T4" fmla="*/ 2147483647 w 30"/>
              <a:gd name="T5" fmla="*/ 2147483647 h 26"/>
              <a:gd name="T6" fmla="*/ 0 w 30"/>
              <a:gd name="T7" fmla="*/ 2147483647 h 26"/>
              <a:gd name="T8" fmla="*/ 2147483647 w 30"/>
              <a:gd name="T9" fmla="*/ 0 h 26"/>
              <a:gd name="T10" fmla="*/ 0 60000 65536"/>
              <a:gd name="T11" fmla="*/ 0 60000 65536"/>
              <a:gd name="T12" fmla="*/ 0 60000 65536"/>
              <a:gd name="T13" fmla="*/ 0 60000 65536"/>
              <a:gd name="T14" fmla="*/ 0 60000 65536"/>
              <a:gd name="T15" fmla="*/ 0 w 30"/>
              <a:gd name="T16" fmla="*/ 0 h 26"/>
              <a:gd name="T17" fmla="*/ 30 w 30"/>
              <a:gd name="T18" fmla="*/ 26 h 26"/>
            </a:gdLst>
            <a:ahLst/>
            <a:cxnLst>
              <a:cxn ang="T10">
                <a:pos x="T0" y="T1"/>
              </a:cxn>
              <a:cxn ang="T11">
                <a:pos x="T2" y="T3"/>
              </a:cxn>
              <a:cxn ang="T12">
                <a:pos x="T4" y="T5"/>
              </a:cxn>
              <a:cxn ang="T13">
                <a:pos x="T6" y="T7"/>
              </a:cxn>
              <a:cxn ang="T14">
                <a:pos x="T8" y="T9"/>
              </a:cxn>
            </a:cxnLst>
            <a:rect l="T15" t="T16" r="T17" b="T18"/>
            <a:pathLst>
              <a:path w="30" h="26">
                <a:moveTo>
                  <a:pt x="6" y="0"/>
                </a:moveTo>
                <a:lnTo>
                  <a:pt x="30" y="7"/>
                </a:lnTo>
                <a:lnTo>
                  <a:pt x="24" y="26"/>
                </a:lnTo>
                <a:lnTo>
                  <a:pt x="0" y="20"/>
                </a:lnTo>
                <a:lnTo>
                  <a:pt x="6" y="0"/>
                </a:lnTo>
                <a:close/>
              </a:path>
            </a:pathLst>
          </a:custGeom>
          <a:solidFill>
            <a:srgbClr val="7030A0"/>
          </a:solidFill>
          <a:ln w="9525">
            <a:solidFill>
              <a:srgbClr val="7030A0"/>
            </a:solidFill>
            <a:round/>
            <a:headEnd/>
            <a:tailEnd/>
          </a:ln>
        </p:spPr>
        <p:txBody>
          <a:bodyPr/>
          <a:lstStyle/>
          <a:p>
            <a:endParaRPr lang="ru-RU"/>
          </a:p>
        </p:txBody>
      </p:sp>
      <p:sp>
        <p:nvSpPr>
          <p:cNvPr id="74850" name="Freeform 98"/>
          <p:cNvSpPr>
            <a:spLocks/>
          </p:cNvSpPr>
          <p:nvPr/>
        </p:nvSpPr>
        <p:spPr bwMode="auto">
          <a:xfrm>
            <a:off x="7151688" y="4721225"/>
            <a:ext cx="28575" cy="39688"/>
          </a:xfrm>
          <a:custGeom>
            <a:avLst/>
            <a:gdLst>
              <a:gd name="T0" fmla="*/ 2147483647 w 18"/>
              <a:gd name="T1" fmla="*/ 0 h 25"/>
              <a:gd name="T2" fmla="*/ 2147483647 w 18"/>
              <a:gd name="T3" fmla="*/ 2147483647 h 25"/>
              <a:gd name="T4" fmla="*/ 2147483647 w 18"/>
              <a:gd name="T5" fmla="*/ 2147483647 h 25"/>
              <a:gd name="T6" fmla="*/ 0 w 18"/>
              <a:gd name="T7" fmla="*/ 2147483647 h 25"/>
              <a:gd name="T8" fmla="*/ 2147483647 w 18"/>
              <a:gd name="T9" fmla="*/ 0 h 25"/>
              <a:gd name="T10" fmla="*/ 0 60000 65536"/>
              <a:gd name="T11" fmla="*/ 0 60000 65536"/>
              <a:gd name="T12" fmla="*/ 0 60000 65536"/>
              <a:gd name="T13" fmla="*/ 0 60000 65536"/>
              <a:gd name="T14" fmla="*/ 0 60000 65536"/>
              <a:gd name="T15" fmla="*/ 0 w 18"/>
              <a:gd name="T16" fmla="*/ 0 h 25"/>
              <a:gd name="T17" fmla="*/ 18 w 18"/>
              <a:gd name="T18" fmla="*/ 25 h 25"/>
            </a:gdLst>
            <a:ahLst/>
            <a:cxnLst>
              <a:cxn ang="T10">
                <a:pos x="T0" y="T1"/>
              </a:cxn>
              <a:cxn ang="T11">
                <a:pos x="T2" y="T3"/>
              </a:cxn>
              <a:cxn ang="T12">
                <a:pos x="T4" y="T5"/>
              </a:cxn>
              <a:cxn ang="T13">
                <a:pos x="T6" y="T7"/>
              </a:cxn>
              <a:cxn ang="T14">
                <a:pos x="T8" y="T9"/>
              </a:cxn>
            </a:cxnLst>
            <a:rect l="T15" t="T16" r="T17" b="T18"/>
            <a:pathLst>
              <a:path w="18" h="25">
                <a:moveTo>
                  <a:pt x="6" y="0"/>
                </a:moveTo>
                <a:lnTo>
                  <a:pt x="18" y="6"/>
                </a:lnTo>
                <a:lnTo>
                  <a:pt x="12" y="25"/>
                </a:lnTo>
                <a:lnTo>
                  <a:pt x="0" y="19"/>
                </a:lnTo>
                <a:lnTo>
                  <a:pt x="6" y="0"/>
                </a:lnTo>
                <a:close/>
              </a:path>
            </a:pathLst>
          </a:custGeom>
          <a:solidFill>
            <a:srgbClr val="FFFF00"/>
          </a:solidFill>
          <a:ln w="9525">
            <a:noFill/>
            <a:round/>
            <a:headEnd/>
            <a:tailEnd/>
          </a:ln>
        </p:spPr>
        <p:txBody>
          <a:bodyPr/>
          <a:lstStyle/>
          <a:p>
            <a:endParaRPr lang="ru-RU"/>
          </a:p>
        </p:txBody>
      </p:sp>
      <p:sp>
        <p:nvSpPr>
          <p:cNvPr id="74851" name="Freeform 99"/>
          <p:cNvSpPr>
            <a:spLocks/>
          </p:cNvSpPr>
          <p:nvPr/>
        </p:nvSpPr>
        <p:spPr bwMode="auto">
          <a:xfrm>
            <a:off x="7170738" y="4730750"/>
            <a:ext cx="47625" cy="41275"/>
          </a:xfrm>
          <a:custGeom>
            <a:avLst/>
            <a:gdLst>
              <a:gd name="T0" fmla="*/ 2147483647 w 30"/>
              <a:gd name="T1" fmla="*/ 0 h 26"/>
              <a:gd name="T2" fmla="*/ 2147483647 w 30"/>
              <a:gd name="T3" fmla="*/ 2147483647 h 26"/>
              <a:gd name="T4" fmla="*/ 2147483647 w 30"/>
              <a:gd name="T5" fmla="*/ 2147483647 h 26"/>
              <a:gd name="T6" fmla="*/ 0 w 30"/>
              <a:gd name="T7" fmla="*/ 2147483647 h 26"/>
              <a:gd name="T8" fmla="*/ 2147483647 w 30"/>
              <a:gd name="T9" fmla="*/ 0 h 26"/>
              <a:gd name="T10" fmla="*/ 0 60000 65536"/>
              <a:gd name="T11" fmla="*/ 0 60000 65536"/>
              <a:gd name="T12" fmla="*/ 0 60000 65536"/>
              <a:gd name="T13" fmla="*/ 0 60000 65536"/>
              <a:gd name="T14" fmla="*/ 0 60000 65536"/>
              <a:gd name="T15" fmla="*/ 0 w 30"/>
              <a:gd name="T16" fmla="*/ 0 h 26"/>
              <a:gd name="T17" fmla="*/ 30 w 30"/>
              <a:gd name="T18" fmla="*/ 26 h 26"/>
            </a:gdLst>
            <a:ahLst/>
            <a:cxnLst>
              <a:cxn ang="T10">
                <a:pos x="T0" y="T1"/>
              </a:cxn>
              <a:cxn ang="T11">
                <a:pos x="T2" y="T3"/>
              </a:cxn>
              <a:cxn ang="T12">
                <a:pos x="T4" y="T5"/>
              </a:cxn>
              <a:cxn ang="T13">
                <a:pos x="T6" y="T7"/>
              </a:cxn>
              <a:cxn ang="T14">
                <a:pos x="T8" y="T9"/>
              </a:cxn>
            </a:cxnLst>
            <a:rect l="T15" t="T16" r="T17" b="T18"/>
            <a:pathLst>
              <a:path w="30" h="26">
                <a:moveTo>
                  <a:pt x="6" y="0"/>
                </a:moveTo>
                <a:lnTo>
                  <a:pt x="30" y="6"/>
                </a:lnTo>
                <a:lnTo>
                  <a:pt x="24" y="26"/>
                </a:lnTo>
                <a:lnTo>
                  <a:pt x="0" y="19"/>
                </a:lnTo>
                <a:lnTo>
                  <a:pt x="6" y="0"/>
                </a:lnTo>
                <a:close/>
              </a:path>
            </a:pathLst>
          </a:custGeom>
          <a:solidFill>
            <a:srgbClr val="7030A0"/>
          </a:solidFill>
          <a:ln w="9525">
            <a:solidFill>
              <a:srgbClr val="7030A0"/>
            </a:solidFill>
            <a:round/>
            <a:headEnd/>
            <a:tailEnd/>
          </a:ln>
        </p:spPr>
        <p:txBody>
          <a:bodyPr/>
          <a:lstStyle/>
          <a:p>
            <a:endParaRPr lang="ru-RU"/>
          </a:p>
        </p:txBody>
      </p:sp>
      <p:sp>
        <p:nvSpPr>
          <p:cNvPr id="74852" name="Freeform 100"/>
          <p:cNvSpPr>
            <a:spLocks/>
          </p:cNvSpPr>
          <p:nvPr/>
        </p:nvSpPr>
        <p:spPr bwMode="auto">
          <a:xfrm>
            <a:off x="7323138" y="4781550"/>
            <a:ext cx="28575" cy="41275"/>
          </a:xfrm>
          <a:custGeom>
            <a:avLst/>
            <a:gdLst>
              <a:gd name="T0" fmla="*/ 2147483647 w 18"/>
              <a:gd name="T1" fmla="*/ 0 h 26"/>
              <a:gd name="T2" fmla="*/ 2147483647 w 18"/>
              <a:gd name="T3" fmla="*/ 2147483647 h 26"/>
              <a:gd name="T4" fmla="*/ 2147483647 w 18"/>
              <a:gd name="T5" fmla="*/ 2147483647 h 26"/>
              <a:gd name="T6" fmla="*/ 0 w 18"/>
              <a:gd name="T7" fmla="*/ 2147483647 h 26"/>
              <a:gd name="T8" fmla="*/ 2147483647 w 18"/>
              <a:gd name="T9" fmla="*/ 0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6" y="0"/>
                </a:moveTo>
                <a:lnTo>
                  <a:pt x="18" y="7"/>
                </a:lnTo>
                <a:lnTo>
                  <a:pt x="12" y="26"/>
                </a:lnTo>
                <a:lnTo>
                  <a:pt x="0" y="20"/>
                </a:lnTo>
                <a:lnTo>
                  <a:pt x="6" y="0"/>
                </a:lnTo>
                <a:close/>
              </a:path>
            </a:pathLst>
          </a:custGeom>
          <a:solidFill>
            <a:srgbClr val="FFFF00"/>
          </a:solidFill>
          <a:ln w="9525">
            <a:noFill/>
            <a:round/>
            <a:headEnd/>
            <a:tailEnd/>
          </a:ln>
        </p:spPr>
        <p:txBody>
          <a:bodyPr/>
          <a:lstStyle/>
          <a:p>
            <a:endParaRPr lang="ru-RU"/>
          </a:p>
        </p:txBody>
      </p:sp>
      <p:sp>
        <p:nvSpPr>
          <p:cNvPr id="74853" name="Freeform 101"/>
          <p:cNvSpPr>
            <a:spLocks/>
          </p:cNvSpPr>
          <p:nvPr/>
        </p:nvSpPr>
        <p:spPr bwMode="auto">
          <a:xfrm>
            <a:off x="7342188" y="4792663"/>
            <a:ext cx="47625" cy="39687"/>
          </a:xfrm>
          <a:custGeom>
            <a:avLst/>
            <a:gdLst>
              <a:gd name="T0" fmla="*/ 2147483647 w 30"/>
              <a:gd name="T1" fmla="*/ 0 h 25"/>
              <a:gd name="T2" fmla="*/ 2147483647 w 30"/>
              <a:gd name="T3" fmla="*/ 2147483647 h 25"/>
              <a:gd name="T4" fmla="*/ 2147483647 w 30"/>
              <a:gd name="T5" fmla="*/ 2147483647 h 25"/>
              <a:gd name="T6" fmla="*/ 0 w 30"/>
              <a:gd name="T7" fmla="*/ 2147483647 h 25"/>
              <a:gd name="T8" fmla="*/ 2147483647 w 30"/>
              <a:gd name="T9" fmla="*/ 0 h 25"/>
              <a:gd name="T10" fmla="*/ 0 60000 65536"/>
              <a:gd name="T11" fmla="*/ 0 60000 65536"/>
              <a:gd name="T12" fmla="*/ 0 60000 65536"/>
              <a:gd name="T13" fmla="*/ 0 60000 65536"/>
              <a:gd name="T14" fmla="*/ 0 60000 65536"/>
              <a:gd name="T15" fmla="*/ 0 w 30"/>
              <a:gd name="T16" fmla="*/ 0 h 25"/>
              <a:gd name="T17" fmla="*/ 30 w 30"/>
              <a:gd name="T18" fmla="*/ 25 h 25"/>
            </a:gdLst>
            <a:ahLst/>
            <a:cxnLst>
              <a:cxn ang="T10">
                <a:pos x="T0" y="T1"/>
              </a:cxn>
              <a:cxn ang="T11">
                <a:pos x="T2" y="T3"/>
              </a:cxn>
              <a:cxn ang="T12">
                <a:pos x="T4" y="T5"/>
              </a:cxn>
              <a:cxn ang="T13">
                <a:pos x="T6" y="T7"/>
              </a:cxn>
              <a:cxn ang="T14">
                <a:pos x="T8" y="T9"/>
              </a:cxn>
            </a:cxnLst>
            <a:rect l="T15" t="T16" r="T17" b="T18"/>
            <a:pathLst>
              <a:path w="30" h="25">
                <a:moveTo>
                  <a:pt x="6" y="0"/>
                </a:moveTo>
                <a:lnTo>
                  <a:pt x="30" y="6"/>
                </a:lnTo>
                <a:lnTo>
                  <a:pt x="24" y="25"/>
                </a:lnTo>
                <a:lnTo>
                  <a:pt x="0" y="19"/>
                </a:lnTo>
                <a:lnTo>
                  <a:pt x="6" y="0"/>
                </a:lnTo>
                <a:close/>
              </a:path>
            </a:pathLst>
          </a:custGeom>
          <a:solidFill>
            <a:srgbClr val="7030A0"/>
          </a:solidFill>
          <a:ln w="9525">
            <a:solidFill>
              <a:srgbClr val="7030A0"/>
            </a:solidFill>
            <a:round/>
            <a:headEnd/>
            <a:tailEnd/>
          </a:ln>
        </p:spPr>
        <p:txBody>
          <a:bodyPr/>
          <a:lstStyle/>
          <a:p>
            <a:endParaRPr lang="ru-RU"/>
          </a:p>
        </p:txBody>
      </p:sp>
      <p:sp>
        <p:nvSpPr>
          <p:cNvPr id="74854" name="Freeform 102"/>
          <p:cNvSpPr>
            <a:spLocks/>
          </p:cNvSpPr>
          <p:nvPr/>
        </p:nvSpPr>
        <p:spPr bwMode="auto">
          <a:xfrm>
            <a:off x="7494588" y="4832350"/>
            <a:ext cx="28575" cy="41275"/>
          </a:xfrm>
          <a:custGeom>
            <a:avLst/>
            <a:gdLst>
              <a:gd name="T0" fmla="*/ 2147483647 w 18"/>
              <a:gd name="T1" fmla="*/ 0 h 26"/>
              <a:gd name="T2" fmla="*/ 2147483647 w 18"/>
              <a:gd name="T3" fmla="*/ 2147483647 h 26"/>
              <a:gd name="T4" fmla="*/ 2147483647 w 18"/>
              <a:gd name="T5" fmla="*/ 2147483647 h 26"/>
              <a:gd name="T6" fmla="*/ 0 w 18"/>
              <a:gd name="T7" fmla="*/ 2147483647 h 26"/>
              <a:gd name="T8" fmla="*/ 2147483647 w 18"/>
              <a:gd name="T9" fmla="*/ 0 h 26"/>
              <a:gd name="T10" fmla="*/ 0 60000 65536"/>
              <a:gd name="T11" fmla="*/ 0 60000 65536"/>
              <a:gd name="T12" fmla="*/ 0 60000 65536"/>
              <a:gd name="T13" fmla="*/ 0 60000 65536"/>
              <a:gd name="T14" fmla="*/ 0 60000 65536"/>
              <a:gd name="T15" fmla="*/ 0 w 18"/>
              <a:gd name="T16" fmla="*/ 0 h 26"/>
              <a:gd name="T17" fmla="*/ 18 w 18"/>
              <a:gd name="T18" fmla="*/ 26 h 26"/>
            </a:gdLst>
            <a:ahLst/>
            <a:cxnLst>
              <a:cxn ang="T10">
                <a:pos x="T0" y="T1"/>
              </a:cxn>
              <a:cxn ang="T11">
                <a:pos x="T2" y="T3"/>
              </a:cxn>
              <a:cxn ang="T12">
                <a:pos x="T4" y="T5"/>
              </a:cxn>
              <a:cxn ang="T13">
                <a:pos x="T6" y="T7"/>
              </a:cxn>
              <a:cxn ang="T14">
                <a:pos x="T8" y="T9"/>
              </a:cxn>
            </a:cxnLst>
            <a:rect l="T15" t="T16" r="T17" b="T18"/>
            <a:pathLst>
              <a:path w="18" h="26">
                <a:moveTo>
                  <a:pt x="6" y="0"/>
                </a:moveTo>
                <a:lnTo>
                  <a:pt x="18" y="7"/>
                </a:lnTo>
                <a:lnTo>
                  <a:pt x="12" y="26"/>
                </a:lnTo>
                <a:lnTo>
                  <a:pt x="0" y="20"/>
                </a:lnTo>
                <a:lnTo>
                  <a:pt x="6" y="0"/>
                </a:lnTo>
                <a:close/>
              </a:path>
            </a:pathLst>
          </a:custGeom>
          <a:solidFill>
            <a:srgbClr val="FFFF00"/>
          </a:solidFill>
          <a:ln w="9525">
            <a:noFill/>
            <a:round/>
            <a:headEnd/>
            <a:tailEnd/>
          </a:ln>
        </p:spPr>
        <p:txBody>
          <a:bodyPr/>
          <a:lstStyle/>
          <a:p>
            <a:endParaRPr lang="ru-RU"/>
          </a:p>
        </p:txBody>
      </p:sp>
      <p:sp>
        <p:nvSpPr>
          <p:cNvPr id="74855" name="Freeform 103"/>
          <p:cNvSpPr>
            <a:spLocks/>
          </p:cNvSpPr>
          <p:nvPr/>
        </p:nvSpPr>
        <p:spPr bwMode="auto">
          <a:xfrm>
            <a:off x="7513638" y="4843463"/>
            <a:ext cx="66675" cy="50800"/>
          </a:xfrm>
          <a:custGeom>
            <a:avLst/>
            <a:gdLst>
              <a:gd name="T0" fmla="*/ 2147483647 w 42"/>
              <a:gd name="T1" fmla="*/ 0 h 32"/>
              <a:gd name="T2" fmla="*/ 2147483647 w 42"/>
              <a:gd name="T3" fmla="*/ 2147483647 h 32"/>
              <a:gd name="T4" fmla="*/ 2147483647 w 42"/>
              <a:gd name="T5" fmla="*/ 2147483647 h 32"/>
              <a:gd name="T6" fmla="*/ 0 w 42"/>
              <a:gd name="T7" fmla="*/ 2147483647 h 32"/>
              <a:gd name="T8" fmla="*/ 2147483647 w 42"/>
              <a:gd name="T9" fmla="*/ 0 h 32"/>
              <a:gd name="T10" fmla="*/ 0 60000 65536"/>
              <a:gd name="T11" fmla="*/ 0 60000 65536"/>
              <a:gd name="T12" fmla="*/ 0 60000 65536"/>
              <a:gd name="T13" fmla="*/ 0 60000 65536"/>
              <a:gd name="T14" fmla="*/ 0 60000 65536"/>
              <a:gd name="T15" fmla="*/ 0 w 42"/>
              <a:gd name="T16" fmla="*/ 0 h 32"/>
              <a:gd name="T17" fmla="*/ 42 w 42"/>
              <a:gd name="T18" fmla="*/ 32 h 32"/>
            </a:gdLst>
            <a:ahLst/>
            <a:cxnLst>
              <a:cxn ang="T10">
                <a:pos x="T0" y="T1"/>
              </a:cxn>
              <a:cxn ang="T11">
                <a:pos x="T2" y="T3"/>
              </a:cxn>
              <a:cxn ang="T12">
                <a:pos x="T4" y="T5"/>
              </a:cxn>
              <a:cxn ang="T13">
                <a:pos x="T6" y="T7"/>
              </a:cxn>
              <a:cxn ang="T14">
                <a:pos x="T8" y="T9"/>
              </a:cxn>
            </a:cxnLst>
            <a:rect l="T15" t="T16" r="T17" b="T18"/>
            <a:pathLst>
              <a:path w="42" h="32">
                <a:moveTo>
                  <a:pt x="6" y="0"/>
                </a:moveTo>
                <a:lnTo>
                  <a:pt x="42" y="13"/>
                </a:lnTo>
                <a:lnTo>
                  <a:pt x="36" y="32"/>
                </a:lnTo>
                <a:lnTo>
                  <a:pt x="0" y="19"/>
                </a:lnTo>
                <a:lnTo>
                  <a:pt x="6" y="0"/>
                </a:lnTo>
                <a:close/>
              </a:path>
            </a:pathLst>
          </a:custGeom>
          <a:solidFill>
            <a:srgbClr val="FFFF00"/>
          </a:solidFill>
          <a:ln w="9525">
            <a:noFill/>
            <a:round/>
            <a:headEnd/>
            <a:tailEnd/>
          </a:ln>
        </p:spPr>
        <p:txBody>
          <a:bodyPr/>
          <a:lstStyle/>
          <a:p>
            <a:endParaRPr lang="ru-RU"/>
          </a:p>
        </p:txBody>
      </p:sp>
      <p:sp>
        <p:nvSpPr>
          <p:cNvPr id="74856" name="Freeform 104"/>
          <p:cNvSpPr>
            <a:spLocks/>
          </p:cNvSpPr>
          <p:nvPr/>
        </p:nvSpPr>
        <p:spPr bwMode="auto">
          <a:xfrm>
            <a:off x="7685088" y="4894263"/>
            <a:ext cx="57150" cy="41275"/>
          </a:xfrm>
          <a:custGeom>
            <a:avLst/>
            <a:gdLst>
              <a:gd name="T0" fmla="*/ 0 w 36"/>
              <a:gd name="T1" fmla="*/ 0 h 26"/>
              <a:gd name="T2" fmla="*/ 2147483647 w 36"/>
              <a:gd name="T3" fmla="*/ 2147483647 h 26"/>
              <a:gd name="T4" fmla="*/ 2147483647 w 36"/>
              <a:gd name="T5" fmla="*/ 2147483647 h 26"/>
              <a:gd name="T6" fmla="*/ 0 w 36"/>
              <a:gd name="T7" fmla="*/ 2147483647 h 26"/>
              <a:gd name="T8" fmla="*/ 0 w 36"/>
              <a:gd name="T9" fmla="*/ 0 h 26"/>
              <a:gd name="T10" fmla="*/ 0 60000 65536"/>
              <a:gd name="T11" fmla="*/ 0 60000 65536"/>
              <a:gd name="T12" fmla="*/ 0 60000 65536"/>
              <a:gd name="T13" fmla="*/ 0 60000 65536"/>
              <a:gd name="T14" fmla="*/ 0 60000 65536"/>
              <a:gd name="T15" fmla="*/ 0 w 36"/>
              <a:gd name="T16" fmla="*/ 0 h 26"/>
              <a:gd name="T17" fmla="*/ 36 w 36"/>
              <a:gd name="T18" fmla="*/ 26 h 26"/>
            </a:gdLst>
            <a:ahLst/>
            <a:cxnLst>
              <a:cxn ang="T10">
                <a:pos x="T0" y="T1"/>
              </a:cxn>
              <a:cxn ang="T11">
                <a:pos x="T2" y="T3"/>
              </a:cxn>
              <a:cxn ang="T12">
                <a:pos x="T4" y="T5"/>
              </a:cxn>
              <a:cxn ang="T13">
                <a:pos x="T6" y="T7"/>
              </a:cxn>
              <a:cxn ang="T14">
                <a:pos x="T8" y="T9"/>
              </a:cxn>
            </a:cxnLst>
            <a:rect l="T15" t="T16" r="T17" b="T18"/>
            <a:pathLst>
              <a:path w="36" h="26">
                <a:moveTo>
                  <a:pt x="0" y="0"/>
                </a:moveTo>
                <a:lnTo>
                  <a:pt x="36" y="7"/>
                </a:lnTo>
                <a:lnTo>
                  <a:pt x="36" y="26"/>
                </a:lnTo>
                <a:lnTo>
                  <a:pt x="0" y="19"/>
                </a:lnTo>
                <a:lnTo>
                  <a:pt x="0" y="0"/>
                </a:lnTo>
                <a:close/>
              </a:path>
            </a:pathLst>
          </a:custGeom>
          <a:solidFill>
            <a:srgbClr val="7030A0"/>
          </a:solidFill>
          <a:ln w="9525">
            <a:solidFill>
              <a:srgbClr val="7030A0"/>
            </a:solidFill>
            <a:round/>
            <a:headEnd/>
            <a:tailEnd/>
          </a:ln>
        </p:spPr>
        <p:txBody>
          <a:bodyPr/>
          <a:lstStyle/>
          <a:p>
            <a:endParaRPr lang="ru-RU"/>
          </a:p>
        </p:txBody>
      </p:sp>
      <p:sp>
        <p:nvSpPr>
          <p:cNvPr id="74857" name="Freeform 105"/>
          <p:cNvSpPr>
            <a:spLocks/>
          </p:cNvSpPr>
          <p:nvPr/>
        </p:nvSpPr>
        <p:spPr bwMode="auto">
          <a:xfrm>
            <a:off x="7856538" y="4924425"/>
            <a:ext cx="57150" cy="41275"/>
          </a:xfrm>
          <a:custGeom>
            <a:avLst/>
            <a:gdLst>
              <a:gd name="T0" fmla="*/ 0 w 36"/>
              <a:gd name="T1" fmla="*/ 0 h 26"/>
              <a:gd name="T2" fmla="*/ 2147483647 w 36"/>
              <a:gd name="T3" fmla="*/ 2147483647 h 26"/>
              <a:gd name="T4" fmla="*/ 2147483647 w 36"/>
              <a:gd name="T5" fmla="*/ 2147483647 h 26"/>
              <a:gd name="T6" fmla="*/ 0 w 36"/>
              <a:gd name="T7" fmla="*/ 2147483647 h 26"/>
              <a:gd name="T8" fmla="*/ 0 w 36"/>
              <a:gd name="T9" fmla="*/ 0 h 26"/>
              <a:gd name="T10" fmla="*/ 0 60000 65536"/>
              <a:gd name="T11" fmla="*/ 0 60000 65536"/>
              <a:gd name="T12" fmla="*/ 0 60000 65536"/>
              <a:gd name="T13" fmla="*/ 0 60000 65536"/>
              <a:gd name="T14" fmla="*/ 0 60000 65536"/>
              <a:gd name="T15" fmla="*/ 0 w 36"/>
              <a:gd name="T16" fmla="*/ 0 h 26"/>
              <a:gd name="T17" fmla="*/ 36 w 36"/>
              <a:gd name="T18" fmla="*/ 26 h 26"/>
            </a:gdLst>
            <a:ahLst/>
            <a:cxnLst>
              <a:cxn ang="T10">
                <a:pos x="T0" y="T1"/>
              </a:cxn>
              <a:cxn ang="T11">
                <a:pos x="T2" y="T3"/>
              </a:cxn>
              <a:cxn ang="T12">
                <a:pos x="T4" y="T5"/>
              </a:cxn>
              <a:cxn ang="T13">
                <a:pos x="T6" y="T7"/>
              </a:cxn>
              <a:cxn ang="T14">
                <a:pos x="T8" y="T9"/>
              </a:cxn>
            </a:cxnLst>
            <a:rect l="T15" t="T16" r="T17" b="T18"/>
            <a:pathLst>
              <a:path w="36" h="26">
                <a:moveTo>
                  <a:pt x="0" y="0"/>
                </a:moveTo>
                <a:lnTo>
                  <a:pt x="36" y="7"/>
                </a:lnTo>
                <a:lnTo>
                  <a:pt x="36" y="26"/>
                </a:lnTo>
                <a:lnTo>
                  <a:pt x="0" y="20"/>
                </a:lnTo>
                <a:lnTo>
                  <a:pt x="0" y="0"/>
                </a:lnTo>
                <a:close/>
              </a:path>
            </a:pathLst>
          </a:custGeom>
          <a:solidFill>
            <a:srgbClr val="7030A0"/>
          </a:solidFill>
          <a:ln w="9525">
            <a:solidFill>
              <a:srgbClr val="7030A0"/>
            </a:solidFill>
            <a:round/>
            <a:headEnd/>
            <a:tailEnd/>
          </a:ln>
        </p:spPr>
        <p:txBody>
          <a:bodyPr/>
          <a:lstStyle/>
          <a:p>
            <a:endParaRPr lang="ru-RU"/>
          </a:p>
        </p:txBody>
      </p:sp>
      <p:sp>
        <p:nvSpPr>
          <p:cNvPr id="74858" name="Freeform 106"/>
          <p:cNvSpPr>
            <a:spLocks/>
          </p:cNvSpPr>
          <p:nvPr/>
        </p:nvSpPr>
        <p:spPr bwMode="auto">
          <a:xfrm>
            <a:off x="8027988" y="4965700"/>
            <a:ext cx="57150" cy="41275"/>
          </a:xfrm>
          <a:custGeom>
            <a:avLst/>
            <a:gdLst>
              <a:gd name="T0" fmla="*/ 0 w 36"/>
              <a:gd name="T1" fmla="*/ 0 h 26"/>
              <a:gd name="T2" fmla="*/ 2147483647 w 36"/>
              <a:gd name="T3" fmla="*/ 2147483647 h 26"/>
              <a:gd name="T4" fmla="*/ 2147483647 w 36"/>
              <a:gd name="T5" fmla="*/ 2147483647 h 26"/>
              <a:gd name="T6" fmla="*/ 0 w 36"/>
              <a:gd name="T7" fmla="*/ 2147483647 h 26"/>
              <a:gd name="T8" fmla="*/ 0 w 36"/>
              <a:gd name="T9" fmla="*/ 0 h 26"/>
              <a:gd name="T10" fmla="*/ 0 60000 65536"/>
              <a:gd name="T11" fmla="*/ 0 60000 65536"/>
              <a:gd name="T12" fmla="*/ 0 60000 65536"/>
              <a:gd name="T13" fmla="*/ 0 60000 65536"/>
              <a:gd name="T14" fmla="*/ 0 60000 65536"/>
              <a:gd name="T15" fmla="*/ 0 w 36"/>
              <a:gd name="T16" fmla="*/ 0 h 26"/>
              <a:gd name="T17" fmla="*/ 36 w 36"/>
              <a:gd name="T18" fmla="*/ 26 h 26"/>
            </a:gdLst>
            <a:ahLst/>
            <a:cxnLst>
              <a:cxn ang="T10">
                <a:pos x="T0" y="T1"/>
              </a:cxn>
              <a:cxn ang="T11">
                <a:pos x="T2" y="T3"/>
              </a:cxn>
              <a:cxn ang="T12">
                <a:pos x="T4" y="T5"/>
              </a:cxn>
              <a:cxn ang="T13">
                <a:pos x="T6" y="T7"/>
              </a:cxn>
              <a:cxn ang="T14">
                <a:pos x="T8" y="T9"/>
              </a:cxn>
            </a:cxnLst>
            <a:rect l="T15" t="T16" r="T17" b="T18"/>
            <a:pathLst>
              <a:path w="36" h="26">
                <a:moveTo>
                  <a:pt x="0" y="0"/>
                </a:moveTo>
                <a:lnTo>
                  <a:pt x="36" y="7"/>
                </a:lnTo>
                <a:lnTo>
                  <a:pt x="36" y="26"/>
                </a:lnTo>
                <a:lnTo>
                  <a:pt x="0" y="20"/>
                </a:lnTo>
                <a:lnTo>
                  <a:pt x="0" y="0"/>
                </a:lnTo>
                <a:close/>
              </a:path>
            </a:pathLst>
          </a:custGeom>
          <a:solidFill>
            <a:srgbClr val="7030A0"/>
          </a:solidFill>
          <a:ln w="9525">
            <a:solidFill>
              <a:srgbClr val="7030A0"/>
            </a:solidFill>
            <a:round/>
            <a:headEnd/>
            <a:tailEnd/>
          </a:ln>
        </p:spPr>
        <p:txBody>
          <a:bodyPr/>
          <a:lstStyle/>
          <a:p>
            <a:endParaRPr lang="ru-RU"/>
          </a:p>
        </p:txBody>
      </p:sp>
      <p:sp>
        <p:nvSpPr>
          <p:cNvPr id="74859" name="Freeform 107"/>
          <p:cNvSpPr>
            <a:spLocks/>
          </p:cNvSpPr>
          <p:nvPr/>
        </p:nvSpPr>
        <p:spPr bwMode="auto">
          <a:xfrm>
            <a:off x="1962150" y="1968500"/>
            <a:ext cx="114300" cy="122238"/>
          </a:xfrm>
          <a:custGeom>
            <a:avLst/>
            <a:gdLst>
              <a:gd name="T0" fmla="*/ 2147483647 w 72"/>
              <a:gd name="T1" fmla="*/ 0 h 77"/>
              <a:gd name="T2" fmla="*/ 2147483647 w 72"/>
              <a:gd name="T3" fmla="*/ 2147483647 h 77"/>
              <a:gd name="T4" fmla="*/ 2147483647 w 72"/>
              <a:gd name="T5" fmla="*/ 2147483647 h 77"/>
              <a:gd name="T6" fmla="*/ 0 w 72"/>
              <a:gd name="T7" fmla="*/ 2147483647 h 77"/>
              <a:gd name="T8" fmla="*/ 2147483647 w 72"/>
              <a:gd name="T9" fmla="*/ 0 h 77"/>
              <a:gd name="T10" fmla="*/ 0 60000 65536"/>
              <a:gd name="T11" fmla="*/ 0 60000 65536"/>
              <a:gd name="T12" fmla="*/ 0 60000 65536"/>
              <a:gd name="T13" fmla="*/ 0 60000 65536"/>
              <a:gd name="T14" fmla="*/ 0 60000 65536"/>
              <a:gd name="T15" fmla="*/ 0 w 72"/>
              <a:gd name="T16" fmla="*/ 0 h 77"/>
              <a:gd name="T17" fmla="*/ 72 w 72"/>
              <a:gd name="T18" fmla="*/ 77 h 77"/>
            </a:gdLst>
            <a:ahLst/>
            <a:cxnLst>
              <a:cxn ang="T10">
                <a:pos x="T0" y="T1"/>
              </a:cxn>
              <a:cxn ang="T11">
                <a:pos x="T2" y="T3"/>
              </a:cxn>
              <a:cxn ang="T12">
                <a:pos x="T4" y="T5"/>
              </a:cxn>
              <a:cxn ang="T13">
                <a:pos x="T6" y="T7"/>
              </a:cxn>
              <a:cxn ang="T14">
                <a:pos x="T8" y="T9"/>
              </a:cxn>
            </a:cxnLst>
            <a:rect l="T15" t="T16" r="T17" b="T18"/>
            <a:pathLst>
              <a:path w="72" h="77">
                <a:moveTo>
                  <a:pt x="36" y="0"/>
                </a:moveTo>
                <a:lnTo>
                  <a:pt x="72" y="39"/>
                </a:lnTo>
                <a:lnTo>
                  <a:pt x="36" y="77"/>
                </a:lnTo>
                <a:lnTo>
                  <a:pt x="0" y="39"/>
                </a:lnTo>
                <a:lnTo>
                  <a:pt x="36" y="0"/>
                </a:lnTo>
                <a:close/>
              </a:path>
            </a:pathLst>
          </a:custGeom>
          <a:solidFill>
            <a:srgbClr val="FF0000"/>
          </a:solidFill>
          <a:ln w="9525">
            <a:solidFill>
              <a:srgbClr val="000000"/>
            </a:solidFill>
            <a:round/>
            <a:headEnd/>
            <a:tailEnd/>
          </a:ln>
        </p:spPr>
        <p:txBody>
          <a:bodyPr/>
          <a:lstStyle/>
          <a:p>
            <a:endParaRPr lang="ru-RU"/>
          </a:p>
        </p:txBody>
      </p:sp>
      <p:sp>
        <p:nvSpPr>
          <p:cNvPr id="74860" name="Freeform 108"/>
          <p:cNvSpPr>
            <a:spLocks/>
          </p:cNvSpPr>
          <p:nvPr/>
        </p:nvSpPr>
        <p:spPr bwMode="auto">
          <a:xfrm>
            <a:off x="2647950" y="2039938"/>
            <a:ext cx="114300" cy="122237"/>
          </a:xfrm>
          <a:custGeom>
            <a:avLst/>
            <a:gdLst>
              <a:gd name="T0" fmla="*/ 2147483647 w 72"/>
              <a:gd name="T1" fmla="*/ 0 h 77"/>
              <a:gd name="T2" fmla="*/ 2147483647 w 72"/>
              <a:gd name="T3" fmla="*/ 2147483647 h 77"/>
              <a:gd name="T4" fmla="*/ 2147483647 w 72"/>
              <a:gd name="T5" fmla="*/ 2147483647 h 77"/>
              <a:gd name="T6" fmla="*/ 0 w 72"/>
              <a:gd name="T7" fmla="*/ 2147483647 h 77"/>
              <a:gd name="T8" fmla="*/ 2147483647 w 72"/>
              <a:gd name="T9" fmla="*/ 0 h 77"/>
              <a:gd name="T10" fmla="*/ 0 60000 65536"/>
              <a:gd name="T11" fmla="*/ 0 60000 65536"/>
              <a:gd name="T12" fmla="*/ 0 60000 65536"/>
              <a:gd name="T13" fmla="*/ 0 60000 65536"/>
              <a:gd name="T14" fmla="*/ 0 60000 65536"/>
              <a:gd name="T15" fmla="*/ 0 w 72"/>
              <a:gd name="T16" fmla="*/ 0 h 77"/>
              <a:gd name="T17" fmla="*/ 72 w 72"/>
              <a:gd name="T18" fmla="*/ 77 h 77"/>
            </a:gdLst>
            <a:ahLst/>
            <a:cxnLst>
              <a:cxn ang="T10">
                <a:pos x="T0" y="T1"/>
              </a:cxn>
              <a:cxn ang="T11">
                <a:pos x="T2" y="T3"/>
              </a:cxn>
              <a:cxn ang="T12">
                <a:pos x="T4" y="T5"/>
              </a:cxn>
              <a:cxn ang="T13">
                <a:pos x="T6" y="T7"/>
              </a:cxn>
              <a:cxn ang="T14">
                <a:pos x="T8" y="T9"/>
              </a:cxn>
            </a:cxnLst>
            <a:rect l="T15" t="T16" r="T17" b="T18"/>
            <a:pathLst>
              <a:path w="72" h="77">
                <a:moveTo>
                  <a:pt x="36" y="0"/>
                </a:moveTo>
                <a:lnTo>
                  <a:pt x="72" y="39"/>
                </a:lnTo>
                <a:lnTo>
                  <a:pt x="36" y="77"/>
                </a:lnTo>
                <a:lnTo>
                  <a:pt x="0" y="39"/>
                </a:lnTo>
                <a:lnTo>
                  <a:pt x="36" y="0"/>
                </a:lnTo>
                <a:close/>
              </a:path>
            </a:pathLst>
          </a:custGeom>
          <a:solidFill>
            <a:srgbClr val="FF0000"/>
          </a:solidFill>
          <a:ln w="9525">
            <a:solidFill>
              <a:srgbClr val="000000"/>
            </a:solidFill>
            <a:round/>
            <a:headEnd/>
            <a:tailEnd/>
          </a:ln>
        </p:spPr>
        <p:txBody>
          <a:bodyPr/>
          <a:lstStyle/>
          <a:p>
            <a:endParaRPr lang="ru-RU"/>
          </a:p>
        </p:txBody>
      </p:sp>
      <p:sp>
        <p:nvSpPr>
          <p:cNvPr id="74861" name="Freeform 109"/>
          <p:cNvSpPr>
            <a:spLocks/>
          </p:cNvSpPr>
          <p:nvPr/>
        </p:nvSpPr>
        <p:spPr bwMode="auto">
          <a:xfrm>
            <a:off x="3333750" y="2265363"/>
            <a:ext cx="114300" cy="122237"/>
          </a:xfrm>
          <a:custGeom>
            <a:avLst/>
            <a:gdLst>
              <a:gd name="T0" fmla="*/ 2147483647 w 72"/>
              <a:gd name="T1" fmla="*/ 0 h 77"/>
              <a:gd name="T2" fmla="*/ 2147483647 w 72"/>
              <a:gd name="T3" fmla="*/ 2147483647 h 77"/>
              <a:gd name="T4" fmla="*/ 2147483647 w 72"/>
              <a:gd name="T5" fmla="*/ 2147483647 h 77"/>
              <a:gd name="T6" fmla="*/ 0 w 72"/>
              <a:gd name="T7" fmla="*/ 2147483647 h 77"/>
              <a:gd name="T8" fmla="*/ 2147483647 w 72"/>
              <a:gd name="T9" fmla="*/ 0 h 77"/>
              <a:gd name="T10" fmla="*/ 0 60000 65536"/>
              <a:gd name="T11" fmla="*/ 0 60000 65536"/>
              <a:gd name="T12" fmla="*/ 0 60000 65536"/>
              <a:gd name="T13" fmla="*/ 0 60000 65536"/>
              <a:gd name="T14" fmla="*/ 0 60000 65536"/>
              <a:gd name="T15" fmla="*/ 0 w 72"/>
              <a:gd name="T16" fmla="*/ 0 h 77"/>
              <a:gd name="T17" fmla="*/ 72 w 72"/>
              <a:gd name="T18" fmla="*/ 77 h 77"/>
            </a:gdLst>
            <a:ahLst/>
            <a:cxnLst>
              <a:cxn ang="T10">
                <a:pos x="T0" y="T1"/>
              </a:cxn>
              <a:cxn ang="T11">
                <a:pos x="T2" y="T3"/>
              </a:cxn>
              <a:cxn ang="T12">
                <a:pos x="T4" y="T5"/>
              </a:cxn>
              <a:cxn ang="T13">
                <a:pos x="T6" y="T7"/>
              </a:cxn>
              <a:cxn ang="T14">
                <a:pos x="T8" y="T9"/>
              </a:cxn>
            </a:cxnLst>
            <a:rect l="T15" t="T16" r="T17" b="T18"/>
            <a:pathLst>
              <a:path w="72" h="77">
                <a:moveTo>
                  <a:pt x="36" y="0"/>
                </a:moveTo>
                <a:lnTo>
                  <a:pt x="72" y="39"/>
                </a:lnTo>
                <a:lnTo>
                  <a:pt x="36" y="77"/>
                </a:lnTo>
                <a:lnTo>
                  <a:pt x="0" y="39"/>
                </a:lnTo>
                <a:lnTo>
                  <a:pt x="36" y="0"/>
                </a:lnTo>
                <a:close/>
              </a:path>
            </a:pathLst>
          </a:custGeom>
          <a:solidFill>
            <a:srgbClr val="FF0000"/>
          </a:solidFill>
          <a:ln w="9525">
            <a:solidFill>
              <a:srgbClr val="000000"/>
            </a:solidFill>
            <a:round/>
            <a:headEnd/>
            <a:tailEnd/>
          </a:ln>
        </p:spPr>
        <p:txBody>
          <a:bodyPr/>
          <a:lstStyle/>
          <a:p>
            <a:endParaRPr lang="ru-RU"/>
          </a:p>
        </p:txBody>
      </p:sp>
      <p:sp>
        <p:nvSpPr>
          <p:cNvPr id="74862" name="Freeform 110"/>
          <p:cNvSpPr>
            <a:spLocks/>
          </p:cNvSpPr>
          <p:nvPr/>
        </p:nvSpPr>
        <p:spPr bwMode="auto">
          <a:xfrm>
            <a:off x="4019550" y="2438400"/>
            <a:ext cx="114300" cy="123825"/>
          </a:xfrm>
          <a:custGeom>
            <a:avLst/>
            <a:gdLst>
              <a:gd name="T0" fmla="*/ 2147483647 w 72"/>
              <a:gd name="T1" fmla="*/ 0 h 78"/>
              <a:gd name="T2" fmla="*/ 2147483647 w 72"/>
              <a:gd name="T3" fmla="*/ 2147483647 h 78"/>
              <a:gd name="T4" fmla="*/ 2147483647 w 72"/>
              <a:gd name="T5" fmla="*/ 2147483647 h 78"/>
              <a:gd name="T6" fmla="*/ 0 w 72"/>
              <a:gd name="T7" fmla="*/ 2147483647 h 78"/>
              <a:gd name="T8" fmla="*/ 2147483647 w 72"/>
              <a:gd name="T9" fmla="*/ 0 h 78"/>
              <a:gd name="T10" fmla="*/ 0 60000 65536"/>
              <a:gd name="T11" fmla="*/ 0 60000 65536"/>
              <a:gd name="T12" fmla="*/ 0 60000 65536"/>
              <a:gd name="T13" fmla="*/ 0 60000 65536"/>
              <a:gd name="T14" fmla="*/ 0 60000 65536"/>
              <a:gd name="T15" fmla="*/ 0 w 72"/>
              <a:gd name="T16" fmla="*/ 0 h 78"/>
              <a:gd name="T17" fmla="*/ 72 w 72"/>
              <a:gd name="T18" fmla="*/ 78 h 78"/>
            </a:gdLst>
            <a:ahLst/>
            <a:cxnLst>
              <a:cxn ang="T10">
                <a:pos x="T0" y="T1"/>
              </a:cxn>
              <a:cxn ang="T11">
                <a:pos x="T2" y="T3"/>
              </a:cxn>
              <a:cxn ang="T12">
                <a:pos x="T4" y="T5"/>
              </a:cxn>
              <a:cxn ang="T13">
                <a:pos x="T6" y="T7"/>
              </a:cxn>
              <a:cxn ang="T14">
                <a:pos x="T8" y="T9"/>
              </a:cxn>
            </a:cxnLst>
            <a:rect l="T15" t="T16" r="T17" b="T18"/>
            <a:pathLst>
              <a:path w="72" h="78">
                <a:moveTo>
                  <a:pt x="36" y="0"/>
                </a:moveTo>
                <a:lnTo>
                  <a:pt x="72" y="39"/>
                </a:lnTo>
                <a:lnTo>
                  <a:pt x="36" y="78"/>
                </a:lnTo>
                <a:lnTo>
                  <a:pt x="0" y="39"/>
                </a:lnTo>
                <a:lnTo>
                  <a:pt x="36" y="0"/>
                </a:lnTo>
                <a:close/>
              </a:path>
            </a:pathLst>
          </a:custGeom>
          <a:solidFill>
            <a:srgbClr val="FF0000"/>
          </a:solidFill>
          <a:ln w="9525">
            <a:solidFill>
              <a:srgbClr val="000000"/>
            </a:solidFill>
            <a:round/>
            <a:headEnd/>
            <a:tailEnd/>
          </a:ln>
        </p:spPr>
        <p:txBody>
          <a:bodyPr/>
          <a:lstStyle/>
          <a:p>
            <a:endParaRPr lang="ru-RU"/>
          </a:p>
        </p:txBody>
      </p:sp>
      <p:sp>
        <p:nvSpPr>
          <p:cNvPr id="74863" name="Freeform 111"/>
          <p:cNvSpPr>
            <a:spLocks/>
          </p:cNvSpPr>
          <p:nvPr/>
        </p:nvSpPr>
        <p:spPr bwMode="auto">
          <a:xfrm>
            <a:off x="4705350" y="2530475"/>
            <a:ext cx="112713" cy="123825"/>
          </a:xfrm>
          <a:custGeom>
            <a:avLst/>
            <a:gdLst>
              <a:gd name="T0" fmla="*/ 2147483647 w 71"/>
              <a:gd name="T1" fmla="*/ 0 h 78"/>
              <a:gd name="T2" fmla="*/ 2147483647 w 71"/>
              <a:gd name="T3" fmla="*/ 2147483647 h 78"/>
              <a:gd name="T4" fmla="*/ 2147483647 w 71"/>
              <a:gd name="T5" fmla="*/ 2147483647 h 78"/>
              <a:gd name="T6" fmla="*/ 0 w 71"/>
              <a:gd name="T7" fmla="*/ 2147483647 h 78"/>
              <a:gd name="T8" fmla="*/ 2147483647 w 71"/>
              <a:gd name="T9" fmla="*/ 0 h 78"/>
              <a:gd name="T10" fmla="*/ 0 60000 65536"/>
              <a:gd name="T11" fmla="*/ 0 60000 65536"/>
              <a:gd name="T12" fmla="*/ 0 60000 65536"/>
              <a:gd name="T13" fmla="*/ 0 60000 65536"/>
              <a:gd name="T14" fmla="*/ 0 60000 65536"/>
              <a:gd name="T15" fmla="*/ 0 w 71"/>
              <a:gd name="T16" fmla="*/ 0 h 78"/>
              <a:gd name="T17" fmla="*/ 71 w 71"/>
              <a:gd name="T18" fmla="*/ 78 h 78"/>
            </a:gdLst>
            <a:ahLst/>
            <a:cxnLst>
              <a:cxn ang="T10">
                <a:pos x="T0" y="T1"/>
              </a:cxn>
              <a:cxn ang="T11">
                <a:pos x="T2" y="T3"/>
              </a:cxn>
              <a:cxn ang="T12">
                <a:pos x="T4" y="T5"/>
              </a:cxn>
              <a:cxn ang="T13">
                <a:pos x="T6" y="T7"/>
              </a:cxn>
              <a:cxn ang="T14">
                <a:pos x="T8" y="T9"/>
              </a:cxn>
            </a:cxnLst>
            <a:rect l="T15" t="T16" r="T17" b="T18"/>
            <a:pathLst>
              <a:path w="71" h="78">
                <a:moveTo>
                  <a:pt x="36" y="0"/>
                </a:moveTo>
                <a:lnTo>
                  <a:pt x="71" y="39"/>
                </a:lnTo>
                <a:lnTo>
                  <a:pt x="36" y="78"/>
                </a:lnTo>
                <a:lnTo>
                  <a:pt x="0" y="39"/>
                </a:lnTo>
                <a:lnTo>
                  <a:pt x="36" y="0"/>
                </a:lnTo>
                <a:close/>
              </a:path>
            </a:pathLst>
          </a:custGeom>
          <a:solidFill>
            <a:srgbClr val="FF0000"/>
          </a:solidFill>
          <a:ln w="9525">
            <a:solidFill>
              <a:srgbClr val="000000"/>
            </a:solidFill>
            <a:round/>
            <a:headEnd/>
            <a:tailEnd/>
          </a:ln>
        </p:spPr>
        <p:txBody>
          <a:bodyPr/>
          <a:lstStyle/>
          <a:p>
            <a:endParaRPr lang="ru-RU"/>
          </a:p>
        </p:txBody>
      </p:sp>
      <p:sp>
        <p:nvSpPr>
          <p:cNvPr id="74864" name="Freeform 112"/>
          <p:cNvSpPr>
            <a:spLocks/>
          </p:cNvSpPr>
          <p:nvPr/>
        </p:nvSpPr>
        <p:spPr bwMode="auto">
          <a:xfrm>
            <a:off x="5399088" y="2838450"/>
            <a:ext cx="114300" cy="122238"/>
          </a:xfrm>
          <a:custGeom>
            <a:avLst/>
            <a:gdLst>
              <a:gd name="T0" fmla="*/ 2147483647 w 72"/>
              <a:gd name="T1" fmla="*/ 0 h 77"/>
              <a:gd name="T2" fmla="*/ 2147483647 w 72"/>
              <a:gd name="T3" fmla="*/ 2147483647 h 77"/>
              <a:gd name="T4" fmla="*/ 2147483647 w 72"/>
              <a:gd name="T5" fmla="*/ 2147483647 h 77"/>
              <a:gd name="T6" fmla="*/ 0 w 72"/>
              <a:gd name="T7" fmla="*/ 2147483647 h 77"/>
              <a:gd name="T8" fmla="*/ 2147483647 w 72"/>
              <a:gd name="T9" fmla="*/ 0 h 77"/>
              <a:gd name="T10" fmla="*/ 0 60000 65536"/>
              <a:gd name="T11" fmla="*/ 0 60000 65536"/>
              <a:gd name="T12" fmla="*/ 0 60000 65536"/>
              <a:gd name="T13" fmla="*/ 0 60000 65536"/>
              <a:gd name="T14" fmla="*/ 0 60000 65536"/>
              <a:gd name="T15" fmla="*/ 0 w 72"/>
              <a:gd name="T16" fmla="*/ 0 h 77"/>
              <a:gd name="T17" fmla="*/ 72 w 72"/>
              <a:gd name="T18" fmla="*/ 77 h 77"/>
            </a:gdLst>
            <a:ahLst/>
            <a:cxnLst>
              <a:cxn ang="T10">
                <a:pos x="T0" y="T1"/>
              </a:cxn>
              <a:cxn ang="T11">
                <a:pos x="T2" y="T3"/>
              </a:cxn>
              <a:cxn ang="T12">
                <a:pos x="T4" y="T5"/>
              </a:cxn>
              <a:cxn ang="T13">
                <a:pos x="T6" y="T7"/>
              </a:cxn>
              <a:cxn ang="T14">
                <a:pos x="T8" y="T9"/>
              </a:cxn>
            </a:cxnLst>
            <a:rect l="T15" t="T16" r="T17" b="T18"/>
            <a:pathLst>
              <a:path w="72" h="77">
                <a:moveTo>
                  <a:pt x="36" y="0"/>
                </a:moveTo>
                <a:lnTo>
                  <a:pt x="72" y="38"/>
                </a:lnTo>
                <a:lnTo>
                  <a:pt x="36" y="77"/>
                </a:lnTo>
                <a:lnTo>
                  <a:pt x="0" y="38"/>
                </a:lnTo>
                <a:lnTo>
                  <a:pt x="36" y="0"/>
                </a:lnTo>
                <a:close/>
              </a:path>
            </a:pathLst>
          </a:custGeom>
          <a:solidFill>
            <a:srgbClr val="FF0000"/>
          </a:solidFill>
          <a:ln w="9525">
            <a:solidFill>
              <a:srgbClr val="000000"/>
            </a:solidFill>
            <a:round/>
            <a:headEnd/>
            <a:tailEnd/>
          </a:ln>
        </p:spPr>
        <p:txBody>
          <a:bodyPr/>
          <a:lstStyle/>
          <a:p>
            <a:endParaRPr lang="ru-RU"/>
          </a:p>
        </p:txBody>
      </p:sp>
      <p:sp>
        <p:nvSpPr>
          <p:cNvPr id="74865" name="Freeform 113"/>
          <p:cNvSpPr>
            <a:spLocks/>
          </p:cNvSpPr>
          <p:nvPr/>
        </p:nvSpPr>
        <p:spPr bwMode="auto">
          <a:xfrm>
            <a:off x="6084888" y="3135313"/>
            <a:ext cx="114300" cy="122237"/>
          </a:xfrm>
          <a:custGeom>
            <a:avLst/>
            <a:gdLst>
              <a:gd name="T0" fmla="*/ 2147483647 w 72"/>
              <a:gd name="T1" fmla="*/ 0 h 77"/>
              <a:gd name="T2" fmla="*/ 2147483647 w 72"/>
              <a:gd name="T3" fmla="*/ 2147483647 h 77"/>
              <a:gd name="T4" fmla="*/ 2147483647 w 72"/>
              <a:gd name="T5" fmla="*/ 2147483647 h 77"/>
              <a:gd name="T6" fmla="*/ 0 w 72"/>
              <a:gd name="T7" fmla="*/ 2147483647 h 77"/>
              <a:gd name="T8" fmla="*/ 2147483647 w 72"/>
              <a:gd name="T9" fmla="*/ 0 h 77"/>
              <a:gd name="T10" fmla="*/ 0 60000 65536"/>
              <a:gd name="T11" fmla="*/ 0 60000 65536"/>
              <a:gd name="T12" fmla="*/ 0 60000 65536"/>
              <a:gd name="T13" fmla="*/ 0 60000 65536"/>
              <a:gd name="T14" fmla="*/ 0 60000 65536"/>
              <a:gd name="T15" fmla="*/ 0 w 72"/>
              <a:gd name="T16" fmla="*/ 0 h 77"/>
              <a:gd name="T17" fmla="*/ 72 w 72"/>
              <a:gd name="T18" fmla="*/ 77 h 77"/>
            </a:gdLst>
            <a:ahLst/>
            <a:cxnLst>
              <a:cxn ang="T10">
                <a:pos x="T0" y="T1"/>
              </a:cxn>
              <a:cxn ang="T11">
                <a:pos x="T2" y="T3"/>
              </a:cxn>
              <a:cxn ang="T12">
                <a:pos x="T4" y="T5"/>
              </a:cxn>
              <a:cxn ang="T13">
                <a:pos x="T6" y="T7"/>
              </a:cxn>
              <a:cxn ang="T14">
                <a:pos x="T8" y="T9"/>
              </a:cxn>
            </a:cxnLst>
            <a:rect l="T15" t="T16" r="T17" b="T18"/>
            <a:pathLst>
              <a:path w="72" h="77">
                <a:moveTo>
                  <a:pt x="36" y="0"/>
                </a:moveTo>
                <a:lnTo>
                  <a:pt x="72" y="38"/>
                </a:lnTo>
                <a:lnTo>
                  <a:pt x="36" y="77"/>
                </a:lnTo>
                <a:lnTo>
                  <a:pt x="0" y="38"/>
                </a:lnTo>
                <a:lnTo>
                  <a:pt x="36" y="0"/>
                </a:lnTo>
                <a:close/>
              </a:path>
            </a:pathLst>
          </a:custGeom>
          <a:solidFill>
            <a:srgbClr val="FF0000"/>
          </a:solidFill>
          <a:ln w="9525">
            <a:solidFill>
              <a:srgbClr val="000000"/>
            </a:solidFill>
            <a:round/>
            <a:headEnd/>
            <a:tailEnd/>
          </a:ln>
        </p:spPr>
        <p:txBody>
          <a:bodyPr/>
          <a:lstStyle/>
          <a:p>
            <a:endParaRPr lang="ru-RU"/>
          </a:p>
        </p:txBody>
      </p:sp>
      <p:sp>
        <p:nvSpPr>
          <p:cNvPr id="74866" name="Freeform 114"/>
          <p:cNvSpPr>
            <a:spLocks/>
          </p:cNvSpPr>
          <p:nvPr/>
        </p:nvSpPr>
        <p:spPr bwMode="auto">
          <a:xfrm>
            <a:off x="6770688" y="3441700"/>
            <a:ext cx="114300" cy="122238"/>
          </a:xfrm>
          <a:custGeom>
            <a:avLst/>
            <a:gdLst>
              <a:gd name="T0" fmla="*/ 2147483647 w 72"/>
              <a:gd name="T1" fmla="*/ 0 h 77"/>
              <a:gd name="T2" fmla="*/ 2147483647 w 72"/>
              <a:gd name="T3" fmla="*/ 2147483647 h 77"/>
              <a:gd name="T4" fmla="*/ 2147483647 w 72"/>
              <a:gd name="T5" fmla="*/ 2147483647 h 77"/>
              <a:gd name="T6" fmla="*/ 0 w 72"/>
              <a:gd name="T7" fmla="*/ 2147483647 h 77"/>
              <a:gd name="T8" fmla="*/ 2147483647 w 72"/>
              <a:gd name="T9" fmla="*/ 0 h 77"/>
              <a:gd name="T10" fmla="*/ 0 60000 65536"/>
              <a:gd name="T11" fmla="*/ 0 60000 65536"/>
              <a:gd name="T12" fmla="*/ 0 60000 65536"/>
              <a:gd name="T13" fmla="*/ 0 60000 65536"/>
              <a:gd name="T14" fmla="*/ 0 60000 65536"/>
              <a:gd name="T15" fmla="*/ 0 w 72"/>
              <a:gd name="T16" fmla="*/ 0 h 77"/>
              <a:gd name="T17" fmla="*/ 72 w 72"/>
              <a:gd name="T18" fmla="*/ 77 h 77"/>
            </a:gdLst>
            <a:ahLst/>
            <a:cxnLst>
              <a:cxn ang="T10">
                <a:pos x="T0" y="T1"/>
              </a:cxn>
              <a:cxn ang="T11">
                <a:pos x="T2" y="T3"/>
              </a:cxn>
              <a:cxn ang="T12">
                <a:pos x="T4" y="T5"/>
              </a:cxn>
              <a:cxn ang="T13">
                <a:pos x="T6" y="T7"/>
              </a:cxn>
              <a:cxn ang="T14">
                <a:pos x="T8" y="T9"/>
              </a:cxn>
            </a:cxnLst>
            <a:rect l="T15" t="T16" r="T17" b="T18"/>
            <a:pathLst>
              <a:path w="72" h="77">
                <a:moveTo>
                  <a:pt x="36" y="0"/>
                </a:moveTo>
                <a:lnTo>
                  <a:pt x="72" y="39"/>
                </a:lnTo>
                <a:lnTo>
                  <a:pt x="36" y="77"/>
                </a:lnTo>
                <a:lnTo>
                  <a:pt x="0" y="39"/>
                </a:lnTo>
                <a:lnTo>
                  <a:pt x="36" y="0"/>
                </a:lnTo>
                <a:close/>
              </a:path>
            </a:pathLst>
          </a:custGeom>
          <a:solidFill>
            <a:srgbClr val="FF0000"/>
          </a:solidFill>
          <a:ln w="9525">
            <a:solidFill>
              <a:srgbClr val="000000"/>
            </a:solidFill>
            <a:round/>
            <a:headEnd/>
            <a:tailEnd/>
          </a:ln>
        </p:spPr>
        <p:txBody>
          <a:bodyPr/>
          <a:lstStyle/>
          <a:p>
            <a:endParaRPr lang="ru-RU"/>
          </a:p>
        </p:txBody>
      </p:sp>
      <p:sp>
        <p:nvSpPr>
          <p:cNvPr id="74867" name="Freeform 115"/>
          <p:cNvSpPr>
            <a:spLocks/>
          </p:cNvSpPr>
          <p:nvPr/>
        </p:nvSpPr>
        <p:spPr bwMode="auto">
          <a:xfrm>
            <a:off x="7456488" y="3984625"/>
            <a:ext cx="114300" cy="122238"/>
          </a:xfrm>
          <a:custGeom>
            <a:avLst/>
            <a:gdLst>
              <a:gd name="T0" fmla="*/ 2147483647 w 72"/>
              <a:gd name="T1" fmla="*/ 0 h 77"/>
              <a:gd name="T2" fmla="*/ 2147483647 w 72"/>
              <a:gd name="T3" fmla="*/ 2147483647 h 77"/>
              <a:gd name="T4" fmla="*/ 2147483647 w 72"/>
              <a:gd name="T5" fmla="*/ 2147483647 h 77"/>
              <a:gd name="T6" fmla="*/ 0 w 72"/>
              <a:gd name="T7" fmla="*/ 2147483647 h 77"/>
              <a:gd name="T8" fmla="*/ 2147483647 w 72"/>
              <a:gd name="T9" fmla="*/ 0 h 77"/>
              <a:gd name="T10" fmla="*/ 0 60000 65536"/>
              <a:gd name="T11" fmla="*/ 0 60000 65536"/>
              <a:gd name="T12" fmla="*/ 0 60000 65536"/>
              <a:gd name="T13" fmla="*/ 0 60000 65536"/>
              <a:gd name="T14" fmla="*/ 0 60000 65536"/>
              <a:gd name="T15" fmla="*/ 0 w 72"/>
              <a:gd name="T16" fmla="*/ 0 h 77"/>
              <a:gd name="T17" fmla="*/ 72 w 72"/>
              <a:gd name="T18" fmla="*/ 77 h 77"/>
            </a:gdLst>
            <a:ahLst/>
            <a:cxnLst>
              <a:cxn ang="T10">
                <a:pos x="T0" y="T1"/>
              </a:cxn>
              <a:cxn ang="T11">
                <a:pos x="T2" y="T3"/>
              </a:cxn>
              <a:cxn ang="T12">
                <a:pos x="T4" y="T5"/>
              </a:cxn>
              <a:cxn ang="T13">
                <a:pos x="T6" y="T7"/>
              </a:cxn>
              <a:cxn ang="T14">
                <a:pos x="T8" y="T9"/>
              </a:cxn>
            </a:cxnLst>
            <a:rect l="T15" t="T16" r="T17" b="T18"/>
            <a:pathLst>
              <a:path w="72" h="77">
                <a:moveTo>
                  <a:pt x="36" y="0"/>
                </a:moveTo>
                <a:lnTo>
                  <a:pt x="72" y="38"/>
                </a:lnTo>
                <a:lnTo>
                  <a:pt x="36" y="77"/>
                </a:lnTo>
                <a:lnTo>
                  <a:pt x="0" y="38"/>
                </a:lnTo>
                <a:lnTo>
                  <a:pt x="36" y="0"/>
                </a:lnTo>
                <a:close/>
              </a:path>
            </a:pathLst>
          </a:custGeom>
          <a:solidFill>
            <a:srgbClr val="FF0000"/>
          </a:solidFill>
          <a:ln w="9525">
            <a:solidFill>
              <a:srgbClr val="000000"/>
            </a:solidFill>
            <a:round/>
            <a:headEnd/>
            <a:tailEnd/>
          </a:ln>
        </p:spPr>
        <p:txBody>
          <a:bodyPr/>
          <a:lstStyle/>
          <a:p>
            <a:endParaRPr lang="ru-RU"/>
          </a:p>
        </p:txBody>
      </p:sp>
      <p:sp>
        <p:nvSpPr>
          <p:cNvPr id="74868" name="Freeform 116"/>
          <p:cNvSpPr>
            <a:spLocks/>
          </p:cNvSpPr>
          <p:nvPr/>
        </p:nvSpPr>
        <p:spPr bwMode="auto">
          <a:xfrm>
            <a:off x="8142288" y="4352925"/>
            <a:ext cx="114300" cy="122238"/>
          </a:xfrm>
          <a:custGeom>
            <a:avLst/>
            <a:gdLst>
              <a:gd name="T0" fmla="*/ 2147483647 w 72"/>
              <a:gd name="T1" fmla="*/ 0 h 77"/>
              <a:gd name="T2" fmla="*/ 2147483647 w 72"/>
              <a:gd name="T3" fmla="*/ 2147483647 h 77"/>
              <a:gd name="T4" fmla="*/ 2147483647 w 72"/>
              <a:gd name="T5" fmla="*/ 2147483647 h 77"/>
              <a:gd name="T6" fmla="*/ 0 w 72"/>
              <a:gd name="T7" fmla="*/ 2147483647 h 77"/>
              <a:gd name="T8" fmla="*/ 2147483647 w 72"/>
              <a:gd name="T9" fmla="*/ 0 h 77"/>
              <a:gd name="T10" fmla="*/ 0 60000 65536"/>
              <a:gd name="T11" fmla="*/ 0 60000 65536"/>
              <a:gd name="T12" fmla="*/ 0 60000 65536"/>
              <a:gd name="T13" fmla="*/ 0 60000 65536"/>
              <a:gd name="T14" fmla="*/ 0 60000 65536"/>
              <a:gd name="T15" fmla="*/ 0 w 72"/>
              <a:gd name="T16" fmla="*/ 0 h 77"/>
              <a:gd name="T17" fmla="*/ 72 w 72"/>
              <a:gd name="T18" fmla="*/ 77 h 77"/>
            </a:gdLst>
            <a:ahLst/>
            <a:cxnLst>
              <a:cxn ang="T10">
                <a:pos x="T0" y="T1"/>
              </a:cxn>
              <a:cxn ang="T11">
                <a:pos x="T2" y="T3"/>
              </a:cxn>
              <a:cxn ang="T12">
                <a:pos x="T4" y="T5"/>
              </a:cxn>
              <a:cxn ang="T13">
                <a:pos x="T6" y="T7"/>
              </a:cxn>
              <a:cxn ang="T14">
                <a:pos x="T8" y="T9"/>
              </a:cxn>
            </a:cxnLst>
            <a:rect l="T15" t="T16" r="T17" b="T18"/>
            <a:pathLst>
              <a:path w="72" h="77">
                <a:moveTo>
                  <a:pt x="36" y="0"/>
                </a:moveTo>
                <a:lnTo>
                  <a:pt x="72" y="38"/>
                </a:lnTo>
                <a:lnTo>
                  <a:pt x="36" y="77"/>
                </a:lnTo>
                <a:lnTo>
                  <a:pt x="0" y="38"/>
                </a:lnTo>
                <a:lnTo>
                  <a:pt x="36" y="0"/>
                </a:lnTo>
                <a:close/>
              </a:path>
            </a:pathLst>
          </a:custGeom>
          <a:solidFill>
            <a:srgbClr val="FF0000"/>
          </a:solidFill>
          <a:ln w="9525">
            <a:solidFill>
              <a:srgbClr val="000000"/>
            </a:solidFill>
            <a:round/>
            <a:headEnd/>
            <a:tailEnd/>
          </a:ln>
        </p:spPr>
        <p:txBody>
          <a:bodyPr/>
          <a:lstStyle/>
          <a:p>
            <a:endParaRPr lang="ru-RU"/>
          </a:p>
        </p:txBody>
      </p:sp>
      <p:sp>
        <p:nvSpPr>
          <p:cNvPr id="74869" name="Freeform 117"/>
          <p:cNvSpPr>
            <a:spLocks/>
          </p:cNvSpPr>
          <p:nvPr/>
        </p:nvSpPr>
        <p:spPr bwMode="auto">
          <a:xfrm>
            <a:off x="1962150" y="2009775"/>
            <a:ext cx="114300" cy="122238"/>
          </a:xfrm>
          <a:custGeom>
            <a:avLst/>
            <a:gdLst>
              <a:gd name="T0" fmla="*/ 2147483647 w 72"/>
              <a:gd name="T1" fmla="*/ 0 h 77"/>
              <a:gd name="T2" fmla="*/ 2147483647 w 72"/>
              <a:gd name="T3" fmla="*/ 2147483647 h 77"/>
              <a:gd name="T4" fmla="*/ 0 w 72"/>
              <a:gd name="T5" fmla="*/ 2147483647 h 77"/>
              <a:gd name="T6" fmla="*/ 2147483647 w 72"/>
              <a:gd name="T7" fmla="*/ 0 h 77"/>
              <a:gd name="T8" fmla="*/ 0 60000 65536"/>
              <a:gd name="T9" fmla="*/ 0 60000 65536"/>
              <a:gd name="T10" fmla="*/ 0 60000 65536"/>
              <a:gd name="T11" fmla="*/ 0 60000 65536"/>
              <a:gd name="T12" fmla="*/ 0 w 72"/>
              <a:gd name="T13" fmla="*/ 0 h 77"/>
              <a:gd name="T14" fmla="*/ 72 w 72"/>
              <a:gd name="T15" fmla="*/ 77 h 77"/>
            </a:gdLst>
            <a:ahLst/>
            <a:cxnLst>
              <a:cxn ang="T8">
                <a:pos x="T0" y="T1"/>
              </a:cxn>
              <a:cxn ang="T9">
                <a:pos x="T2" y="T3"/>
              </a:cxn>
              <a:cxn ang="T10">
                <a:pos x="T4" y="T5"/>
              </a:cxn>
              <a:cxn ang="T11">
                <a:pos x="T6" y="T7"/>
              </a:cxn>
            </a:cxnLst>
            <a:rect l="T12" t="T13" r="T14" b="T15"/>
            <a:pathLst>
              <a:path w="72" h="77">
                <a:moveTo>
                  <a:pt x="36" y="0"/>
                </a:moveTo>
                <a:lnTo>
                  <a:pt x="72" y="77"/>
                </a:lnTo>
                <a:lnTo>
                  <a:pt x="0" y="77"/>
                </a:lnTo>
                <a:lnTo>
                  <a:pt x="36" y="0"/>
                </a:lnTo>
                <a:close/>
              </a:path>
            </a:pathLst>
          </a:custGeom>
          <a:solidFill>
            <a:srgbClr val="800080"/>
          </a:solidFill>
          <a:ln w="9525">
            <a:solidFill>
              <a:srgbClr val="800080"/>
            </a:solidFill>
            <a:round/>
            <a:headEnd/>
            <a:tailEnd/>
          </a:ln>
        </p:spPr>
        <p:txBody>
          <a:bodyPr/>
          <a:lstStyle/>
          <a:p>
            <a:endParaRPr lang="ru-RU"/>
          </a:p>
        </p:txBody>
      </p:sp>
      <p:sp>
        <p:nvSpPr>
          <p:cNvPr id="74870" name="Freeform 118"/>
          <p:cNvSpPr>
            <a:spLocks/>
          </p:cNvSpPr>
          <p:nvPr/>
        </p:nvSpPr>
        <p:spPr bwMode="auto">
          <a:xfrm>
            <a:off x="2647950" y="2081213"/>
            <a:ext cx="114300" cy="122237"/>
          </a:xfrm>
          <a:custGeom>
            <a:avLst/>
            <a:gdLst>
              <a:gd name="T0" fmla="*/ 2147483647 w 72"/>
              <a:gd name="T1" fmla="*/ 0 h 77"/>
              <a:gd name="T2" fmla="*/ 2147483647 w 72"/>
              <a:gd name="T3" fmla="*/ 2147483647 h 77"/>
              <a:gd name="T4" fmla="*/ 0 w 72"/>
              <a:gd name="T5" fmla="*/ 2147483647 h 77"/>
              <a:gd name="T6" fmla="*/ 2147483647 w 72"/>
              <a:gd name="T7" fmla="*/ 0 h 77"/>
              <a:gd name="T8" fmla="*/ 0 60000 65536"/>
              <a:gd name="T9" fmla="*/ 0 60000 65536"/>
              <a:gd name="T10" fmla="*/ 0 60000 65536"/>
              <a:gd name="T11" fmla="*/ 0 60000 65536"/>
              <a:gd name="T12" fmla="*/ 0 w 72"/>
              <a:gd name="T13" fmla="*/ 0 h 77"/>
              <a:gd name="T14" fmla="*/ 72 w 72"/>
              <a:gd name="T15" fmla="*/ 77 h 77"/>
            </a:gdLst>
            <a:ahLst/>
            <a:cxnLst>
              <a:cxn ang="T8">
                <a:pos x="T0" y="T1"/>
              </a:cxn>
              <a:cxn ang="T9">
                <a:pos x="T2" y="T3"/>
              </a:cxn>
              <a:cxn ang="T10">
                <a:pos x="T4" y="T5"/>
              </a:cxn>
              <a:cxn ang="T11">
                <a:pos x="T6" y="T7"/>
              </a:cxn>
            </a:cxnLst>
            <a:rect l="T12" t="T13" r="T14" b="T15"/>
            <a:pathLst>
              <a:path w="72" h="77">
                <a:moveTo>
                  <a:pt x="36" y="0"/>
                </a:moveTo>
                <a:lnTo>
                  <a:pt x="72" y="77"/>
                </a:lnTo>
                <a:lnTo>
                  <a:pt x="0" y="77"/>
                </a:lnTo>
                <a:lnTo>
                  <a:pt x="36" y="0"/>
                </a:lnTo>
                <a:close/>
              </a:path>
            </a:pathLst>
          </a:custGeom>
          <a:solidFill>
            <a:srgbClr val="800080"/>
          </a:solidFill>
          <a:ln w="9525">
            <a:solidFill>
              <a:srgbClr val="800080"/>
            </a:solidFill>
            <a:round/>
            <a:headEnd/>
            <a:tailEnd/>
          </a:ln>
        </p:spPr>
        <p:txBody>
          <a:bodyPr/>
          <a:lstStyle/>
          <a:p>
            <a:endParaRPr lang="ru-RU"/>
          </a:p>
        </p:txBody>
      </p:sp>
      <p:sp>
        <p:nvSpPr>
          <p:cNvPr id="74871" name="Freeform 119"/>
          <p:cNvSpPr>
            <a:spLocks/>
          </p:cNvSpPr>
          <p:nvPr/>
        </p:nvSpPr>
        <p:spPr bwMode="auto">
          <a:xfrm>
            <a:off x="3348038" y="2349500"/>
            <a:ext cx="114300" cy="123825"/>
          </a:xfrm>
          <a:custGeom>
            <a:avLst/>
            <a:gdLst>
              <a:gd name="T0" fmla="*/ 2147483647 w 72"/>
              <a:gd name="T1" fmla="*/ 0 h 78"/>
              <a:gd name="T2" fmla="*/ 2147483647 w 72"/>
              <a:gd name="T3" fmla="*/ 2147483647 h 78"/>
              <a:gd name="T4" fmla="*/ 0 w 72"/>
              <a:gd name="T5" fmla="*/ 2147483647 h 78"/>
              <a:gd name="T6" fmla="*/ 2147483647 w 72"/>
              <a:gd name="T7" fmla="*/ 0 h 78"/>
              <a:gd name="T8" fmla="*/ 0 60000 65536"/>
              <a:gd name="T9" fmla="*/ 0 60000 65536"/>
              <a:gd name="T10" fmla="*/ 0 60000 65536"/>
              <a:gd name="T11" fmla="*/ 0 60000 65536"/>
              <a:gd name="T12" fmla="*/ 0 w 72"/>
              <a:gd name="T13" fmla="*/ 0 h 78"/>
              <a:gd name="T14" fmla="*/ 72 w 72"/>
              <a:gd name="T15" fmla="*/ 78 h 78"/>
            </a:gdLst>
            <a:ahLst/>
            <a:cxnLst>
              <a:cxn ang="T8">
                <a:pos x="T0" y="T1"/>
              </a:cxn>
              <a:cxn ang="T9">
                <a:pos x="T2" y="T3"/>
              </a:cxn>
              <a:cxn ang="T10">
                <a:pos x="T4" y="T5"/>
              </a:cxn>
              <a:cxn ang="T11">
                <a:pos x="T6" y="T7"/>
              </a:cxn>
            </a:cxnLst>
            <a:rect l="T12" t="T13" r="T14" b="T15"/>
            <a:pathLst>
              <a:path w="72" h="78">
                <a:moveTo>
                  <a:pt x="36" y="0"/>
                </a:moveTo>
                <a:lnTo>
                  <a:pt x="72" y="78"/>
                </a:lnTo>
                <a:lnTo>
                  <a:pt x="0" y="78"/>
                </a:lnTo>
                <a:lnTo>
                  <a:pt x="36" y="0"/>
                </a:lnTo>
                <a:close/>
              </a:path>
            </a:pathLst>
          </a:custGeom>
          <a:solidFill>
            <a:srgbClr val="800080"/>
          </a:solidFill>
          <a:ln w="9525">
            <a:solidFill>
              <a:srgbClr val="800080"/>
            </a:solidFill>
            <a:round/>
            <a:headEnd/>
            <a:tailEnd/>
          </a:ln>
        </p:spPr>
        <p:txBody>
          <a:bodyPr/>
          <a:lstStyle/>
          <a:p>
            <a:endParaRPr lang="ru-RU"/>
          </a:p>
        </p:txBody>
      </p:sp>
      <p:sp>
        <p:nvSpPr>
          <p:cNvPr id="74872" name="Freeform 120"/>
          <p:cNvSpPr>
            <a:spLocks/>
          </p:cNvSpPr>
          <p:nvPr/>
        </p:nvSpPr>
        <p:spPr bwMode="auto">
          <a:xfrm>
            <a:off x="4019550" y="2990850"/>
            <a:ext cx="114300" cy="123825"/>
          </a:xfrm>
          <a:custGeom>
            <a:avLst/>
            <a:gdLst>
              <a:gd name="T0" fmla="*/ 2147483647 w 72"/>
              <a:gd name="T1" fmla="*/ 0 h 78"/>
              <a:gd name="T2" fmla="*/ 2147483647 w 72"/>
              <a:gd name="T3" fmla="*/ 2147483647 h 78"/>
              <a:gd name="T4" fmla="*/ 0 w 72"/>
              <a:gd name="T5" fmla="*/ 2147483647 h 78"/>
              <a:gd name="T6" fmla="*/ 2147483647 w 72"/>
              <a:gd name="T7" fmla="*/ 0 h 78"/>
              <a:gd name="T8" fmla="*/ 0 60000 65536"/>
              <a:gd name="T9" fmla="*/ 0 60000 65536"/>
              <a:gd name="T10" fmla="*/ 0 60000 65536"/>
              <a:gd name="T11" fmla="*/ 0 60000 65536"/>
              <a:gd name="T12" fmla="*/ 0 w 72"/>
              <a:gd name="T13" fmla="*/ 0 h 78"/>
              <a:gd name="T14" fmla="*/ 72 w 72"/>
              <a:gd name="T15" fmla="*/ 78 h 78"/>
            </a:gdLst>
            <a:ahLst/>
            <a:cxnLst>
              <a:cxn ang="T8">
                <a:pos x="T0" y="T1"/>
              </a:cxn>
              <a:cxn ang="T9">
                <a:pos x="T2" y="T3"/>
              </a:cxn>
              <a:cxn ang="T10">
                <a:pos x="T4" y="T5"/>
              </a:cxn>
              <a:cxn ang="T11">
                <a:pos x="T6" y="T7"/>
              </a:cxn>
            </a:cxnLst>
            <a:rect l="T12" t="T13" r="T14" b="T15"/>
            <a:pathLst>
              <a:path w="72" h="78">
                <a:moveTo>
                  <a:pt x="36" y="0"/>
                </a:moveTo>
                <a:lnTo>
                  <a:pt x="72" y="78"/>
                </a:lnTo>
                <a:lnTo>
                  <a:pt x="0" y="78"/>
                </a:lnTo>
                <a:lnTo>
                  <a:pt x="36" y="0"/>
                </a:lnTo>
                <a:close/>
              </a:path>
            </a:pathLst>
          </a:custGeom>
          <a:solidFill>
            <a:srgbClr val="800080"/>
          </a:solidFill>
          <a:ln w="9525">
            <a:solidFill>
              <a:srgbClr val="800080"/>
            </a:solidFill>
            <a:round/>
            <a:headEnd/>
            <a:tailEnd/>
          </a:ln>
        </p:spPr>
        <p:txBody>
          <a:bodyPr/>
          <a:lstStyle/>
          <a:p>
            <a:endParaRPr lang="ru-RU"/>
          </a:p>
        </p:txBody>
      </p:sp>
      <p:sp>
        <p:nvSpPr>
          <p:cNvPr id="74873" name="Freeform 121"/>
          <p:cNvSpPr>
            <a:spLocks/>
          </p:cNvSpPr>
          <p:nvPr/>
        </p:nvSpPr>
        <p:spPr bwMode="auto">
          <a:xfrm>
            <a:off x="4705350" y="3257550"/>
            <a:ext cx="112713" cy="122238"/>
          </a:xfrm>
          <a:custGeom>
            <a:avLst/>
            <a:gdLst>
              <a:gd name="T0" fmla="*/ 2147483647 w 71"/>
              <a:gd name="T1" fmla="*/ 0 h 77"/>
              <a:gd name="T2" fmla="*/ 2147483647 w 71"/>
              <a:gd name="T3" fmla="*/ 2147483647 h 77"/>
              <a:gd name="T4" fmla="*/ 0 w 71"/>
              <a:gd name="T5" fmla="*/ 2147483647 h 77"/>
              <a:gd name="T6" fmla="*/ 2147483647 w 71"/>
              <a:gd name="T7" fmla="*/ 0 h 77"/>
              <a:gd name="T8" fmla="*/ 0 60000 65536"/>
              <a:gd name="T9" fmla="*/ 0 60000 65536"/>
              <a:gd name="T10" fmla="*/ 0 60000 65536"/>
              <a:gd name="T11" fmla="*/ 0 60000 65536"/>
              <a:gd name="T12" fmla="*/ 0 w 71"/>
              <a:gd name="T13" fmla="*/ 0 h 77"/>
              <a:gd name="T14" fmla="*/ 71 w 71"/>
              <a:gd name="T15" fmla="*/ 77 h 77"/>
            </a:gdLst>
            <a:ahLst/>
            <a:cxnLst>
              <a:cxn ang="T8">
                <a:pos x="T0" y="T1"/>
              </a:cxn>
              <a:cxn ang="T9">
                <a:pos x="T2" y="T3"/>
              </a:cxn>
              <a:cxn ang="T10">
                <a:pos x="T4" y="T5"/>
              </a:cxn>
              <a:cxn ang="T11">
                <a:pos x="T6" y="T7"/>
              </a:cxn>
            </a:cxnLst>
            <a:rect l="T12" t="T13" r="T14" b="T15"/>
            <a:pathLst>
              <a:path w="71" h="77">
                <a:moveTo>
                  <a:pt x="36" y="0"/>
                </a:moveTo>
                <a:lnTo>
                  <a:pt x="71" y="77"/>
                </a:lnTo>
                <a:lnTo>
                  <a:pt x="0" y="77"/>
                </a:lnTo>
                <a:lnTo>
                  <a:pt x="36" y="0"/>
                </a:lnTo>
                <a:close/>
              </a:path>
            </a:pathLst>
          </a:custGeom>
          <a:solidFill>
            <a:srgbClr val="800080"/>
          </a:solidFill>
          <a:ln w="9525">
            <a:solidFill>
              <a:srgbClr val="800080"/>
            </a:solidFill>
            <a:round/>
            <a:headEnd/>
            <a:tailEnd/>
          </a:ln>
        </p:spPr>
        <p:txBody>
          <a:bodyPr/>
          <a:lstStyle/>
          <a:p>
            <a:endParaRPr lang="ru-RU"/>
          </a:p>
        </p:txBody>
      </p:sp>
      <p:sp>
        <p:nvSpPr>
          <p:cNvPr id="74874" name="Freeform 122"/>
          <p:cNvSpPr>
            <a:spLocks/>
          </p:cNvSpPr>
          <p:nvPr/>
        </p:nvSpPr>
        <p:spPr bwMode="auto">
          <a:xfrm>
            <a:off x="5399088" y="3810000"/>
            <a:ext cx="114300" cy="122238"/>
          </a:xfrm>
          <a:custGeom>
            <a:avLst/>
            <a:gdLst>
              <a:gd name="T0" fmla="*/ 2147483647 w 72"/>
              <a:gd name="T1" fmla="*/ 0 h 77"/>
              <a:gd name="T2" fmla="*/ 2147483647 w 72"/>
              <a:gd name="T3" fmla="*/ 2147483647 h 77"/>
              <a:gd name="T4" fmla="*/ 0 w 72"/>
              <a:gd name="T5" fmla="*/ 2147483647 h 77"/>
              <a:gd name="T6" fmla="*/ 2147483647 w 72"/>
              <a:gd name="T7" fmla="*/ 0 h 77"/>
              <a:gd name="T8" fmla="*/ 0 60000 65536"/>
              <a:gd name="T9" fmla="*/ 0 60000 65536"/>
              <a:gd name="T10" fmla="*/ 0 60000 65536"/>
              <a:gd name="T11" fmla="*/ 0 60000 65536"/>
              <a:gd name="T12" fmla="*/ 0 w 72"/>
              <a:gd name="T13" fmla="*/ 0 h 77"/>
              <a:gd name="T14" fmla="*/ 72 w 72"/>
              <a:gd name="T15" fmla="*/ 77 h 77"/>
            </a:gdLst>
            <a:ahLst/>
            <a:cxnLst>
              <a:cxn ang="T8">
                <a:pos x="T0" y="T1"/>
              </a:cxn>
              <a:cxn ang="T9">
                <a:pos x="T2" y="T3"/>
              </a:cxn>
              <a:cxn ang="T10">
                <a:pos x="T4" y="T5"/>
              </a:cxn>
              <a:cxn ang="T11">
                <a:pos x="T6" y="T7"/>
              </a:cxn>
            </a:cxnLst>
            <a:rect l="T12" t="T13" r="T14" b="T15"/>
            <a:pathLst>
              <a:path w="72" h="77">
                <a:moveTo>
                  <a:pt x="36" y="0"/>
                </a:moveTo>
                <a:lnTo>
                  <a:pt x="72" y="77"/>
                </a:lnTo>
                <a:lnTo>
                  <a:pt x="0" y="77"/>
                </a:lnTo>
                <a:lnTo>
                  <a:pt x="36" y="0"/>
                </a:lnTo>
                <a:close/>
              </a:path>
            </a:pathLst>
          </a:custGeom>
          <a:solidFill>
            <a:srgbClr val="800080"/>
          </a:solidFill>
          <a:ln w="9525">
            <a:solidFill>
              <a:srgbClr val="800080"/>
            </a:solidFill>
            <a:round/>
            <a:headEnd/>
            <a:tailEnd/>
          </a:ln>
        </p:spPr>
        <p:txBody>
          <a:bodyPr/>
          <a:lstStyle/>
          <a:p>
            <a:endParaRPr lang="ru-RU"/>
          </a:p>
        </p:txBody>
      </p:sp>
      <p:sp>
        <p:nvSpPr>
          <p:cNvPr id="74875" name="Freeform 123"/>
          <p:cNvSpPr>
            <a:spLocks/>
          </p:cNvSpPr>
          <p:nvPr/>
        </p:nvSpPr>
        <p:spPr bwMode="auto">
          <a:xfrm>
            <a:off x="6084888" y="3984625"/>
            <a:ext cx="114300" cy="122238"/>
          </a:xfrm>
          <a:custGeom>
            <a:avLst/>
            <a:gdLst>
              <a:gd name="T0" fmla="*/ 2147483647 w 72"/>
              <a:gd name="T1" fmla="*/ 0 h 77"/>
              <a:gd name="T2" fmla="*/ 2147483647 w 72"/>
              <a:gd name="T3" fmla="*/ 2147483647 h 77"/>
              <a:gd name="T4" fmla="*/ 0 w 72"/>
              <a:gd name="T5" fmla="*/ 2147483647 h 77"/>
              <a:gd name="T6" fmla="*/ 2147483647 w 72"/>
              <a:gd name="T7" fmla="*/ 0 h 77"/>
              <a:gd name="T8" fmla="*/ 0 60000 65536"/>
              <a:gd name="T9" fmla="*/ 0 60000 65536"/>
              <a:gd name="T10" fmla="*/ 0 60000 65536"/>
              <a:gd name="T11" fmla="*/ 0 60000 65536"/>
              <a:gd name="T12" fmla="*/ 0 w 72"/>
              <a:gd name="T13" fmla="*/ 0 h 77"/>
              <a:gd name="T14" fmla="*/ 72 w 72"/>
              <a:gd name="T15" fmla="*/ 77 h 77"/>
            </a:gdLst>
            <a:ahLst/>
            <a:cxnLst>
              <a:cxn ang="T8">
                <a:pos x="T0" y="T1"/>
              </a:cxn>
              <a:cxn ang="T9">
                <a:pos x="T2" y="T3"/>
              </a:cxn>
              <a:cxn ang="T10">
                <a:pos x="T4" y="T5"/>
              </a:cxn>
              <a:cxn ang="T11">
                <a:pos x="T6" y="T7"/>
              </a:cxn>
            </a:cxnLst>
            <a:rect l="T12" t="T13" r="T14" b="T15"/>
            <a:pathLst>
              <a:path w="72" h="77">
                <a:moveTo>
                  <a:pt x="36" y="0"/>
                </a:moveTo>
                <a:lnTo>
                  <a:pt x="72" y="77"/>
                </a:lnTo>
                <a:lnTo>
                  <a:pt x="0" y="77"/>
                </a:lnTo>
                <a:lnTo>
                  <a:pt x="36" y="0"/>
                </a:lnTo>
                <a:close/>
              </a:path>
            </a:pathLst>
          </a:custGeom>
          <a:solidFill>
            <a:srgbClr val="800080"/>
          </a:solidFill>
          <a:ln w="9525">
            <a:solidFill>
              <a:srgbClr val="800080"/>
            </a:solidFill>
            <a:round/>
            <a:headEnd/>
            <a:tailEnd/>
          </a:ln>
        </p:spPr>
        <p:txBody>
          <a:bodyPr/>
          <a:lstStyle/>
          <a:p>
            <a:endParaRPr lang="ru-RU"/>
          </a:p>
        </p:txBody>
      </p:sp>
      <p:sp>
        <p:nvSpPr>
          <p:cNvPr id="74876" name="Freeform 124"/>
          <p:cNvSpPr>
            <a:spLocks/>
          </p:cNvSpPr>
          <p:nvPr/>
        </p:nvSpPr>
        <p:spPr bwMode="auto">
          <a:xfrm>
            <a:off x="6770688" y="4537075"/>
            <a:ext cx="114300" cy="122238"/>
          </a:xfrm>
          <a:custGeom>
            <a:avLst/>
            <a:gdLst>
              <a:gd name="T0" fmla="*/ 2147483647 w 72"/>
              <a:gd name="T1" fmla="*/ 0 h 77"/>
              <a:gd name="T2" fmla="*/ 2147483647 w 72"/>
              <a:gd name="T3" fmla="*/ 2147483647 h 77"/>
              <a:gd name="T4" fmla="*/ 0 w 72"/>
              <a:gd name="T5" fmla="*/ 2147483647 h 77"/>
              <a:gd name="T6" fmla="*/ 2147483647 w 72"/>
              <a:gd name="T7" fmla="*/ 0 h 77"/>
              <a:gd name="T8" fmla="*/ 0 60000 65536"/>
              <a:gd name="T9" fmla="*/ 0 60000 65536"/>
              <a:gd name="T10" fmla="*/ 0 60000 65536"/>
              <a:gd name="T11" fmla="*/ 0 60000 65536"/>
              <a:gd name="T12" fmla="*/ 0 w 72"/>
              <a:gd name="T13" fmla="*/ 0 h 77"/>
              <a:gd name="T14" fmla="*/ 72 w 72"/>
              <a:gd name="T15" fmla="*/ 77 h 77"/>
            </a:gdLst>
            <a:ahLst/>
            <a:cxnLst>
              <a:cxn ang="T8">
                <a:pos x="T0" y="T1"/>
              </a:cxn>
              <a:cxn ang="T9">
                <a:pos x="T2" y="T3"/>
              </a:cxn>
              <a:cxn ang="T10">
                <a:pos x="T4" y="T5"/>
              </a:cxn>
              <a:cxn ang="T11">
                <a:pos x="T6" y="T7"/>
              </a:cxn>
            </a:cxnLst>
            <a:rect l="T12" t="T13" r="T14" b="T15"/>
            <a:pathLst>
              <a:path w="72" h="77">
                <a:moveTo>
                  <a:pt x="36" y="0"/>
                </a:moveTo>
                <a:lnTo>
                  <a:pt x="72" y="77"/>
                </a:lnTo>
                <a:lnTo>
                  <a:pt x="0" y="77"/>
                </a:lnTo>
                <a:lnTo>
                  <a:pt x="36" y="0"/>
                </a:lnTo>
                <a:close/>
              </a:path>
            </a:pathLst>
          </a:custGeom>
          <a:solidFill>
            <a:srgbClr val="800080"/>
          </a:solidFill>
          <a:ln w="9525">
            <a:solidFill>
              <a:srgbClr val="800080"/>
            </a:solidFill>
            <a:round/>
            <a:headEnd/>
            <a:tailEnd/>
          </a:ln>
        </p:spPr>
        <p:txBody>
          <a:bodyPr/>
          <a:lstStyle/>
          <a:p>
            <a:endParaRPr lang="ru-RU"/>
          </a:p>
        </p:txBody>
      </p:sp>
      <p:sp>
        <p:nvSpPr>
          <p:cNvPr id="74877" name="Freeform 125"/>
          <p:cNvSpPr>
            <a:spLocks/>
          </p:cNvSpPr>
          <p:nvPr/>
        </p:nvSpPr>
        <p:spPr bwMode="auto">
          <a:xfrm>
            <a:off x="7456488" y="4802188"/>
            <a:ext cx="114300" cy="122237"/>
          </a:xfrm>
          <a:custGeom>
            <a:avLst/>
            <a:gdLst>
              <a:gd name="T0" fmla="*/ 2147483647 w 72"/>
              <a:gd name="T1" fmla="*/ 0 h 77"/>
              <a:gd name="T2" fmla="*/ 2147483647 w 72"/>
              <a:gd name="T3" fmla="*/ 2147483647 h 77"/>
              <a:gd name="T4" fmla="*/ 0 w 72"/>
              <a:gd name="T5" fmla="*/ 2147483647 h 77"/>
              <a:gd name="T6" fmla="*/ 2147483647 w 72"/>
              <a:gd name="T7" fmla="*/ 0 h 77"/>
              <a:gd name="T8" fmla="*/ 0 60000 65536"/>
              <a:gd name="T9" fmla="*/ 0 60000 65536"/>
              <a:gd name="T10" fmla="*/ 0 60000 65536"/>
              <a:gd name="T11" fmla="*/ 0 60000 65536"/>
              <a:gd name="T12" fmla="*/ 0 w 72"/>
              <a:gd name="T13" fmla="*/ 0 h 77"/>
              <a:gd name="T14" fmla="*/ 72 w 72"/>
              <a:gd name="T15" fmla="*/ 77 h 77"/>
            </a:gdLst>
            <a:ahLst/>
            <a:cxnLst>
              <a:cxn ang="T8">
                <a:pos x="T0" y="T1"/>
              </a:cxn>
              <a:cxn ang="T9">
                <a:pos x="T2" y="T3"/>
              </a:cxn>
              <a:cxn ang="T10">
                <a:pos x="T4" y="T5"/>
              </a:cxn>
              <a:cxn ang="T11">
                <a:pos x="T6" y="T7"/>
              </a:cxn>
            </a:cxnLst>
            <a:rect l="T12" t="T13" r="T14" b="T15"/>
            <a:pathLst>
              <a:path w="72" h="77">
                <a:moveTo>
                  <a:pt x="36" y="0"/>
                </a:moveTo>
                <a:lnTo>
                  <a:pt x="72" y="77"/>
                </a:lnTo>
                <a:lnTo>
                  <a:pt x="0" y="77"/>
                </a:lnTo>
                <a:lnTo>
                  <a:pt x="36" y="0"/>
                </a:lnTo>
                <a:close/>
              </a:path>
            </a:pathLst>
          </a:custGeom>
          <a:solidFill>
            <a:srgbClr val="800080"/>
          </a:solidFill>
          <a:ln w="9525">
            <a:solidFill>
              <a:srgbClr val="800080"/>
            </a:solidFill>
            <a:round/>
            <a:headEnd/>
            <a:tailEnd/>
          </a:ln>
        </p:spPr>
        <p:txBody>
          <a:bodyPr/>
          <a:lstStyle/>
          <a:p>
            <a:endParaRPr lang="ru-RU"/>
          </a:p>
        </p:txBody>
      </p:sp>
      <p:sp>
        <p:nvSpPr>
          <p:cNvPr id="74878" name="Freeform 126"/>
          <p:cNvSpPr>
            <a:spLocks/>
          </p:cNvSpPr>
          <p:nvPr/>
        </p:nvSpPr>
        <p:spPr bwMode="auto">
          <a:xfrm>
            <a:off x="8142288" y="4956175"/>
            <a:ext cx="114300" cy="122238"/>
          </a:xfrm>
          <a:custGeom>
            <a:avLst/>
            <a:gdLst>
              <a:gd name="T0" fmla="*/ 2147483647 w 72"/>
              <a:gd name="T1" fmla="*/ 0 h 77"/>
              <a:gd name="T2" fmla="*/ 2147483647 w 72"/>
              <a:gd name="T3" fmla="*/ 2147483647 h 77"/>
              <a:gd name="T4" fmla="*/ 0 w 72"/>
              <a:gd name="T5" fmla="*/ 2147483647 h 77"/>
              <a:gd name="T6" fmla="*/ 2147483647 w 72"/>
              <a:gd name="T7" fmla="*/ 0 h 77"/>
              <a:gd name="T8" fmla="*/ 0 60000 65536"/>
              <a:gd name="T9" fmla="*/ 0 60000 65536"/>
              <a:gd name="T10" fmla="*/ 0 60000 65536"/>
              <a:gd name="T11" fmla="*/ 0 60000 65536"/>
              <a:gd name="T12" fmla="*/ 0 w 72"/>
              <a:gd name="T13" fmla="*/ 0 h 77"/>
              <a:gd name="T14" fmla="*/ 72 w 72"/>
              <a:gd name="T15" fmla="*/ 77 h 77"/>
            </a:gdLst>
            <a:ahLst/>
            <a:cxnLst>
              <a:cxn ang="T8">
                <a:pos x="T0" y="T1"/>
              </a:cxn>
              <a:cxn ang="T9">
                <a:pos x="T2" y="T3"/>
              </a:cxn>
              <a:cxn ang="T10">
                <a:pos x="T4" y="T5"/>
              </a:cxn>
              <a:cxn ang="T11">
                <a:pos x="T6" y="T7"/>
              </a:cxn>
            </a:cxnLst>
            <a:rect l="T12" t="T13" r="T14" b="T15"/>
            <a:pathLst>
              <a:path w="72" h="77">
                <a:moveTo>
                  <a:pt x="36" y="0"/>
                </a:moveTo>
                <a:lnTo>
                  <a:pt x="72" y="77"/>
                </a:lnTo>
                <a:lnTo>
                  <a:pt x="0" y="77"/>
                </a:lnTo>
                <a:lnTo>
                  <a:pt x="36" y="0"/>
                </a:lnTo>
                <a:close/>
              </a:path>
            </a:pathLst>
          </a:custGeom>
          <a:solidFill>
            <a:srgbClr val="800080"/>
          </a:solidFill>
          <a:ln w="9525">
            <a:solidFill>
              <a:srgbClr val="800080"/>
            </a:solidFill>
            <a:round/>
            <a:headEnd/>
            <a:tailEnd/>
          </a:ln>
        </p:spPr>
        <p:txBody>
          <a:bodyPr/>
          <a:lstStyle/>
          <a:p>
            <a:endParaRPr lang="ru-RU"/>
          </a:p>
        </p:txBody>
      </p:sp>
      <p:sp>
        <p:nvSpPr>
          <p:cNvPr id="74879" name="Rectangle 127"/>
          <p:cNvSpPr>
            <a:spLocks noChangeArrowheads="1"/>
          </p:cNvSpPr>
          <p:nvPr/>
        </p:nvSpPr>
        <p:spPr bwMode="auto">
          <a:xfrm>
            <a:off x="1095375" y="5099050"/>
            <a:ext cx="442913" cy="288925"/>
          </a:xfrm>
          <a:prstGeom prst="rect">
            <a:avLst/>
          </a:prstGeom>
          <a:noFill/>
          <a:ln w="9525">
            <a:noFill/>
            <a:miter lim="800000"/>
            <a:headEnd/>
            <a:tailEnd/>
          </a:ln>
        </p:spPr>
        <p:txBody>
          <a:bodyPr wrap="none" lIns="0" tIns="0" rIns="0" bIns="0">
            <a:spAutoFit/>
          </a:bodyPr>
          <a:lstStyle/>
          <a:p>
            <a:pPr eaLnBrk="0" hangingPunct="0"/>
            <a:r>
              <a:rPr lang="ru-RU" sz="1900" b="1">
                <a:latin typeface="Times New Roman" pitchFamily="18" charset="0"/>
              </a:rPr>
              <a:t>-180</a:t>
            </a:r>
            <a:endParaRPr lang="ru-RU" sz="2400">
              <a:latin typeface="Times New Roman" pitchFamily="18" charset="0"/>
            </a:endParaRPr>
          </a:p>
        </p:txBody>
      </p:sp>
      <p:sp>
        <p:nvSpPr>
          <p:cNvPr id="74880" name="Rectangle 128"/>
          <p:cNvSpPr>
            <a:spLocks noChangeArrowheads="1"/>
          </p:cNvSpPr>
          <p:nvPr/>
        </p:nvSpPr>
        <p:spPr bwMode="auto">
          <a:xfrm>
            <a:off x="1095375" y="4730750"/>
            <a:ext cx="442913" cy="288925"/>
          </a:xfrm>
          <a:prstGeom prst="rect">
            <a:avLst/>
          </a:prstGeom>
          <a:noFill/>
          <a:ln w="9525">
            <a:noFill/>
            <a:miter lim="800000"/>
            <a:headEnd/>
            <a:tailEnd/>
          </a:ln>
        </p:spPr>
        <p:txBody>
          <a:bodyPr wrap="none" lIns="0" tIns="0" rIns="0" bIns="0">
            <a:spAutoFit/>
          </a:bodyPr>
          <a:lstStyle/>
          <a:p>
            <a:pPr eaLnBrk="0" hangingPunct="0"/>
            <a:r>
              <a:rPr lang="ru-RU" sz="1900" b="1">
                <a:latin typeface="Times New Roman" pitchFamily="18" charset="0"/>
              </a:rPr>
              <a:t>-160</a:t>
            </a:r>
            <a:endParaRPr lang="ru-RU" sz="2400">
              <a:latin typeface="Times New Roman" pitchFamily="18" charset="0"/>
            </a:endParaRPr>
          </a:p>
        </p:txBody>
      </p:sp>
      <p:sp>
        <p:nvSpPr>
          <p:cNvPr id="74881" name="Rectangle 129"/>
          <p:cNvSpPr>
            <a:spLocks noChangeArrowheads="1"/>
          </p:cNvSpPr>
          <p:nvPr/>
        </p:nvSpPr>
        <p:spPr bwMode="auto">
          <a:xfrm>
            <a:off x="1095375" y="4371975"/>
            <a:ext cx="442913" cy="288925"/>
          </a:xfrm>
          <a:prstGeom prst="rect">
            <a:avLst/>
          </a:prstGeom>
          <a:noFill/>
          <a:ln w="9525">
            <a:noFill/>
            <a:miter lim="800000"/>
            <a:headEnd/>
            <a:tailEnd/>
          </a:ln>
        </p:spPr>
        <p:txBody>
          <a:bodyPr wrap="none" lIns="0" tIns="0" rIns="0" bIns="0">
            <a:spAutoFit/>
          </a:bodyPr>
          <a:lstStyle/>
          <a:p>
            <a:pPr eaLnBrk="0" hangingPunct="0"/>
            <a:r>
              <a:rPr lang="ru-RU" sz="1900" b="1">
                <a:latin typeface="Times New Roman" pitchFamily="18" charset="0"/>
              </a:rPr>
              <a:t>-140</a:t>
            </a:r>
            <a:endParaRPr lang="ru-RU" sz="2400">
              <a:latin typeface="Times New Roman" pitchFamily="18" charset="0"/>
            </a:endParaRPr>
          </a:p>
        </p:txBody>
      </p:sp>
      <p:sp>
        <p:nvSpPr>
          <p:cNvPr id="74882" name="Rectangle 130"/>
          <p:cNvSpPr>
            <a:spLocks noChangeArrowheads="1"/>
          </p:cNvSpPr>
          <p:nvPr/>
        </p:nvSpPr>
        <p:spPr bwMode="auto">
          <a:xfrm>
            <a:off x="1095375" y="4003675"/>
            <a:ext cx="442913" cy="288925"/>
          </a:xfrm>
          <a:prstGeom prst="rect">
            <a:avLst/>
          </a:prstGeom>
          <a:noFill/>
          <a:ln w="9525">
            <a:noFill/>
            <a:miter lim="800000"/>
            <a:headEnd/>
            <a:tailEnd/>
          </a:ln>
        </p:spPr>
        <p:txBody>
          <a:bodyPr wrap="none" lIns="0" tIns="0" rIns="0" bIns="0">
            <a:spAutoFit/>
          </a:bodyPr>
          <a:lstStyle/>
          <a:p>
            <a:pPr eaLnBrk="0" hangingPunct="0"/>
            <a:r>
              <a:rPr lang="ru-RU" sz="1900" b="1">
                <a:latin typeface="Times New Roman" pitchFamily="18" charset="0"/>
              </a:rPr>
              <a:t>-120</a:t>
            </a:r>
            <a:endParaRPr lang="ru-RU" sz="2400">
              <a:latin typeface="Times New Roman" pitchFamily="18" charset="0"/>
            </a:endParaRPr>
          </a:p>
        </p:txBody>
      </p:sp>
      <p:sp>
        <p:nvSpPr>
          <p:cNvPr id="74883" name="Rectangle 131"/>
          <p:cNvSpPr>
            <a:spLocks noChangeArrowheads="1"/>
          </p:cNvSpPr>
          <p:nvPr/>
        </p:nvSpPr>
        <p:spPr bwMode="auto">
          <a:xfrm>
            <a:off x="1095375" y="3646488"/>
            <a:ext cx="442913" cy="288925"/>
          </a:xfrm>
          <a:prstGeom prst="rect">
            <a:avLst/>
          </a:prstGeom>
          <a:noFill/>
          <a:ln w="9525">
            <a:noFill/>
            <a:miter lim="800000"/>
            <a:headEnd/>
            <a:tailEnd/>
          </a:ln>
        </p:spPr>
        <p:txBody>
          <a:bodyPr wrap="none" lIns="0" tIns="0" rIns="0" bIns="0">
            <a:spAutoFit/>
          </a:bodyPr>
          <a:lstStyle/>
          <a:p>
            <a:pPr eaLnBrk="0" hangingPunct="0"/>
            <a:r>
              <a:rPr lang="ru-RU" sz="1900" b="1">
                <a:latin typeface="Times New Roman" pitchFamily="18" charset="0"/>
              </a:rPr>
              <a:t>-100</a:t>
            </a:r>
            <a:endParaRPr lang="ru-RU" sz="2400">
              <a:latin typeface="Times New Roman" pitchFamily="18" charset="0"/>
            </a:endParaRPr>
          </a:p>
        </p:txBody>
      </p:sp>
      <p:sp>
        <p:nvSpPr>
          <p:cNvPr id="74884" name="Rectangle 132"/>
          <p:cNvSpPr>
            <a:spLocks noChangeArrowheads="1"/>
          </p:cNvSpPr>
          <p:nvPr/>
        </p:nvSpPr>
        <p:spPr bwMode="auto">
          <a:xfrm>
            <a:off x="1209675" y="3278188"/>
            <a:ext cx="322263" cy="288925"/>
          </a:xfrm>
          <a:prstGeom prst="rect">
            <a:avLst/>
          </a:prstGeom>
          <a:noFill/>
          <a:ln w="9525">
            <a:noFill/>
            <a:miter lim="800000"/>
            <a:headEnd/>
            <a:tailEnd/>
          </a:ln>
        </p:spPr>
        <p:txBody>
          <a:bodyPr wrap="none" lIns="0" tIns="0" rIns="0" bIns="0">
            <a:spAutoFit/>
          </a:bodyPr>
          <a:lstStyle/>
          <a:p>
            <a:pPr eaLnBrk="0" hangingPunct="0"/>
            <a:r>
              <a:rPr lang="ru-RU" sz="1900" b="1">
                <a:latin typeface="Times New Roman" pitchFamily="18" charset="0"/>
              </a:rPr>
              <a:t>-80</a:t>
            </a:r>
            <a:endParaRPr lang="ru-RU" sz="2400">
              <a:latin typeface="Times New Roman" pitchFamily="18" charset="0"/>
            </a:endParaRPr>
          </a:p>
        </p:txBody>
      </p:sp>
      <p:sp>
        <p:nvSpPr>
          <p:cNvPr id="74885" name="Rectangle 133"/>
          <p:cNvSpPr>
            <a:spLocks noChangeArrowheads="1"/>
          </p:cNvSpPr>
          <p:nvPr/>
        </p:nvSpPr>
        <p:spPr bwMode="auto">
          <a:xfrm>
            <a:off x="1209675" y="2919413"/>
            <a:ext cx="322263" cy="288925"/>
          </a:xfrm>
          <a:prstGeom prst="rect">
            <a:avLst/>
          </a:prstGeom>
          <a:noFill/>
          <a:ln w="9525">
            <a:noFill/>
            <a:miter lim="800000"/>
            <a:headEnd/>
            <a:tailEnd/>
          </a:ln>
        </p:spPr>
        <p:txBody>
          <a:bodyPr wrap="none" lIns="0" tIns="0" rIns="0" bIns="0">
            <a:spAutoFit/>
          </a:bodyPr>
          <a:lstStyle/>
          <a:p>
            <a:pPr eaLnBrk="0" hangingPunct="0"/>
            <a:r>
              <a:rPr lang="ru-RU" sz="1900" b="1">
                <a:latin typeface="Times New Roman" pitchFamily="18" charset="0"/>
              </a:rPr>
              <a:t>-60</a:t>
            </a:r>
            <a:endParaRPr lang="ru-RU" sz="2400">
              <a:latin typeface="Times New Roman" pitchFamily="18" charset="0"/>
            </a:endParaRPr>
          </a:p>
        </p:txBody>
      </p:sp>
      <p:sp>
        <p:nvSpPr>
          <p:cNvPr id="74886" name="Rectangle 134"/>
          <p:cNvSpPr>
            <a:spLocks noChangeArrowheads="1"/>
          </p:cNvSpPr>
          <p:nvPr/>
        </p:nvSpPr>
        <p:spPr bwMode="auto">
          <a:xfrm>
            <a:off x="1209675" y="2551113"/>
            <a:ext cx="322263" cy="288925"/>
          </a:xfrm>
          <a:prstGeom prst="rect">
            <a:avLst/>
          </a:prstGeom>
          <a:noFill/>
          <a:ln w="9525">
            <a:noFill/>
            <a:miter lim="800000"/>
            <a:headEnd/>
            <a:tailEnd/>
          </a:ln>
        </p:spPr>
        <p:txBody>
          <a:bodyPr wrap="none" lIns="0" tIns="0" rIns="0" bIns="0">
            <a:spAutoFit/>
          </a:bodyPr>
          <a:lstStyle/>
          <a:p>
            <a:pPr eaLnBrk="0" hangingPunct="0"/>
            <a:r>
              <a:rPr lang="ru-RU" sz="1900" b="1">
                <a:latin typeface="Times New Roman" pitchFamily="18" charset="0"/>
              </a:rPr>
              <a:t>-40</a:t>
            </a:r>
            <a:endParaRPr lang="ru-RU" sz="2400">
              <a:latin typeface="Times New Roman" pitchFamily="18" charset="0"/>
            </a:endParaRPr>
          </a:p>
        </p:txBody>
      </p:sp>
      <p:sp>
        <p:nvSpPr>
          <p:cNvPr id="74887" name="Rectangle 135"/>
          <p:cNvSpPr>
            <a:spLocks noChangeArrowheads="1"/>
          </p:cNvSpPr>
          <p:nvPr/>
        </p:nvSpPr>
        <p:spPr bwMode="auto">
          <a:xfrm>
            <a:off x="1209675" y="2193925"/>
            <a:ext cx="322263" cy="288925"/>
          </a:xfrm>
          <a:prstGeom prst="rect">
            <a:avLst/>
          </a:prstGeom>
          <a:noFill/>
          <a:ln w="9525">
            <a:noFill/>
            <a:miter lim="800000"/>
            <a:headEnd/>
            <a:tailEnd/>
          </a:ln>
        </p:spPr>
        <p:txBody>
          <a:bodyPr wrap="none" lIns="0" tIns="0" rIns="0" bIns="0">
            <a:spAutoFit/>
          </a:bodyPr>
          <a:lstStyle/>
          <a:p>
            <a:pPr eaLnBrk="0" hangingPunct="0"/>
            <a:r>
              <a:rPr lang="ru-RU" sz="1900" b="1">
                <a:latin typeface="Times New Roman" pitchFamily="18" charset="0"/>
              </a:rPr>
              <a:t>-20</a:t>
            </a:r>
            <a:endParaRPr lang="ru-RU" sz="2400">
              <a:latin typeface="Times New Roman" pitchFamily="18" charset="0"/>
            </a:endParaRPr>
          </a:p>
        </p:txBody>
      </p:sp>
      <p:sp>
        <p:nvSpPr>
          <p:cNvPr id="74888" name="Rectangle 136"/>
          <p:cNvSpPr>
            <a:spLocks noChangeArrowheads="1"/>
          </p:cNvSpPr>
          <p:nvPr/>
        </p:nvSpPr>
        <p:spPr bwMode="auto">
          <a:xfrm>
            <a:off x="1400175" y="1825625"/>
            <a:ext cx="120650" cy="288925"/>
          </a:xfrm>
          <a:prstGeom prst="rect">
            <a:avLst/>
          </a:prstGeom>
          <a:noFill/>
          <a:ln w="9525">
            <a:noFill/>
            <a:miter lim="800000"/>
            <a:headEnd/>
            <a:tailEnd/>
          </a:ln>
        </p:spPr>
        <p:txBody>
          <a:bodyPr wrap="none" lIns="0" tIns="0" rIns="0" bIns="0">
            <a:spAutoFit/>
          </a:bodyPr>
          <a:lstStyle/>
          <a:p>
            <a:pPr eaLnBrk="0" hangingPunct="0"/>
            <a:r>
              <a:rPr lang="ru-RU" sz="1900" b="1">
                <a:latin typeface="Times New Roman" pitchFamily="18" charset="0"/>
              </a:rPr>
              <a:t>0</a:t>
            </a:r>
            <a:endParaRPr lang="ru-RU" sz="2400">
              <a:latin typeface="Times New Roman" pitchFamily="18" charset="0"/>
            </a:endParaRPr>
          </a:p>
        </p:txBody>
      </p:sp>
      <p:grpSp>
        <p:nvGrpSpPr>
          <p:cNvPr id="2" name="Group 137"/>
          <p:cNvGrpSpPr>
            <a:grpSpLocks/>
          </p:cNvGrpSpPr>
          <p:nvPr/>
        </p:nvGrpSpPr>
        <p:grpSpPr bwMode="auto">
          <a:xfrm>
            <a:off x="1898650" y="1600200"/>
            <a:ext cx="6484938" cy="288925"/>
            <a:chOff x="1196" y="1008"/>
            <a:chExt cx="4085" cy="182"/>
          </a:xfrm>
        </p:grpSpPr>
        <p:sp>
          <p:nvSpPr>
            <p:cNvPr id="74898" name="Rectangle 138"/>
            <p:cNvSpPr>
              <a:spLocks noChangeArrowheads="1"/>
            </p:cNvSpPr>
            <p:nvPr/>
          </p:nvSpPr>
          <p:spPr bwMode="auto">
            <a:xfrm>
              <a:off x="1196" y="1008"/>
              <a:ext cx="76" cy="182"/>
            </a:xfrm>
            <a:prstGeom prst="rect">
              <a:avLst/>
            </a:prstGeom>
            <a:noFill/>
            <a:ln w="9525">
              <a:noFill/>
              <a:miter lim="800000"/>
              <a:headEnd/>
              <a:tailEnd/>
            </a:ln>
          </p:spPr>
          <p:txBody>
            <a:bodyPr wrap="none" lIns="0" tIns="0" rIns="0" bIns="0">
              <a:spAutoFit/>
            </a:bodyPr>
            <a:lstStyle/>
            <a:p>
              <a:pPr eaLnBrk="0" hangingPunct="0"/>
              <a:r>
                <a:rPr lang="ru-RU" sz="1900" b="1">
                  <a:latin typeface="Times New Roman" pitchFamily="18" charset="0"/>
                </a:rPr>
                <a:t>1</a:t>
              </a:r>
              <a:endParaRPr lang="ru-RU" sz="2400">
                <a:latin typeface="Times New Roman" pitchFamily="18" charset="0"/>
              </a:endParaRPr>
            </a:p>
          </p:txBody>
        </p:sp>
        <p:sp>
          <p:nvSpPr>
            <p:cNvPr id="74899" name="Rectangle 139"/>
            <p:cNvSpPr>
              <a:spLocks noChangeArrowheads="1"/>
            </p:cNvSpPr>
            <p:nvPr/>
          </p:nvSpPr>
          <p:spPr bwMode="auto">
            <a:xfrm>
              <a:off x="1632" y="1008"/>
              <a:ext cx="76" cy="182"/>
            </a:xfrm>
            <a:prstGeom prst="rect">
              <a:avLst/>
            </a:prstGeom>
            <a:noFill/>
            <a:ln w="9525">
              <a:noFill/>
              <a:miter lim="800000"/>
              <a:headEnd/>
              <a:tailEnd/>
            </a:ln>
          </p:spPr>
          <p:txBody>
            <a:bodyPr wrap="none" lIns="0" tIns="0" rIns="0" bIns="0">
              <a:spAutoFit/>
            </a:bodyPr>
            <a:lstStyle/>
            <a:p>
              <a:pPr eaLnBrk="0" hangingPunct="0"/>
              <a:r>
                <a:rPr lang="ru-RU" sz="1900" b="1">
                  <a:latin typeface="Times New Roman" pitchFamily="18" charset="0"/>
                </a:rPr>
                <a:t>2</a:t>
              </a:r>
              <a:endParaRPr lang="ru-RU" sz="2400">
                <a:latin typeface="Times New Roman" pitchFamily="18" charset="0"/>
              </a:endParaRPr>
            </a:p>
          </p:txBody>
        </p:sp>
        <p:sp>
          <p:nvSpPr>
            <p:cNvPr id="74900" name="Rectangle 140"/>
            <p:cNvSpPr>
              <a:spLocks noChangeArrowheads="1"/>
            </p:cNvSpPr>
            <p:nvPr/>
          </p:nvSpPr>
          <p:spPr bwMode="auto">
            <a:xfrm>
              <a:off x="2066" y="1008"/>
              <a:ext cx="76" cy="182"/>
            </a:xfrm>
            <a:prstGeom prst="rect">
              <a:avLst/>
            </a:prstGeom>
            <a:noFill/>
            <a:ln w="9525">
              <a:noFill/>
              <a:miter lim="800000"/>
              <a:headEnd/>
              <a:tailEnd/>
            </a:ln>
          </p:spPr>
          <p:txBody>
            <a:bodyPr wrap="none" lIns="0" tIns="0" rIns="0" bIns="0">
              <a:spAutoFit/>
            </a:bodyPr>
            <a:lstStyle/>
            <a:p>
              <a:pPr eaLnBrk="0" hangingPunct="0"/>
              <a:r>
                <a:rPr lang="ru-RU" sz="1900" b="1">
                  <a:latin typeface="Times New Roman" pitchFamily="18" charset="0"/>
                </a:rPr>
                <a:t>3</a:t>
              </a:r>
              <a:endParaRPr lang="ru-RU" sz="2400">
                <a:latin typeface="Times New Roman" pitchFamily="18" charset="0"/>
              </a:endParaRPr>
            </a:p>
          </p:txBody>
        </p:sp>
        <p:sp>
          <p:nvSpPr>
            <p:cNvPr id="74901" name="Rectangle 141"/>
            <p:cNvSpPr>
              <a:spLocks noChangeArrowheads="1"/>
            </p:cNvSpPr>
            <p:nvPr/>
          </p:nvSpPr>
          <p:spPr bwMode="auto">
            <a:xfrm>
              <a:off x="2524" y="1008"/>
              <a:ext cx="76" cy="182"/>
            </a:xfrm>
            <a:prstGeom prst="rect">
              <a:avLst/>
            </a:prstGeom>
            <a:noFill/>
            <a:ln w="9525">
              <a:noFill/>
              <a:miter lim="800000"/>
              <a:headEnd/>
              <a:tailEnd/>
            </a:ln>
          </p:spPr>
          <p:txBody>
            <a:bodyPr wrap="none" lIns="0" tIns="0" rIns="0" bIns="0">
              <a:spAutoFit/>
            </a:bodyPr>
            <a:lstStyle/>
            <a:p>
              <a:pPr eaLnBrk="0" hangingPunct="0"/>
              <a:r>
                <a:rPr lang="ru-RU" sz="1900" b="1">
                  <a:latin typeface="Times New Roman" pitchFamily="18" charset="0"/>
                </a:rPr>
                <a:t>4</a:t>
              </a:r>
              <a:endParaRPr lang="ru-RU" sz="2400">
                <a:latin typeface="Times New Roman" pitchFamily="18" charset="0"/>
              </a:endParaRPr>
            </a:p>
          </p:txBody>
        </p:sp>
        <p:sp>
          <p:nvSpPr>
            <p:cNvPr id="74902" name="Rectangle 142"/>
            <p:cNvSpPr>
              <a:spLocks noChangeArrowheads="1"/>
            </p:cNvSpPr>
            <p:nvPr/>
          </p:nvSpPr>
          <p:spPr bwMode="auto">
            <a:xfrm>
              <a:off x="2956" y="1008"/>
              <a:ext cx="76" cy="182"/>
            </a:xfrm>
            <a:prstGeom prst="rect">
              <a:avLst/>
            </a:prstGeom>
            <a:noFill/>
            <a:ln w="9525">
              <a:noFill/>
              <a:miter lim="800000"/>
              <a:headEnd/>
              <a:tailEnd/>
            </a:ln>
          </p:spPr>
          <p:txBody>
            <a:bodyPr wrap="none" lIns="0" tIns="0" rIns="0" bIns="0">
              <a:spAutoFit/>
            </a:bodyPr>
            <a:lstStyle/>
            <a:p>
              <a:pPr eaLnBrk="0" hangingPunct="0"/>
              <a:r>
                <a:rPr lang="ru-RU" sz="1900" b="1">
                  <a:latin typeface="Times New Roman" pitchFamily="18" charset="0"/>
                </a:rPr>
                <a:t>5</a:t>
              </a:r>
              <a:endParaRPr lang="ru-RU" sz="2400">
                <a:latin typeface="Times New Roman" pitchFamily="18" charset="0"/>
              </a:endParaRPr>
            </a:p>
          </p:txBody>
        </p:sp>
        <p:sp>
          <p:nvSpPr>
            <p:cNvPr id="74903" name="Rectangle 143"/>
            <p:cNvSpPr>
              <a:spLocks noChangeArrowheads="1"/>
            </p:cNvSpPr>
            <p:nvPr/>
          </p:nvSpPr>
          <p:spPr bwMode="auto">
            <a:xfrm>
              <a:off x="3437" y="1008"/>
              <a:ext cx="76" cy="182"/>
            </a:xfrm>
            <a:prstGeom prst="rect">
              <a:avLst/>
            </a:prstGeom>
            <a:noFill/>
            <a:ln w="9525">
              <a:noFill/>
              <a:miter lim="800000"/>
              <a:headEnd/>
              <a:tailEnd/>
            </a:ln>
          </p:spPr>
          <p:txBody>
            <a:bodyPr wrap="none" lIns="0" tIns="0" rIns="0" bIns="0">
              <a:spAutoFit/>
            </a:bodyPr>
            <a:lstStyle/>
            <a:p>
              <a:pPr eaLnBrk="0" hangingPunct="0"/>
              <a:r>
                <a:rPr lang="ru-RU" sz="1900" b="1">
                  <a:latin typeface="Times New Roman" pitchFamily="18" charset="0"/>
                </a:rPr>
                <a:t>6</a:t>
              </a:r>
              <a:endParaRPr lang="ru-RU" sz="2400">
                <a:latin typeface="Times New Roman" pitchFamily="18" charset="0"/>
              </a:endParaRPr>
            </a:p>
          </p:txBody>
        </p:sp>
        <p:sp>
          <p:nvSpPr>
            <p:cNvPr id="74904" name="Rectangle 144"/>
            <p:cNvSpPr>
              <a:spLocks noChangeArrowheads="1"/>
            </p:cNvSpPr>
            <p:nvPr/>
          </p:nvSpPr>
          <p:spPr bwMode="auto">
            <a:xfrm>
              <a:off x="3833" y="1008"/>
              <a:ext cx="76" cy="182"/>
            </a:xfrm>
            <a:prstGeom prst="rect">
              <a:avLst/>
            </a:prstGeom>
            <a:noFill/>
            <a:ln w="9525">
              <a:noFill/>
              <a:miter lim="800000"/>
              <a:headEnd/>
              <a:tailEnd/>
            </a:ln>
          </p:spPr>
          <p:txBody>
            <a:bodyPr wrap="none" lIns="0" tIns="0" rIns="0" bIns="0">
              <a:spAutoFit/>
            </a:bodyPr>
            <a:lstStyle/>
            <a:p>
              <a:pPr eaLnBrk="0" hangingPunct="0"/>
              <a:r>
                <a:rPr lang="ru-RU" sz="1900" b="1">
                  <a:latin typeface="Times New Roman" pitchFamily="18" charset="0"/>
                </a:rPr>
                <a:t>7</a:t>
              </a:r>
              <a:endParaRPr lang="ru-RU" sz="2400">
                <a:latin typeface="Times New Roman" pitchFamily="18" charset="0"/>
              </a:endParaRPr>
            </a:p>
          </p:txBody>
        </p:sp>
        <p:sp>
          <p:nvSpPr>
            <p:cNvPr id="74905" name="Rectangle 145"/>
            <p:cNvSpPr>
              <a:spLocks noChangeArrowheads="1"/>
            </p:cNvSpPr>
            <p:nvPr/>
          </p:nvSpPr>
          <p:spPr bwMode="auto">
            <a:xfrm>
              <a:off x="4265" y="1008"/>
              <a:ext cx="76" cy="182"/>
            </a:xfrm>
            <a:prstGeom prst="rect">
              <a:avLst/>
            </a:prstGeom>
            <a:noFill/>
            <a:ln w="9525">
              <a:noFill/>
              <a:miter lim="800000"/>
              <a:headEnd/>
              <a:tailEnd/>
            </a:ln>
          </p:spPr>
          <p:txBody>
            <a:bodyPr wrap="none" lIns="0" tIns="0" rIns="0" bIns="0">
              <a:spAutoFit/>
            </a:bodyPr>
            <a:lstStyle/>
            <a:p>
              <a:pPr eaLnBrk="0" hangingPunct="0"/>
              <a:r>
                <a:rPr lang="ru-RU" sz="1900" b="1">
                  <a:latin typeface="Times New Roman" pitchFamily="18" charset="0"/>
                </a:rPr>
                <a:t>8</a:t>
              </a:r>
              <a:endParaRPr lang="ru-RU" sz="2400">
                <a:latin typeface="Times New Roman" pitchFamily="18" charset="0"/>
              </a:endParaRPr>
            </a:p>
          </p:txBody>
        </p:sp>
        <p:sp>
          <p:nvSpPr>
            <p:cNvPr id="74906" name="Rectangle 146"/>
            <p:cNvSpPr>
              <a:spLocks noChangeArrowheads="1"/>
            </p:cNvSpPr>
            <p:nvPr/>
          </p:nvSpPr>
          <p:spPr bwMode="auto">
            <a:xfrm>
              <a:off x="4683" y="1008"/>
              <a:ext cx="76" cy="182"/>
            </a:xfrm>
            <a:prstGeom prst="rect">
              <a:avLst/>
            </a:prstGeom>
            <a:noFill/>
            <a:ln w="9525">
              <a:noFill/>
              <a:miter lim="800000"/>
              <a:headEnd/>
              <a:tailEnd/>
            </a:ln>
          </p:spPr>
          <p:txBody>
            <a:bodyPr wrap="none" lIns="0" tIns="0" rIns="0" bIns="0">
              <a:spAutoFit/>
            </a:bodyPr>
            <a:lstStyle/>
            <a:p>
              <a:pPr eaLnBrk="0" hangingPunct="0"/>
              <a:r>
                <a:rPr lang="ru-RU" sz="1900" b="1">
                  <a:latin typeface="Times New Roman" pitchFamily="18" charset="0"/>
                </a:rPr>
                <a:t>9</a:t>
              </a:r>
              <a:endParaRPr lang="ru-RU" sz="2400">
                <a:latin typeface="Times New Roman" pitchFamily="18" charset="0"/>
              </a:endParaRPr>
            </a:p>
          </p:txBody>
        </p:sp>
        <p:sp>
          <p:nvSpPr>
            <p:cNvPr id="74907" name="Rectangle 147"/>
            <p:cNvSpPr>
              <a:spLocks noChangeArrowheads="1"/>
            </p:cNvSpPr>
            <p:nvPr/>
          </p:nvSpPr>
          <p:spPr bwMode="auto">
            <a:xfrm>
              <a:off x="5129" y="1008"/>
              <a:ext cx="152" cy="182"/>
            </a:xfrm>
            <a:prstGeom prst="rect">
              <a:avLst/>
            </a:prstGeom>
            <a:noFill/>
            <a:ln w="9525">
              <a:noFill/>
              <a:miter lim="800000"/>
              <a:headEnd/>
              <a:tailEnd/>
            </a:ln>
          </p:spPr>
          <p:txBody>
            <a:bodyPr wrap="none" lIns="0" tIns="0" rIns="0" bIns="0">
              <a:spAutoFit/>
            </a:bodyPr>
            <a:lstStyle/>
            <a:p>
              <a:pPr eaLnBrk="0" hangingPunct="0"/>
              <a:r>
                <a:rPr lang="ru-RU" sz="1900" b="1">
                  <a:latin typeface="Times New Roman" pitchFamily="18" charset="0"/>
                </a:rPr>
                <a:t>10</a:t>
              </a:r>
              <a:endParaRPr lang="ru-RU" sz="2400">
                <a:latin typeface="Times New Roman" pitchFamily="18" charset="0"/>
              </a:endParaRPr>
            </a:p>
          </p:txBody>
        </p:sp>
      </p:grpSp>
      <p:sp>
        <p:nvSpPr>
          <p:cNvPr id="74890" name="Line 148"/>
          <p:cNvSpPr>
            <a:spLocks noChangeShapeType="1"/>
          </p:cNvSpPr>
          <p:nvPr/>
        </p:nvSpPr>
        <p:spPr bwMode="auto">
          <a:xfrm>
            <a:off x="1057275" y="5753100"/>
            <a:ext cx="428625" cy="1588"/>
          </a:xfrm>
          <a:prstGeom prst="line">
            <a:avLst/>
          </a:prstGeom>
          <a:noFill/>
          <a:ln w="28575">
            <a:solidFill>
              <a:srgbClr val="FF0000"/>
            </a:solidFill>
            <a:round/>
            <a:headEnd/>
            <a:tailEnd/>
          </a:ln>
        </p:spPr>
        <p:txBody>
          <a:bodyPr/>
          <a:lstStyle/>
          <a:p>
            <a:endParaRPr lang="ru-RU"/>
          </a:p>
        </p:txBody>
      </p:sp>
      <p:sp>
        <p:nvSpPr>
          <p:cNvPr id="74891" name="Freeform 149"/>
          <p:cNvSpPr>
            <a:spLocks/>
          </p:cNvSpPr>
          <p:nvPr/>
        </p:nvSpPr>
        <p:spPr bwMode="auto">
          <a:xfrm>
            <a:off x="1209675" y="5692775"/>
            <a:ext cx="114300" cy="122238"/>
          </a:xfrm>
          <a:custGeom>
            <a:avLst/>
            <a:gdLst>
              <a:gd name="T0" fmla="*/ 2147483647 w 72"/>
              <a:gd name="T1" fmla="*/ 0 h 77"/>
              <a:gd name="T2" fmla="*/ 2147483647 w 72"/>
              <a:gd name="T3" fmla="*/ 2147483647 h 77"/>
              <a:gd name="T4" fmla="*/ 2147483647 w 72"/>
              <a:gd name="T5" fmla="*/ 2147483647 h 77"/>
              <a:gd name="T6" fmla="*/ 0 w 72"/>
              <a:gd name="T7" fmla="*/ 2147483647 h 77"/>
              <a:gd name="T8" fmla="*/ 2147483647 w 72"/>
              <a:gd name="T9" fmla="*/ 0 h 77"/>
              <a:gd name="T10" fmla="*/ 0 60000 65536"/>
              <a:gd name="T11" fmla="*/ 0 60000 65536"/>
              <a:gd name="T12" fmla="*/ 0 60000 65536"/>
              <a:gd name="T13" fmla="*/ 0 60000 65536"/>
              <a:gd name="T14" fmla="*/ 0 60000 65536"/>
              <a:gd name="T15" fmla="*/ 0 w 72"/>
              <a:gd name="T16" fmla="*/ 0 h 77"/>
              <a:gd name="T17" fmla="*/ 72 w 72"/>
              <a:gd name="T18" fmla="*/ 77 h 77"/>
            </a:gdLst>
            <a:ahLst/>
            <a:cxnLst>
              <a:cxn ang="T10">
                <a:pos x="T0" y="T1"/>
              </a:cxn>
              <a:cxn ang="T11">
                <a:pos x="T2" y="T3"/>
              </a:cxn>
              <a:cxn ang="T12">
                <a:pos x="T4" y="T5"/>
              </a:cxn>
              <a:cxn ang="T13">
                <a:pos x="T6" y="T7"/>
              </a:cxn>
              <a:cxn ang="T14">
                <a:pos x="T8" y="T9"/>
              </a:cxn>
            </a:cxnLst>
            <a:rect l="T15" t="T16" r="T17" b="T18"/>
            <a:pathLst>
              <a:path w="72" h="77">
                <a:moveTo>
                  <a:pt x="36" y="0"/>
                </a:moveTo>
                <a:lnTo>
                  <a:pt x="72" y="38"/>
                </a:lnTo>
                <a:lnTo>
                  <a:pt x="36" y="77"/>
                </a:lnTo>
                <a:lnTo>
                  <a:pt x="0" y="38"/>
                </a:lnTo>
                <a:lnTo>
                  <a:pt x="36" y="0"/>
                </a:lnTo>
                <a:close/>
              </a:path>
            </a:pathLst>
          </a:custGeom>
          <a:solidFill>
            <a:srgbClr val="FF0000"/>
          </a:solidFill>
          <a:ln w="9525">
            <a:solidFill>
              <a:srgbClr val="000000"/>
            </a:solidFill>
            <a:round/>
            <a:headEnd/>
            <a:tailEnd/>
          </a:ln>
        </p:spPr>
        <p:txBody>
          <a:bodyPr/>
          <a:lstStyle/>
          <a:p>
            <a:endParaRPr lang="ru-RU"/>
          </a:p>
        </p:txBody>
      </p:sp>
      <p:sp>
        <p:nvSpPr>
          <p:cNvPr id="74892" name="Rectangle 150"/>
          <p:cNvSpPr>
            <a:spLocks noChangeArrowheads="1"/>
          </p:cNvSpPr>
          <p:nvPr/>
        </p:nvSpPr>
        <p:spPr bwMode="auto">
          <a:xfrm>
            <a:off x="1552575" y="5600700"/>
            <a:ext cx="3417888" cy="304800"/>
          </a:xfrm>
          <a:prstGeom prst="rect">
            <a:avLst/>
          </a:prstGeom>
          <a:noFill/>
          <a:ln w="9525">
            <a:noFill/>
            <a:miter lim="800000"/>
            <a:headEnd/>
            <a:tailEnd/>
          </a:ln>
        </p:spPr>
        <p:txBody>
          <a:bodyPr wrap="none" lIns="0" tIns="0" rIns="0" bIns="0">
            <a:spAutoFit/>
          </a:bodyPr>
          <a:lstStyle/>
          <a:p>
            <a:pPr eaLnBrk="0" hangingPunct="0"/>
            <a:r>
              <a:rPr lang="ru-RU" sz="2000" b="1">
                <a:latin typeface="Calibri" pitchFamily="34" charset="0"/>
              </a:rPr>
              <a:t>профилактические технологии</a:t>
            </a:r>
            <a:endParaRPr lang="ru-RU" sz="2000">
              <a:latin typeface="Calibri" pitchFamily="34" charset="0"/>
            </a:endParaRPr>
          </a:p>
        </p:txBody>
      </p:sp>
      <p:sp>
        <p:nvSpPr>
          <p:cNvPr id="74893" name="Rectangle 151"/>
          <p:cNvSpPr>
            <a:spLocks noChangeArrowheads="1"/>
          </p:cNvSpPr>
          <p:nvPr/>
        </p:nvSpPr>
        <p:spPr bwMode="auto">
          <a:xfrm>
            <a:off x="5341938" y="5734050"/>
            <a:ext cx="57150" cy="30163"/>
          </a:xfrm>
          <a:prstGeom prst="rect">
            <a:avLst/>
          </a:prstGeom>
          <a:solidFill>
            <a:srgbClr val="7030A0"/>
          </a:solidFill>
          <a:ln w="9525">
            <a:solidFill>
              <a:srgbClr val="7030A0"/>
            </a:solidFill>
            <a:miter lim="800000"/>
            <a:headEnd/>
            <a:tailEnd/>
          </a:ln>
        </p:spPr>
        <p:txBody>
          <a:bodyPr/>
          <a:lstStyle/>
          <a:p>
            <a:endParaRPr lang="ru-RU">
              <a:latin typeface="Calibri" pitchFamily="34" charset="0"/>
            </a:endParaRPr>
          </a:p>
        </p:txBody>
      </p:sp>
      <p:sp>
        <p:nvSpPr>
          <p:cNvPr id="74894" name="Rectangle 152"/>
          <p:cNvSpPr>
            <a:spLocks noChangeArrowheads="1"/>
          </p:cNvSpPr>
          <p:nvPr/>
        </p:nvSpPr>
        <p:spPr bwMode="auto">
          <a:xfrm>
            <a:off x="5513388" y="5734050"/>
            <a:ext cx="57150" cy="30163"/>
          </a:xfrm>
          <a:prstGeom prst="rect">
            <a:avLst/>
          </a:prstGeom>
          <a:solidFill>
            <a:srgbClr val="FFFF00"/>
          </a:solidFill>
          <a:ln w="9525">
            <a:noFill/>
            <a:miter lim="800000"/>
            <a:headEnd/>
            <a:tailEnd/>
          </a:ln>
        </p:spPr>
        <p:txBody>
          <a:bodyPr/>
          <a:lstStyle/>
          <a:p>
            <a:endParaRPr lang="ru-RU">
              <a:latin typeface="Calibri" pitchFamily="34" charset="0"/>
            </a:endParaRPr>
          </a:p>
        </p:txBody>
      </p:sp>
      <p:sp>
        <p:nvSpPr>
          <p:cNvPr id="74895" name="Rectangle 153"/>
          <p:cNvSpPr>
            <a:spLocks noChangeArrowheads="1"/>
          </p:cNvSpPr>
          <p:nvPr/>
        </p:nvSpPr>
        <p:spPr bwMode="auto">
          <a:xfrm>
            <a:off x="5684838" y="5734050"/>
            <a:ext cx="57150" cy="30163"/>
          </a:xfrm>
          <a:prstGeom prst="rect">
            <a:avLst/>
          </a:prstGeom>
          <a:solidFill>
            <a:srgbClr val="7030A0"/>
          </a:solidFill>
          <a:ln w="9525">
            <a:solidFill>
              <a:srgbClr val="7030A0"/>
            </a:solidFill>
            <a:miter lim="800000"/>
            <a:headEnd/>
            <a:tailEnd/>
          </a:ln>
        </p:spPr>
        <p:txBody>
          <a:bodyPr/>
          <a:lstStyle/>
          <a:p>
            <a:endParaRPr lang="ru-RU">
              <a:latin typeface="Calibri" pitchFamily="34" charset="0"/>
            </a:endParaRPr>
          </a:p>
        </p:txBody>
      </p:sp>
      <p:sp>
        <p:nvSpPr>
          <p:cNvPr id="74896" name="Freeform 154"/>
          <p:cNvSpPr>
            <a:spLocks/>
          </p:cNvSpPr>
          <p:nvPr/>
        </p:nvSpPr>
        <p:spPr bwMode="auto">
          <a:xfrm>
            <a:off x="5494338" y="5692775"/>
            <a:ext cx="114300" cy="122238"/>
          </a:xfrm>
          <a:custGeom>
            <a:avLst/>
            <a:gdLst>
              <a:gd name="T0" fmla="*/ 2147483647 w 72"/>
              <a:gd name="T1" fmla="*/ 0 h 77"/>
              <a:gd name="T2" fmla="*/ 2147483647 w 72"/>
              <a:gd name="T3" fmla="*/ 2147483647 h 77"/>
              <a:gd name="T4" fmla="*/ 0 w 72"/>
              <a:gd name="T5" fmla="*/ 2147483647 h 77"/>
              <a:gd name="T6" fmla="*/ 2147483647 w 72"/>
              <a:gd name="T7" fmla="*/ 0 h 77"/>
              <a:gd name="T8" fmla="*/ 0 60000 65536"/>
              <a:gd name="T9" fmla="*/ 0 60000 65536"/>
              <a:gd name="T10" fmla="*/ 0 60000 65536"/>
              <a:gd name="T11" fmla="*/ 0 60000 65536"/>
              <a:gd name="T12" fmla="*/ 0 w 72"/>
              <a:gd name="T13" fmla="*/ 0 h 77"/>
              <a:gd name="T14" fmla="*/ 72 w 72"/>
              <a:gd name="T15" fmla="*/ 77 h 77"/>
            </a:gdLst>
            <a:ahLst/>
            <a:cxnLst>
              <a:cxn ang="T8">
                <a:pos x="T0" y="T1"/>
              </a:cxn>
              <a:cxn ang="T9">
                <a:pos x="T2" y="T3"/>
              </a:cxn>
              <a:cxn ang="T10">
                <a:pos x="T4" y="T5"/>
              </a:cxn>
              <a:cxn ang="T11">
                <a:pos x="T6" y="T7"/>
              </a:cxn>
            </a:cxnLst>
            <a:rect l="T12" t="T13" r="T14" b="T15"/>
            <a:pathLst>
              <a:path w="72" h="77">
                <a:moveTo>
                  <a:pt x="36" y="0"/>
                </a:moveTo>
                <a:lnTo>
                  <a:pt x="72" y="77"/>
                </a:lnTo>
                <a:lnTo>
                  <a:pt x="0" y="77"/>
                </a:lnTo>
                <a:lnTo>
                  <a:pt x="36" y="0"/>
                </a:lnTo>
                <a:close/>
              </a:path>
            </a:pathLst>
          </a:custGeom>
          <a:solidFill>
            <a:srgbClr val="800080"/>
          </a:solidFill>
          <a:ln w="9525">
            <a:solidFill>
              <a:srgbClr val="800080"/>
            </a:solidFill>
            <a:round/>
            <a:headEnd/>
            <a:tailEnd/>
          </a:ln>
        </p:spPr>
        <p:txBody>
          <a:bodyPr/>
          <a:lstStyle/>
          <a:p>
            <a:endParaRPr lang="ru-RU"/>
          </a:p>
        </p:txBody>
      </p:sp>
      <p:sp>
        <p:nvSpPr>
          <p:cNvPr id="74897" name="Rectangle 155"/>
          <p:cNvSpPr>
            <a:spLocks noChangeArrowheads="1"/>
          </p:cNvSpPr>
          <p:nvPr/>
        </p:nvSpPr>
        <p:spPr bwMode="auto">
          <a:xfrm>
            <a:off x="5837238" y="5600700"/>
            <a:ext cx="2678112" cy="304800"/>
          </a:xfrm>
          <a:prstGeom prst="rect">
            <a:avLst/>
          </a:prstGeom>
          <a:noFill/>
          <a:ln w="9525">
            <a:noFill/>
            <a:miter lim="800000"/>
            <a:headEnd/>
            <a:tailEnd/>
          </a:ln>
        </p:spPr>
        <p:txBody>
          <a:bodyPr wrap="none" lIns="0" tIns="0" rIns="0" bIns="0">
            <a:spAutoFit/>
          </a:bodyPr>
          <a:lstStyle/>
          <a:p>
            <a:pPr eaLnBrk="0" hangingPunct="0"/>
            <a:r>
              <a:rPr lang="ru-RU" sz="2000" b="1">
                <a:latin typeface="Calibri" pitchFamily="34" charset="0"/>
              </a:rPr>
              <a:t>общепринятое  лечение</a:t>
            </a:r>
            <a:endParaRPr lang="ru-RU" sz="2000">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Grp="1" noChangeAspect="1"/>
          </p:cNvGraphicFramePr>
          <p:nvPr>
            <p:ph type="chart" idx="4294967295"/>
          </p:nvPr>
        </p:nvGraphicFramePr>
        <p:xfrm>
          <a:off x="0" y="1892300"/>
          <a:ext cx="6985000" cy="4141788"/>
        </p:xfrm>
        <a:graphic>
          <a:graphicData uri="http://schemas.openxmlformats.org/presentationml/2006/ole">
            <mc:AlternateContent xmlns:mc="http://schemas.openxmlformats.org/markup-compatibility/2006">
              <mc:Choice xmlns:v="urn:schemas-microsoft-com:vml" Requires="v">
                <p:oleObj spid="_x0000_s400388" name="Worksheet" r:id="rId4" imgW="6972338" imgH="4133940" progId="Excel.Sheet.8">
                  <p:embed/>
                </p:oleObj>
              </mc:Choice>
              <mc:Fallback>
                <p:oleObj name="Worksheet" r:id="rId4" imgW="6972338" imgH="4133940"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92300"/>
                        <a:ext cx="6985000" cy="414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5" name="Text Box 4"/>
          <p:cNvSpPr txBox="1">
            <a:spLocks noChangeArrowheads="1"/>
          </p:cNvSpPr>
          <p:nvPr/>
        </p:nvSpPr>
        <p:spPr bwMode="auto">
          <a:xfrm>
            <a:off x="7429500" y="2428875"/>
            <a:ext cx="1409700" cy="641350"/>
          </a:xfrm>
          <a:prstGeom prst="rect">
            <a:avLst/>
          </a:prstGeom>
          <a:noFill/>
          <a:ln w="12700" cap="sq">
            <a:noFill/>
            <a:miter lim="800000"/>
            <a:headEnd type="none" w="sm" len="sm"/>
            <a:tailEnd type="none" w="sm" len="sm"/>
          </a:ln>
        </p:spPr>
        <p:txBody>
          <a:bodyPr wrap="none">
            <a:spAutoFit/>
          </a:bodyPr>
          <a:lstStyle/>
          <a:p>
            <a:pPr eaLnBrk="0" hangingPunct="0"/>
            <a:r>
              <a:rPr lang="ru-RU" b="1" i="1">
                <a:latin typeface="Times New Roman" pitchFamily="18" charset="0"/>
              </a:rPr>
              <a:t>Годы </a:t>
            </a:r>
          </a:p>
          <a:p>
            <a:pPr eaLnBrk="0" hangingPunct="0"/>
            <a:r>
              <a:rPr lang="ru-RU" b="1" i="1">
                <a:latin typeface="Times New Roman" pitchFamily="18" charset="0"/>
              </a:rPr>
              <a:t>наблюдения</a:t>
            </a:r>
            <a:endParaRPr lang="ru-RU" sz="2400" b="1">
              <a:latin typeface="Times New Roman" pitchFamily="18" charset="0"/>
            </a:endParaRPr>
          </a:p>
        </p:txBody>
      </p:sp>
      <p:sp>
        <p:nvSpPr>
          <p:cNvPr id="18436" name="Text Box 5"/>
          <p:cNvSpPr txBox="1">
            <a:spLocks noChangeArrowheads="1"/>
          </p:cNvSpPr>
          <p:nvPr/>
        </p:nvSpPr>
        <p:spPr bwMode="auto">
          <a:xfrm rot="-5400000">
            <a:off x="-33338" y="3157538"/>
            <a:ext cx="1743075" cy="304800"/>
          </a:xfrm>
          <a:prstGeom prst="rect">
            <a:avLst/>
          </a:prstGeom>
          <a:noFill/>
          <a:ln w="12700" cap="sq">
            <a:noFill/>
            <a:miter lim="800000"/>
            <a:headEnd type="none" w="sm" len="sm"/>
            <a:tailEnd type="none" w="sm" len="sm"/>
          </a:ln>
        </p:spPr>
        <p:txBody>
          <a:bodyPr wrap="none">
            <a:spAutoFit/>
          </a:bodyPr>
          <a:lstStyle/>
          <a:p>
            <a:pPr eaLnBrk="0" hangingPunct="0"/>
            <a:r>
              <a:rPr lang="ru-RU" sz="1400" i="1">
                <a:latin typeface="Times New Roman" pitchFamily="18" charset="0"/>
              </a:rPr>
              <a:t>Случаев на 1000 чел.</a:t>
            </a:r>
          </a:p>
        </p:txBody>
      </p:sp>
      <p:sp>
        <p:nvSpPr>
          <p:cNvPr id="18437" name="Line 6"/>
          <p:cNvSpPr>
            <a:spLocks noChangeShapeType="1"/>
          </p:cNvSpPr>
          <p:nvPr/>
        </p:nvSpPr>
        <p:spPr bwMode="auto">
          <a:xfrm flipV="1">
            <a:off x="4343400" y="2514600"/>
            <a:ext cx="0" cy="2133600"/>
          </a:xfrm>
          <a:prstGeom prst="line">
            <a:avLst/>
          </a:prstGeom>
          <a:noFill/>
          <a:ln w="12700" cap="rnd">
            <a:solidFill>
              <a:schemeClr val="tx1"/>
            </a:solidFill>
            <a:prstDash val="sysDot"/>
            <a:round/>
            <a:headEnd type="none" w="sm" len="sm"/>
            <a:tailEnd type="none" w="sm" len="sm"/>
          </a:ln>
        </p:spPr>
        <p:txBody>
          <a:bodyPr wrap="none" anchor="ctr"/>
          <a:lstStyle/>
          <a:p>
            <a:endParaRPr lang="ru-RU"/>
          </a:p>
        </p:txBody>
      </p:sp>
      <p:sp>
        <p:nvSpPr>
          <p:cNvPr id="18438" name="Text Box 7"/>
          <p:cNvSpPr txBox="1">
            <a:spLocks noChangeArrowheads="1"/>
          </p:cNvSpPr>
          <p:nvPr/>
        </p:nvSpPr>
        <p:spPr bwMode="auto">
          <a:xfrm>
            <a:off x="4140200" y="2357438"/>
            <a:ext cx="336550" cy="457200"/>
          </a:xfrm>
          <a:prstGeom prst="rect">
            <a:avLst/>
          </a:prstGeom>
          <a:noFill/>
          <a:ln w="12700" cap="sq">
            <a:noFill/>
            <a:miter lim="800000"/>
            <a:headEnd type="none" w="sm" len="sm"/>
            <a:tailEnd type="none" w="sm" len="sm"/>
          </a:ln>
        </p:spPr>
        <p:txBody>
          <a:bodyPr wrap="none">
            <a:spAutoFit/>
          </a:bodyPr>
          <a:lstStyle/>
          <a:p>
            <a:pPr eaLnBrk="0" hangingPunct="0"/>
            <a:r>
              <a:rPr lang="ru-RU" sz="2400">
                <a:latin typeface="Times New Roman" pitchFamily="18" charset="0"/>
              </a:rPr>
              <a:t>*</a:t>
            </a:r>
          </a:p>
        </p:txBody>
      </p:sp>
      <p:sp>
        <p:nvSpPr>
          <p:cNvPr id="18439" name="Text Box 8"/>
          <p:cNvSpPr txBox="1">
            <a:spLocks noChangeArrowheads="1"/>
          </p:cNvSpPr>
          <p:nvPr/>
        </p:nvSpPr>
        <p:spPr bwMode="auto">
          <a:xfrm>
            <a:off x="4787900" y="2614613"/>
            <a:ext cx="336550" cy="457200"/>
          </a:xfrm>
          <a:prstGeom prst="rect">
            <a:avLst/>
          </a:prstGeom>
          <a:noFill/>
          <a:ln w="12700" cap="sq">
            <a:noFill/>
            <a:miter lim="800000"/>
            <a:headEnd type="none" w="sm" len="sm"/>
            <a:tailEnd type="none" w="sm" len="sm"/>
          </a:ln>
        </p:spPr>
        <p:txBody>
          <a:bodyPr wrap="none">
            <a:spAutoFit/>
          </a:bodyPr>
          <a:lstStyle/>
          <a:p>
            <a:pPr eaLnBrk="0" hangingPunct="0"/>
            <a:r>
              <a:rPr lang="ru-RU" sz="2400">
                <a:latin typeface="Times New Roman" pitchFamily="18" charset="0"/>
              </a:rPr>
              <a:t>*</a:t>
            </a:r>
          </a:p>
        </p:txBody>
      </p:sp>
      <p:sp>
        <p:nvSpPr>
          <p:cNvPr id="18440" name="Text Box 10"/>
          <p:cNvSpPr txBox="1">
            <a:spLocks noChangeArrowheads="1"/>
          </p:cNvSpPr>
          <p:nvPr/>
        </p:nvSpPr>
        <p:spPr bwMode="auto">
          <a:xfrm>
            <a:off x="5410200" y="2928938"/>
            <a:ext cx="336550" cy="457200"/>
          </a:xfrm>
          <a:prstGeom prst="rect">
            <a:avLst/>
          </a:prstGeom>
          <a:noFill/>
          <a:ln w="12700" cap="sq">
            <a:noFill/>
            <a:miter lim="800000"/>
            <a:headEnd type="none" w="sm" len="sm"/>
            <a:tailEnd type="none" w="sm" len="sm"/>
          </a:ln>
        </p:spPr>
        <p:txBody>
          <a:bodyPr wrap="none">
            <a:spAutoFit/>
          </a:bodyPr>
          <a:lstStyle/>
          <a:p>
            <a:pPr eaLnBrk="0" hangingPunct="0"/>
            <a:r>
              <a:rPr lang="ru-RU" sz="2400">
                <a:latin typeface="Times New Roman" pitchFamily="18" charset="0"/>
              </a:rPr>
              <a:t>*</a:t>
            </a:r>
          </a:p>
        </p:txBody>
      </p:sp>
      <p:sp>
        <p:nvSpPr>
          <p:cNvPr id="18441" name="Text Box 13"/>
          <p:cNvSpPr txBox="1">
            <a:spLocks noChangeArrowheads="1"/>
          </p:cNvSpPr>
          <p:nvPr/>
        </p:nvSpPr>
        <p:spPr bwMode="auto">
          <a:xfrm>
            <a:off x="3492500" y="2214563"/>
            <a:ext cx="336550" cy="457200"/>
          </a:xfrm>
          <a:prstGeom prst="rect">
            <a:avLst/>
          </a:prstGeom>
          <a:noFill/>
          <a:ln w="12700" cap="sq">
            <a:noFill/>
            <a:miter lim="800000"/>
            <a:headEnd type="none" w="sm" len="sm"/>
            <a:tailEnd type="none" w="sm" len="sm"/>
          </a:ln>
        </p:spPr>
        <p:txBody>
          <a:bodyPr wrap="none">
            <a:spAutoFit/>
          </a:bodyPr>
          <a:lstStyle/>
          <a:p>
            <a:pPr eaLnBrk="0" hangingPunct="0"/>
            <a:r>
              <a:rPr lang="ru-RU" sz="2400">
                <a:latin typeface="Times New Roman" pitchFamily="18" charset="0"/>
              </a:rPr>
              <a:t>*</a:t>
            </a:r>
          </a:p>
        </p:txBody>
      </p:sp>
      <p:sp>
        <p:nvSpPr>
          <p:cNvPr id="18442" name="Rectangle 14"/>
          <p:cNvSpPr>
            <a:spLocks noChangeArrowheads="1"/>
          </p:cNvSpPr>
          <p:nvPr/>
        </p:nvSpPr>
        <p:spPr bwMode="auto">
          <a:xfrm>
            <a:off x="7143750" y="6429375"/>
            <a:ext cx="1989647" cy="338554"/>
          </a:xfrm>
          <a:prstGeom prst="rect">
            <a:avLst/>
          </a:prstGeom>
          <a:noFill/>
          <a:ln w="3175">
            <a:noFill/>
            <a:miter lim="800000"/>
            <a:headEnd/>
            <a:tailEnd/>
          </a:ln>
        </p:spPr>
        <p:txBody>
          <a:bodyPr wrap="none">
            <a:spAutoFit/>
          </a:bodyPr>
          <a:lstStyle/>
          <a:p>
            <a:pPr eaLnBrk="0" hangingPunct="0"/>
            <a:r>
              <a:rPr lang="ru-RU" sz="1600" i="1" dirty="0">
                <a:latin typeface="Times New Roman" pitchFamily="18" charset="0"/>
              </a:rPr>
              <a:t>Калинина А.М., </a:t>
            </a:r>
            <a:r>
              <a:rPr lang="ru-RU" sz="1600" i="1" dirty="0" smtClean="0">
                <a:latin typeface="Times New Roman" pitchFamily="18" charset="0"/>
              </a:rPr>
              <a:t>2010</a:t>
            </a:r>
            <a:endParaRPr lang="ru-RU" sz="1600" i="1" dirty="0">
              <a:latin typeface="Times New Roman" pitchFamily="18" charset="0"/>
            </a:endParaRPr>
          </a:p>
        </p:txBody>
      </p:sp>
      <p:sp>
        <p:nvSpPr>
          <p:cNvPr id="18443" name="Rectangle 15"/>
          <p:cNvSpPr>
            <a:spLocks noChangeArrowheads="1"/>
          </p:cNvSpPr>
          <p:nvPr/>
        </p:nvSpPr>
        <p:spPr bwMode="auto">
          <a:xfrm>
            <a:off x="250825" y="404813"/>
            <a:ext cx="8893175" cy="1143000"/>
          </a:xfrm>
          <a:prstGeom prst="rect">
            <a:avLst/>
          </a:prstGeom>
          <a:noFill/>
          <a:ln w="9525">
            <a:noFill/>
            <a:miter lim="800000"/>
            <a:headEnd/>
            <a:tailEnd/>
          </a:ln>
        </p:spPr>
        <p:txBody>
          <a:bodyPr anchor="ctr" anchorCtr="1"/>
          <a:lstStyle/>
          <a:p>
            <a:pPr algn="ctr"/>
            <a:r>
              <a:rPr lang="ru-RU" sz="2400" b="1">
                <a:solidFill>
                  <a:schemeClr val="tx2"/>
                </a:solidFill>
              </a:rPr>
              <a:t>Эффективность первичной многофакторной профилактики ИБС  в практическом здравоохранении  </a:t>
            </a:r>
            <a:br>
              <a:rPr lang="ru-RU" sz="2400" b="1">
                <a:solidFill>
                  <a:schemeClr val="tx2"/>
                </a:solidFill>
              </a:rPr>
            </a:br>
            <a:endParaRPr lang="ru-RU" sz="2400" b="1">
              <a:solidFill>
                <a:schemeClr val="tx2"/>
              </a:solidFill>
            </a:endParaRPr>
          </a:p>
          <a:p>
            <a:pPr algn="ctr">
              <a:lnSpc>
                <a:spcPct val="70000"/>
              </a:lnSpc>
            </a:pPr>
            <a:r>
              <a:rPr lang="ru-RU" sz="2000" b="1" i="1">
                <a:solidFill>
                  <a:schemeClr val="tx2"/>
                </a:solidFill>
              </a:rPr>
              <a:t>смертность от ССЗ 10 лет наблюдения</a:t>
            </a:r>
            <a:r>
              <a:rPr lang="ru-RU" sz="2400" b="1" i="1">
                <a:solidFill>
                  <a:schemeClr val="tx2"/>
                </a:solidFill>
              </a:rPr>
              <a:t> </a:t>
            </a:r>
            <a:endParaRPr lang="ru-RU" sz="3600" b="1">
              <a:solidFill>
                <a:schemeClr val="tx2"/>
              </a:solidFill>
            </a:endParaRPr>
          </a:p>
        </p:txBody>
      </p:sp>
      <p:sp>
        <p:nvSpPr>
          <p:cNvPr id="18444" name="Text Box 17"/>
          <p:cNvSpPr txBox="1">
            <a:spLocks noChangeArrowheads="1"/>
          </p:cNvSpPr>
          <p:nvPr/>
        </p:nvSpPr>
        <p:spPr bwMode="auto">
          <a:xfrm>
            <a:off x="1671638" y="1806575"/>
            <a:ext cx="6521450" cy="336550"/>
          </a:xfrm>
          <a:prstGeom prst="rect">
            <a:avLst/>
          </a:prstGeom>
          <a:noFill/>
          <a:ln w="9525" cap="sq">
            <a:noFill/>
            <a:miter lim="800000"/>
            <a:headEnd/>
            <a:tailEnd/>
          </a:ln>
        </p:spPr>
        <p:txBody>
          <a:bodyPr wrap="none">
            <a:spAutoFit/>
          </a:bodyPr>
          <a:lstStyle/>
          <a:p>
            <a:r>
              <a:rPr lang="ru-RU" sz="1600" b="1">
                <a:latin typeface="Calibri" pitchFamily="34" charset="0"/>
              </a:rPr>
              <a:t>      1           2            3           4            5           6            7          8             9          10</a:t>
            </a:r>
            <a:r>
              <a:rPr lang="ru-RU" sz="1600">
                <a:latin typeface="Calibri" pitchFamily="34" charset="0"/>
              </a:rPr>
              <a:t>     </a:t>
            </a:r>
          </a:p>
        </p:txBody>
      </p:sp>
      <p:sp>
        <p:nvSpPr>
          <p:cNvPr id="18445" name="Line 19"/>
          <p:cNvSpPr>
            <a:spLocks noChangeShapeType="1"/>
          </p:cNvSpPr>
          <p:nvPr/>
        </p:nvSpPr>
        <p:spPr bwMode="auto">
          <a:xfrm>
            <a:off x="1476375" y="4797425"/>
            <a:ext cx="2879725" cy="0"/>
          </a:xfrm>
          <a:prstGeom prst="line">
            <a:avLst/>
          </a:prstGeom>
          <a:noFill/>
          <a:ln w="57150" cap="sq">
            <a:solidFill>
              <a:srgbClr val="FF0000"/>
            </a:solidFill>
            <a:miter lim="800000"/>
            <a:headEnd/>
            <a:tailEnd type="triangle" w="med" len="med"/>
          </a:ln>
        </p:spPr>
        <p:txBody>
          <a:bodyPr wrap="none" anchor="ctr"/>
          <a:lstStyle/>
          <a:p>
            <a:endParaRPr lang="ru-RU"/>
          </a:p>
        </p:txBody>
      </p:sp>
      <p:sp>
        <p:nvSpPr>
          <p:cNvPr id="18446" name="Text Box 20"/>
          <p:cNvSpPr txBox="1">
            <a:spLocks noChangeArrowheads="1"/>
          </p:cNvSpPr>
          <p:nvPr/>
        </p:nvSpPr>
        <p:spPr bwMode="auto">
          <a:xfrm>
            <a:off x="1443038" y="4929188"/>
            <a:ext cx="4271962" cy="793750"/>
          </a:xfrm>
          <a:prstGeom prst="rect">
            <a:avLst/>
          </a:prstGeom>
          <a:noFill/>
          <a:ln w="9525" cap="sq">
            <a:noFill/>
            <a:miter lim="800000"/>
            <a:headEnd/>
            <a:tailEnd/>
          </a:ln>
        </p:spPr>
        <p:txBody>
          <a:bodyPr wrap="none">
            <a:spAutoFit/>
          </a:bodyPr>
          <a:lstStyle/>
          <a:p>
            <a:r>
              <a:rPr lang="ru-RU" sz="1600" b="1">
                <a:solidFill>
                  <a:srgbClr val="FF0000"/>
                </a:solidFill>
                <a:latin typeface="Calibri" pitchFamily="34" charset="0"/>
              </a:rPr>
              <a:t>Замкнутый цикл многофакторной </a:t>
            </a:r>
          </a:p>
          <a:p>
            <a:r>
              <a:rPr lang="ru-RU" sz="1600" b="1">
                <a:solidFill>
                  <a:srgbClr val="FF0000"/>
                </a:solidFill>
                <a:latin typeface="Calibri" pitchFamily="34" charset="0"/>
              </a:rPr>
              <a:t>первичной профилактики ИБС</a:t>
            </a:r>
          </a:p>
          <a:p>
            <a:r>
              <a:rPr lang="ru-RU" sz="1400" b="1" i="1">
                <a:solidFill>
                  <a:srgbClr val="FF0000"/>
                </a:solidFill>
                <a:latin typeface="Calibri" pitchFamily="34" charset="0"/>
              </a:rPr>
              <a:t>(выявление-контроль-наблюдение)</a:t>
            </a:r>
          </a:p>
        </p:txBody>
      </p:sp>
      <p:sp>
        <p:nvSpPr>
          <p:cNvPr id="18447" name="Line 21"/>
          <p:cNvSpPr>
            <a:spLocks noChangeShapeType="1"/>
          </p:cNvSpPr>
          <p:nvPr/>
        </p:nvSpPr>
        <p:spPr bwMode="auto">
          <a:xfrm>
            <a:off x="4356100" y="4797425"/>
            <a:ext cx="3455988" cy="0"/>
          </a:xfrm>
          <a:prstGeom prst="line">
            <a:avLst/>
          </a:prstGeom>
          <a:noFill/>
          <a:ln w="57150" cap="sq">
            <a:solidFill>
              <a:srgbClr val="FFFF00"/>
            </a:solidFill>
            <a:miter lim="800000"/>
            <a:headEnd/>
            <a:tailEnd type="triangle" w="med" len="med"/>
          </a:ln>
        </p:spPr>
        <p:txBody>
          <a:bodyPr wrap="none" anchor="ctr"/>
          <a:lstStyle/>
          <a:p>
            <a:endParaRPr lang="ru-RU"/>
          </a:p>
        </p:txBody>
      </p:sp>
      <p:sp>
        <p:nvSpPr>
          <p:cNvPr id="18448" name="Text Box 22"/>
          <p:cNvSpPr txBox="1">
            <a:spLocks noChangeArrowheads="1"/>
          </p:cNvSpPr>
          <p:nvPr/>
        </p:nvSpPr>
        <p:spPr bwMode="auto">
          <a:xfrm>
            <a:off x="4879975" y="4941888"/>
            <a:ext cx="2605088" cy="581025"/>
          </a:xfrm>
          <a:prstGeom prst="rect">
            <a:avLst/>
          </a:prstGeom>
          <a:noFill/>
          <a:ln w="9525" cap="sq">
            <a:noFill/>
            <a:miter lim="800000"/>
            <a:headEnd/>
            <a:tailEnd/>
          </a:ln>
        </p:spPr>
        <p:txBody>
          <a:bodyPr wrap="none">
            <a:spAutoFit/>
          </a:bodyPr>
          <a:lstStyle/>
          <a:p>
            <a:r>
              <a:rPr lang="ru-RU" sz="1600" b="1">
                <a:solidFill>
                  <a:srgbClr val="800080"/>
                </a:solidFill>
                <a:latin typeface="Calibri" pitchFamily="34" charset="0"/>
              </a:rPr>
              <a:t>Общепринятое  врачебное </a:t>
            </a:r>
          </a:p>
          <a:p>
            <a:r>
              <a:rPr lang="ru-RU" sz="1600" b="1">
                <a:solidFill>
                  <a:srgbClr val="800080"/>
                </a:solidFill>
                <a:latin typeface="Calibri" pitchFamily="34" charset="0"/>
              </a:rPr>
              <a:t>наблюдение </a:t>
            </a:r>
          </a:p>
        </p:txBody>
      </p:sp>
      <p:sp>
        <p:nvSpPr>
          <p:cNvPr id="18449" name="Line 17"/>
          <p:cNvSpPr>
            <a:spLocks noChangeShapeType="1"/>
          </p:cNvSpPr>
          <p:nvPr/>
        </p:nvSpPr>
        <p:spPr bwMode="auto">
          <a:xfrm>
            <a:off x="4356100" y="4797425"/>
            <a:ext cx="3311525" cy="0"/>
          </a:xfrm>
          <a:prstGeom prst="line">
            <a:avLst/>
          </a:prstGeom>
          <a:noFill/>
          <a:ln w="38100">
            <a:solidFill>
              <a:srgbClr val="800080"/>
            </a:solidFill>
            <a:round/>
            <a:headEnd/>
            <a:tailEnd type="triangle" w="med" len="med"/>
          </a:ln>
        </p:spPr>
        <p:txBody>
          <a:bodyPr/>
          <a:lstStyle/>
          <a:p>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C:\Documents and Settings\user_2\Мои документы\Мои рисунки\globe.jpg"/>
          <p:cNvPicPr>
            <a:picLocks noChangeAspect="1" noChangeArrowheads="1"/>
          </p:cNvPicPr>
          <p:nvPr/>
        </p:nvPicPr>
        <p:blipFill>
          <a:blip r:embed="rId3" cstate="print"/>
          <a:srcRect/>
          <a:stretch>
            <a:fillRect/>
          </a:stretch>
        </p:blipFill>
        <p:spPr bwMode="auto">
          <a:xfrm>
            <a:off x="1647803" y="2040162"/>
            <a:ext cx="5994623" cy="5276596"/>
          </a:xfrm>
          <a:prstGeom prst="rect">
            <a:avLst/>
          </a:prstGeom>
          <a:noFill/>
          <a:ln w="9525">
            <a:noFill/>
            <a:miter lim="800000"/>
            <a:headEnd/>
            <a:tailEnd/>
          </a:ln>
        </p:spPr>
      </p:pic>
      <p:sp>
        <p:nvSpPr>
          <p:cNvPr id="4" name="Прямоугольник 3"/>
          <p:cNvSpPr/>
          <p:nvPr/>
        </p:nvSpPr>
        <p:spPr>
          <a:xfrm>
            <a:off x="519959" y="292657"/>
            <a:ext cx="8310282" cy="2675220"/>
          </a:xfrm>
          <a:prstGeom prst="rect">
            <a:avLst/>
          </a:prstGeom>
        </p:spPr>
        <p:txBody>
          <a:bodyPr wrap="square">
            <a:spAutoFit/>
          </a:bodyPr>
          <a:lstStyle/>
          <a:p>
            <a:pPr algn="ctr">
              <a:spcBef>
                <a:spcPts val="580"/>
              </a:spcBef>
              <a:buNone/>
              <a:defRPr/>
            </a:pPr>
            <a:r>
              <a:rPr lang="ru-RU" sz="2600" b="1" dirty="0" smtClean="0"/>
              <a:t>В основе большинства НИЗ лежат общие, </a:t>
            </a:r>
            <a:r>
              <a:rPr lang="ru-RU" sz="2600" b="1" u="sng" dirty="0" smtClean="0"/>
              <a:t>предотвратимые</a:t>
            </a:r>
            <a:r>
              <a:rPr lang="ru-RU" sz="2600" b="1" dirty="0" smtClean="0"/>
              <a:t> факторы риска. Эти факторы являются основной причиной смерти и инвалидности почти во всех странах, независимо от экономического развития.</a:t>
            </a:r>
          </a:p>
          <a:p>
            <a:pPr>
              <a:lnSpc>
                <a:spcPct val="114000"/>
              </a:lnSpc>
              <a:defRPr/>
            </a:pPr>
            <a:r>
              <a:rPr lang="ru-RU" sz="2800" b="1" u="sng" dirty="0" smtClean="0">
                <a:solidFill>
                  <a:srgbClr val="003300"/>
                </a:solidFill>
              </a:rPr>
              <a:t>Концепция факторов риска</a:t>
            </a:r>
            <a:r>
              <a:rPr lang="ru-RU" sz="2800" b="1" dirty="0" smtClean="0">
                <a:solidFill>
                  <a:srgbClr val="003300"/>
                </a:solidFill>
              </a:rPr>
              <a:t> стала научной основой профилактики НИЗ</a:t>
            </a:r>
            <a:endParaRPr lang="ru-RU" sz="2600" b="1" dirty="0" smtClean="0"/>
          </a:p>
        </p:txBody>
      </p:sp>
      <p:sp>
        <p:nvSpPr>
          <p:cNvPr id="5" name="TextBox 4"/>
          <p:cNvSpPr txBox="1"/>
          <p:nvPr/>
        </p:nvSpPr>
        <p:spPr>
          <a:xfrm>
            <a:off x="757635" y="3931928"/>
            <a:ext cx="7759753" cy="646331"/>
          </a:xfrm>
          <a:prstGeom prst="rect">
            <a:avLst/>
          </a:prstGeom>
          <a:solidFill>
            <a:schemeClr val="bg2"/>
          </a:solidFill>
        </p:spPr>
        <p:txBody>
          <a:bodyPr wrap="none" rtlCol="0">
            <a:spAutoFit/>
          </a:bodyPr>
          <a:lstStyle/>
          <a:p>
            <a:r>
              <a:rPr lang="ru-RU" sz="3600" b="1" dirty="0" smtClean="0">
                <a:solidFill>
                  <a:srgbClr val="C00000"/>
                </a:solidFill>
              </a:rPr>
              <a:t>ФАКТОРЫ РИСКА НЕ ИМЕЮТ ГРАНИЦ!</a:t>
            </a:r>
            <a:endParaRPr lang="ru-RU" sz="36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build="allAtOnce"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body" idx="4294967295"/>
          </p:nvPr>
        </p:nvSpPr>
        <p:spPr>
          <a:xfrm>
            <a:off x="4683125" y="2724150"/>
            <a:ext cx="4460875" cy="2555875"/>
          </a:xfrm>
          <a:noFill/>
        </p:spPr>
        <p:txBody>
          <a:bodyPr/>
          <a:lstStyle/>
          <a:p>
            <a:pPr>
              <a:lnSpc>
                <a:spcPct val="90000"/>
              </a:lnSpc>
              <a:buFont typeface="Arial" pitchFamily="34" charset="0"/>
              <a:buNone/>
            </a:pPr>
            <a:r>
              <a:rPr lang="ru-RU" sz="2000" b="1" smtClean="0"/>
              <a:t>Снижение смертности 19</a:t>
            </a:r>
            <a:r>
              <a:rPr lang="en-US" sz="2000" b="1" smtClean="0"/>
              <a:t>8</a:t>
            </a:r>
            <a:r>
              <a:rPr lang="ru-RU" sz="2000" b="1" smtClean="0"/>
              <a:t>2-1997</a:t>
            </a:r>
          </a:p>
          <a:p>
            <a:pPr>
              <a:lnSpc>
                <a:spcPct val="90000"/>
              </a:lnSpc>
              <a:buFont typeface="Arial" pitchFamily="34" charset="0"/>
              <a:buNone/>
            </a:pPr>
            <a:r>
              <a:rPr lang="ru-RU" sz="2000" b="1" smtClean="0"/>
              <a:t>объясняется:</a:t>
            </a:r>
          </a:p>
          <a:p>
            <a:pPr>
              <a:lnSpc>
                <a:spcPct val="90000"/>
              </a:lnSpc>
              <a:buFont typeface="Arial" pitchFamily="34" charset="0"/>
              <a:buNone/>
            </a:pPr>
            <a:endParaRPr lang="ru-RU" sz="2000" b="1" smtClean="0"/>
          </a:p>
          <a:p>
            <a:pPr>
              <a:lnSpc>
                <a:spcPct val="90000"/>
              </a:lnSpc>
              <a:buFont typeface="Arial" pitchFamily="34" charset="0"/>
              <a:buNone/>
            </a:pPr>
            <a:r>
              <a:rPr lang="ru-RU" sz="2000" b="1" smtClean="0"/>
              <a:t>	23% - лекарственная терапия</a:t>
            </a:r>
          </a:p>
          <a:p>
            <a:pPr>
              <a:lnSpc>
                <a:spcPct val="90000"/>
              </a:lnSpc>
              <a:buFont typeface="Arial" pitchFamily="34" charset="0"/>
              <a:buNone/>
            </a:pPr>
            <a:r>
              <a:rPr lang="ru-RU" sz="2000" b="1" smtClean="0"/>
              <a:t>	53% - профилактика</a:t>
            </a:r>
            <a:endParaRPr lang="en-US" sz="2000" b="1" smtClean="0"/>
          </a:p>
          <a:p>
            <a:pPr>
              <a:lnSpc>
                <a:spcPct val="90000"/>
              </a:lnSpc>
            </a:pPr>
            <a:endParaRPr lang="en-US" sz="2000" b="1" smtClean="0"/>
          </a:p>
          <a:p>
            <a:pPr>
              <a:lnSpc>
                <a:spcPct val="90000"/>
              </a:lnSpc>
            </a:pPr>
            <a:endParaRPr lang="en-US" sz="2000" b="1" smtClean="0"/>
          </a:p>
        </p:txBody>
      </p:sp>
      <p:graphicFrame>
        <p:nvGraphicFramePr>
          <p:cNvPr id="20482" name="Object 3"/>
          <p:cNvGraphicFramePr>
            <a:graphicFrameLocks noChangeAspect="1"/>
          </p:cNvGraphicFramePr>
          <p:nvPr/>
        </p:nvGraphicFramePr>
        <p:xfrm>
          <a:off x="381000" y="1978025"/>
          <a:ext cx="3886200" cy="4648200"/>
        </p:xfrm>
        <a:graphic>
          <a:graphicData uri="http://schemas.openxmlformats.org/presentationml/2006/ole">
            <mc:AlternateContent xmlns:mc="http://schemas.openxmlformats.org/markup-compatibility/2006">
              <mc:Choice xmlns:v="urn:schemas-microsoft-com:vml" Requires="v">
                <p:oleObj spid="_x0000_s399364" name="Диаграмма" r:id="rId3" imgW="4295942" imgH="4067100" progId="MSGraph.Chart.8">
                  <p:embed followColorScheme="full"/>
                </p:oleObj>
              </mc:Choice>
              <mc:Fallback>
                <p:oleObj name="Диаграмма" r:id="rId3" imgW="4295942" imgH="4067100"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78025"/>
                        <a:ext cx="38862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4" name="Rectangle 4"/>
          <p:cNvSpPr>
            <a:spLocks/>
          </p:cNvSpPr>
          <p:nvPr/>
        </p:nvSpPr>
        <p:spPr bwMode="auto">
          <a:xfrm>
            <a:off x="0" y="0"/>
            <a:ext cx="9144000" cy="1165225"/>
          </a:xfrm>
          <a:prstGeom prst="rect">
            <a:avLst/>
          </a:prstGeom>
          <a:solidFill>
            <a:schemeClr val="accent2"/>
          </a:solidFill>
          <a:ln w="9525">
            <a:solidFill>
              <a:schemeClr val="accent2"/>
            </a:solidFill>
            <a:miter lim="800000"/>
            <a:headEnd/>
            <a:tailEnd/>
          </a:ln>
        </p:spPr>
        <p:txBody>
          <a:bodyPr anchor="ctr"/>
          <a:lstStyle/>
          <a:p>
            <a:pPr algn="ctr" eaLnBrk="0" hangingPunct="0"/>
            <a:r>
              <a:rPr lang="ru-RU" sz="3600" b="1">
                <a:solidFill>
                  <a:schemeClr val="bg1"/>
                </a:solidFill>
              </a:rPr>
              <a:t>Опыт Финляндии</a:t>
            </a:r>
          </a:p>
        </p:txBody>
      </p:sp>
      <p:sp>
        <p:nvSpPr>
          <p:cNvPr id="20485" name="Text Box 5"/>
          <p:cNvSpPr txBox="1">
            <a:spLocks noChangeArrowheads="1"/>
          </p:cNvSpPr>
          <p:nvPr/>
        </p:nvSpPr>
        <p:spPr bwMode="auto">
          <a:xfrm>
            <a:off x="2112963" y="4616450"/>
            <a:ext cx="896937" cy="457200"/>
          </a:xfrm>
          <a:prstGeom prst="rect">
            <a:avLst/>
          </a:prstGeom>
          <a:noFill/>
          <a:ln w="9525">
            <a:noFill/>
            <a:miter lim="800000"/>
            <a:headEnd/>
            <a:tailEnd/>
          </a:ln>
        </p:spPr>
        <p:txBody>
          <a:bodyPr wrap="none">
            <a:spAutoFit/>
          </a:bodyPr>
          <a:lstStyle/>
          <a:p>
            <a:r>
              <a:rPr lang="ru-RU" sz="2400" b="1">
                <a:solidFill>
                  <a:srgbClr val="A50021"/>
                </a:solidFill>
              </a:rPr>
              <a:t>-75%</a:t>
            </a:r>
          </a:p>
        </p:txBody>
      </p:sp>
      <p:sp>
        <p:nvSpPr>
          <p:cNvPr id="20486" name="Rectangle 6"/>
          <p:cNvSpPr>
            <a:spLocks noChangeArrowheads="1"/>
          </p:cNvSpPr>
          <p:nvPr/>
        </p:nvSpPr>
        <p:spPr bwMode="auto">
          <a:xfrm>
            <a:off x="1363663" y="1470025"/>
            <a:ext cx="6194425" cy="701675"/>
          </a:xfrm>
          <a:prstGeom prst="rect">
            <a:avLst/>
          </a:prstGeom>
          <a:noFill/>
          <a:ln w="9525">
            <a:noFill/>
            <a:miter lim="800000"/>
            <a:headEnd/>
            <a:tailEnd/>
          </a:ln>
        </p:spPr>
        <p:txBody>
          <a:bodyPr wrap="none">
            <a:spAutoFit/>
          </a:bodyPr>
          <a:lstStyle/>
          <a:p>
            <a:pPr algn="ctr">
              <a:lnSpc>
                <a:spcPct val="90000"/>
              </a:lnSpc>
              <a:spcBef>
                <a:spcPct val="20000"/>
              </a:spcBef>
              <a:buFont typeface="Arial" pitchFamily="34" charset="0"/>
              <a:buNone/>
            </a:pPr>
            <a:r>
              <a:rPr lang="en-US" sz="2000" b="1"/>
              <a:t>Чрезвычайно высокие показатели смертности </a:t>
            </a:r>
            <a:endParaRPr lang="ru-RU" sz="2000" b="1"/>
          </a:p>
          <a:p>
            <a:pPr algn="ctr">
              <a:lnSpc>
                <a:spcPct val="90000"/>
              </a:lnSpc>
              <a:spcBef>
                <a:spcPct val="20000"/>
              </a:spcBef>
              <a:buFont typeface="Arial" pitchFamily="34" charset="0"/>
              <a:buNone/>
            </a:pPr>
            <a:r>
              <a:rPr lang="en-US" sz="2000" b="1"/>
              <a:t>от ИБС</a:t>
            </a:r>
            <a:r>
              <a:rPr lang="ru-RU" sz="2000" b="1"/>
              <a:t> в 70-е годы прошлого века</a:t>
            </a:r>
          </a:p>
        </p:txBody>
      </p:sp>
      <p:sp>
        <p:nvSpPr>
          <p:cNvPr id="20487" name="Text Box 7"/>
          <p:cNvSpPr txBox="1">
            <a:spLocks noChangeArrowheads="1"/>
          </p:cNvSpPr>
          <p:nvPr/>
        </p:nvSpPr>
        <p:spPr bwMode="auto">
          <a:xfrm>
            <a:off x="6634163" y="5930900"/>
            <a:ext cx="1928812" cy="274638"/>
          </a:xfrm>
          <a:prstGeom prst="rect">
            <a:avLst/>
          </a:prstGeom>
          <a:noFill/>
          <a:ln w="9525">
            <a:noFill/>
            <a:miter lim="800000"/>
            <a:headEnd/>
            <a:tailEnd/>
          </a:ln>
        </p:spPr>
        <p:txBody>
          <a:bodyPr wrap="none">
            <a:spAutoFit/>
          </a:bodyPr>
          <a:lstStyle/>
          <a:p>
            <a:r>
              <a:rPr lang="en-US" sz="1200" b="1"/>
              <a:t>Laatikeinan T et al. 2005</a:t>
            </a:r>
            <a:endParaRPr lang="ru-RU" sz="1200" b="1"/>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type="body" sz="half" idx="1"/>
          </p:nvPr>
        </p:nvSpPr>
        <p:spPr>
          <a:xfrm>
            <a:off x="457200" y="333375"/>
            <a:ext cx="8075613" cy="1323975"/>
          </a:xfrm>
        </p:spPr>
        <p:txBody>
          <a:bodyPr/>
          <a:lstStyle/>
          <a:p>
            <a:pPr>
              <a:buFont typeface="Wingdings" pitchFamily="2" charset="2"/>
              <a:buNone/>
            </a:pPr>
            <a:r>
              <a:rPr lang="en-US" sz="2600" b="1">
                <a:solidFill>
                  <a:srgbClr val="000099"/>
                </a:solidFill>
              </a:rPr>
              <a:t>    </a:t>
            </a:r>
            <a:r>
              <a:rPr lang="ru-RU" sz="2600" b="1">
                <a:solidFill>
                  <a:srgbClr val="000099"/>
                </a:solidFill>
              </a:rPr>
              <a:t>Для анализа вклада показателей использовалась</a:t>
            </a:r>
            <a:r>
              <a:rPr lang="en-US" sz="2600" b="1">
                <a:solidFill>
                  <a:srgbClr val="000099"/>
                </a:solidFill>
              </a:rPr>
              <a:t> </a:t>
            </a:r>
            <a:r>
              <a:rPr lang="ru-RU" sz="2600" b="1">
                <a:solidFill>
                  <a:srgbClr val="000099"/>
                </a:solidFill>
              </a:rPr>
              <a:t>модель </a:t>
            </a:r>
            <a:r>
              <a:rPr lang="en-US" sz="2600" b="1">
                <a:solidFill>
                  <a:srgbClr val="000099"/>
                </a:solidFill>
              </a:rPr>
              <a:t>IMPACT</a:t>
            </a:r>
            <a:r>
              <a:rPr lang="ru-RU" sz="2600" b="1">
                <a:solidFill>
                  <a:srgbClr val="000099"/>
                </a:solidFill>
              </a:rPr>
              <a:t> (</a:t>
            </a:r>
            <a:r>
              <a:rPr lang="en-US" sz="2600" b="1">
                <a:solidFill>
                  <a:srgbClr val="000099"/>
                </a:solidFill>
              </a:rPr>
              <a:t>Capewell S et all. 1999 – 2007)</a:t>
            </a:r>
            <a:r>
              <a:rPr lang="ru-RU" sz="2600" b="1">
                <a:solidFill>
                  <a:srgbClr val="000099"/>
                </a:solidFill>
              </a:rPr>
              <a:t> </a:t>
            </a:r>
          </a:p>
        </p:txBody>
      </p:sp>
      <p:graphicFrame>
        <p:nvGraphicFramePr>
          <p:cNvPr id="158724" name="Object 2"/>
          <p:cNvGraphicFramePr>
            <a:graphicFrameLocks noGrp="1" noChangeAspect="1"/>
          </p:cNvGraphicFramePr>
          <p:nvPr>
            <p:ph type="chart" sz="half" idx="2"/>
          </p:nvPr>
        </p:nvGraphicFramePr>
        <p:xfrm>
          <a:off x="288925" y="1844675"/>
          <a:ext cx="7812088" cy="3808413"/>
        </p:xfrm>
        <a:graphic>
          <a:graphicData uri="http://schemas.openxmlformats.org/presentationml/2006/ole">
            <mc:AlternateContent xmlns:mc="http://schemas.openxmlformats.org/markup-compatibility/2006">
              <mc:Choice xmlns:v="urn:schemas-microsoft-com:vml" Requires="v">
                <p:oleObj spid="_x0000_s542724" name="Диаграмма" r:id="rId3" imgW="8401054" imgH="4095758" progId="MSGraph.Chart.8">
                  <p:embed followColorScheme="full"/>
                </p:oleObj>
              </mc:Choice>
              <mc:Fallback>
                <p:oleObj name="Диаграмма" r:id="rId3" imgW="8401054" imgH="4095758"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25" y="1844675"/>
                        <a:ext cx="7812088" cy="3808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8727" name="Rectangle 7"/>
          <p:cNvSpPr>
            <a:spLocks noChangeArrowheads="1"/>
          </p:cNvSpPr>
          <p:nvPr/>
        </p:nvSpPr>
        <p:spPr bwMode="auto">
          <a:xfrm>
            <a:off x="3368675" y="5918200"/>
            <a:ext cx="5595938" cy="730250"/>
          </a:xfrm>
          <a:prstGeom prst="rect">
            <a:avLst/>
          </a:prstGeom>
          <a:noFill/>
          <a:ln w="9525">
            <a:noFill/>
            <a:miter lim="800000"/>
            <a:headEnd/>
            <a:tailEnd/>
          </a:ln>
          <a:effectLst/>
        </p:spPr>
        <p:txBody>
          <a:bodyPr wrap="none" anchor="ctr">
            <a:spAutoFit/>
          </a:bodyPr>
          <a:lstStyle/>
          <a:p>
            <a:pPr algn="ctr"/>
            <a:endParaRPr lang="ru-RU" sz="1400" i="1"/>
          </a:p>
          <a:p>
            <a:pPr algn="ctr"/>
            <a:r>
              <a:rPr lang="fr-FR" sz="1400" i="1"/>
              <a:t>Ford ES, Ajani UA, Croft JB,  et al. </a:t>
            </a:r>
            <a:r>
              <a:rPr lang="en-US" sz="1400" i="1"/>
              <a:t>N Engl J Med 2007;356:2388-98, </a:t>
            </a:r>
            <a:endParaRPr lang="ru-RU" sz="1400" i="1"/>
          </a:p>
          <a:p>
            <a:pPr algn="ctr" eaLnBrk="0" hangingPunct="0"/>
            <a:endParaRPr lang="ru-RU" sz="1400" i="1"/>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7" descr="чел с лупой 3"/>
          <p:cNvPicPr>
            <a:picLocks noChangeAspect="1" noChangeArrowheads="1"/>
          </p:cNvPicPr>
          <p:nvPr/>
        </p:nvPicPr>
        <p:blipFill>
          <a:blip r:embed="rId3" cstate="print"/>
          <a:srcRect/>
          <a:stretch>
            <a:fillRect/>
          </a:stretch>
        </p:blipFill>
        <p:spPr bwMode="auto">
          <a:xfrm>
            <a:off x="6111502" y="1313803"/>
            <a:ext cx="2581275"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Grp="1" noChangeArrowheads="1"/>
          </p:cNvSpPr>
          <p:nvPr>
            <p:ph type="title"/>
          </p:nvPr>
        </p:nvSpPr>
        <p:spPr/>
        <p:txBody>
          <a:bodyPr/>
          <a:lstStyle/>
          <a:p>
            <a:r>
              <a:rPr lang="ru-RU" sz="3200"/>
              <a:t>Объяснение снижения смертности от ССЗ в России в 2003-2009 гг</a:t>
            </a:r>
          </a:p>
        </p:txBody>
      </p:sp>
      <p:graphicFrame>
        <p:nvGraphicFramePr>
          <p:cNvPr id="143365" name="Object 5"/>
          <p:cNvGraphicFramePr>
            <a:graphicFrameLocks noGrp="1" noChangeAspect="1"/>
          </p:cNvGraphicFramePr>
          <p:nvPr>
            <p:ph type="chart" idx="1"/>
          </p:nvPr>
        </p:nvGraphicFramePr>
        <p:xfrm>
          <a:off x="0" y="1198563"/>
          <a:ext cx="9144000" cy="5038725"/>
        </p:xfrm>
        <a:graphic>
          <a:graphicData uri="http://schemas.openxmlformats.org/presentationml/2006/ole">
            <mc:AlternateContent xmlns:mc="http://schemas.openxmlformats.org/markup-compatibility/2006">
              <mc:Choice xmlns:v="urn:schemas-microsoft-com:vml" Requires="v">
                <p:oleObj spid="_x0000_s545796" name="Диаграмма" r:id="rId3" imgW="8229458" imgH="4533916" progId="MSGraph.Chart.8">
                  <p:embed followColorScheme="full"/>
                </p:oleObj>
              </mc:Choice>
              <mc:Fallback>
                <p:oleObj name="Диаграмма" r:id="rId3" imgW="8229458" imgH="4533916" progId="MSGraph.Chart.8">
                  <p:embed followColorScheme="full"/>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8563"/>
                        <a:ext cx="9144000" cy="5038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66" name="Text Box 6"/>
          <p:cNvSpPr txBox="1">
            <a:spLocks noChangeArrowheads="1"/>
          </p:cNvSpPr>
          <p:nvPr/>
        </p:nvSpPr>
        <p:spPr bwMode="auto">
          <a:xfrm>
            <a:off x="3883025" y="2660650"/>
            <a:ext cx="760413" cy="336550"/>
          </a:xfrm>
          <a:prstGeom prst="rect">
            <a:avLst/>
          </a:prstGeom>
          <a:noFill/>
          <a:ln w="9525">
            <a:noFill/>
            <a:miter lim="800000"/>
            <a:headEnd/>
            <a:tailEnd/>
          </a:ln>
          <a:effectLst/>
        </p:spPr>
        <p:txBody>
          <a:bodyPr wrap="none">
            <a:spAutoFit/>
          </a:bodyPr>
          <a:lstStyle/>
          <a:p>
            <a:r>
              <a:rPr lang="ru-RU" sz="1600" b="1"/>
              <a:t>11,1%</a:t>
            </a:r>
          </a:p>
        </p:txBody>
      </p:sp>
      <p:sp>
        <p:nvSpPr>
          <p:cNvPr id="143367" name="Text Box 7"/>
          <p:cNvSpPr txBox="1">
            <a:spLocks noChangeArrowheads="1"/>
          </p:cNvSpPr>
          <p:nvPr/>
        </p:nvSpPr>
        <p:spPr bwMode="auto">
          <a:xfrm>
            <a:off x="7019925" y="4244975"/>
            <a:ext cx="760413" cy="336550"/>
          </a:xfrm>
          <a:prstGeom prst="rect">
            <a:avLst/>
          </a:prstGeom>
          <a:noFill/>
          <a:ln w="9525">
            <a:noFill/>
            <a:miter lim="800000"/>
            <a:headEnd/>
            <a:tailEnd/>
          </a:ln>
          <a:effectLst/>
        </p:spPr>
        <p:txBody>
          <a:bodyPr wrap="none">
            <a:spAutoFit/>
          </a:bodyPr>
          <a:lstStyle/>
          <a:p>
            <a:r>
              <a:rPr lang="ru-RU" sz="1600" b="1"/>
              <a:t>59,6%</a:t>
            </a:r>
          </a:p>
        </p:txBody>
      </p:sp>
      <p:sp>
        <p:nvSpPr>
          <p:cNvPr id="143368" name="Text Box 8"/>
          <p:cNvSpPr txBox="1">
            <a:spLocks noChangeArrowheads="1"/>
          </p:cNvSpPr>
          <p:nvPr/>
        </p:nvSpPr>
        <p:spPr bwMode="auto">
          <a:xfrm>
            <a:off x="1724025" y="4005263"/>
            <a:ext cx="760413" cy="336550"/>
          </a:xfrm>
          <a:prstGeom prst="rect">
            <a:avLst/>
          </a:prstGeom>
          <a:noFill/>
          <a:ln w="9525">
            <a:noFill/>
            <a:miter lim="800000"/>
            <a:headEnd/>
            <a:tailEnd/>
          </a:ln>
          <a:effectLst/>
        </p:spPr>
        <p:txBody>
          <a:bodyPr wrap="none">
            <a:spAutoFit/>
          </a:bodyPr>
          <a:lstStyle/>
          <a:p>
            <a:r>
              <a:rPr lang="ru-RU" sz="1600" b="1"/>
              <a:t>29,4%</a:t>
            </a:r>
          </a:p>
        </p:txBody>
      </p:sp>
      <p:sp>
        <p:nvSpPr>
          <p:cNvPr id="143369" name="Rectangle 9"/>
          <p:cNvSpPr>
            <a:spLocks noChangeArrowheads="1"/>
          </p:cNvSpPr>
          <p:nvPr/>
        </p:nvSpPr>
        <p:spPr bwMode="auto">
          <a:xfrm>
            <a:off x="684213" y="5856288"/>
            <a:ext cx="7775575" cy="915987"/>
          </a:xfrm>
          <a:prstGeom prst="rect">
            <a:avLst/>
          </a:prstGeom>
          <a:noFill/>
          <a:ln w="9525">
            <a:noFill/>
            <a:miter lim="800000"/>
            <a:headEnd/>
            <a:tailEnd/>
          </a:ln>
          <a:effectLst/>
        </p:spPr>
        <p:txBody>
          <a:bodyPr anchor="ctr">
            <a:spAutoFit/>
          </a:bodyPr>
          <a:lstStyle/>
          <a:p>
            <a:r>
              <a:rPr lang="ru-RU" b="1"/>
              <a:t>В 2009 г в России зарегистрировано на </a:t>
            </a:r>
            <a:r>
              <a:rPr lang="ru-RU" b="1">
                <a:solidFill>
                  <a:srgbClr val="CC0000"/>
                </a:solidFill>
              </a:rPr>
              <a:t>128027</a:t>
            </a:r>
            <a:r>
              <a:rPr lang="ru-RU" b="1"/>
              <a:t>случаев смерти от ССЗ смертей меньше у лиц 20-69 лет, чем в 2003 г.</a:t>
            </a:r>
          </a:p>
          <a:p>
            <a:pPr eaLnBrk="0" hangingPunct="0"/>
            <a:endParaRPr lang="ru-RU"/>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384"/>
            <a:ext cx="9144000" cy="621482"/>
          </a:xfrm>
          <a:solidFill>
            <a:srgbClr val="FFFFFF"/>
          </a:solidFill>
        </p:spPr>
        <p:txBody>
          <a:bodyPr>
            <a:normAutofit/>
          </a:bodyPr>
          <a:lstStyle/>
          <a:p>
            <a:r>
              <a:rPr lang="ru-RU" sz="2800" b="1" cap="all" dirty="0" smtClean="0">
                <a:solidFill>
                  <a:srgbClr val="003300"/>
                </a:solidFill>
                <a:latin typeface="+mn-lt"/>
              </a:rPr>
              <a:t>центры медицинской профилактики</a:t>
            </a:r>
            <a:endParaRPr lang="ru-RU" sz="2800" b="1" dirty="0" smtClean="0">
              <a:solidFill>
                <a:srgbClr val="003300"/>
              </a:solidFill>
              <a:latin typeface="+mn-lt"/>
            </a:endParaRPr>
          </a:p>
        </p:txBody>
      </p:sp>
      <p:graphicFrame>
        <p:nvGraphicFramePr>
          <p:cNvPr id="3" name="Объект 2"/>
          <p:cNvGraphicFramePr>
            <a:graphicFrameLocks noGrp="1"/>
          </p:cNvGraphicFramePr>
          <p:nvPr>
            <p:ph idx="1"/>
            <p:extLst>
              <p:ext uri="{D42A27DB-BD31-4B8C-83A1-F6EECF244321}">
                <p14:modId xmlns:p14="http://schemas.microsoft.com/office/powerpoint/2010/main" val="1377205179"/>
              </p:ext>
            </p:extLst>
          </p:nvPr>
        </p:nvGraphicFramePr>
        <p:xfrm>
          <a:off x="0" y="620688"/>
          <a:ext cx="9143999" cy="5537200"/>
        </p:xfrm>
        <a:graphic>
          <a:graphicData uri="http://schemas.openxmlformats.org/drawingml/2006/table">
            <a:tbl>
              <a:tblPr firstRow="1" bandRow="1">
                <a:tableStyleId>{EB344D84-9AFB-497E-A393-DC336BA19D2E}</a:tableStyleId>
              </a:tblPr>
              <a:tblGrid>
                <a:gridCol w="3011448"/>
                <a:gridCol w="954850"/>
                <a:gridCol w="881399"/>
                <a:gridCol w="881399"/>
                <a:gridCol w="881399"/>
                <a:gridCol w="881399"/>
                <a:gridCol w="807949"/>
                <a:gridCol w="844156"/>
              </a:tblGrid>
              <a:tr h="370840">
                <a:tc>
                  <a:txBody>
                    <a:bodyPr/>
                    <a:lstStyle/>
                    <a:p>
                      <a:endParaRPr lang="ru-RU" b="1" dirty="0"/>
                    </a:p>
                  </a:txBody>
                  <a:tcPr/>
                </a:tc>
                <a:tc>
                  <a:txBody>
                    <a:bodyPr/>
                    <a:lstStyle/>
                    <a:p>
                      <a:pPr algn="ctr"/>
                      <a:r>
                        <a:rPr lang="ru-RU" dirty="0" smtClean="0"/>
                        <a:t>2005</a:t>
                      </a:r>
                      <a:endParaRPr lang="ru-RU" b="1" dirty="0"/>
                    </a:p>
                  </a:txBody>
                  <a:tcPr/>
                </a:tc>
                <a:tc>
                  <a:txBody>
                    <a:bodyPr/>
                    <a:lstStyle/>
                    <a:p>
                      <a:pPr algn="ctr"/>
                      <a:r>
                        <a:rPr lang="ru-RU" dirty="0" smtClean="0"/>
                        <a:t>2010</a:t>
                      </a:r>
                      <a:endParaRPr lang="ru-RU" b="1" dirty="0"/>
                    </a:p>
                  </a:txBody>
                  <a:tcPr/>
                </a:tc>
                <a:tc>
                  <a:txBody>
                    <a:bodyPr/>
                    <a:lstStyle/>
                    <a:p>
                      <a:pPr algn="ctr"/>
                      <a:r>
                        <a:rPr lang="ru-RU" dirty="0" smtClean="0"/>
                        <a:t>2011</a:t>
                      </a:r>
                      <a:endParaRPr lang="ru-RU" b="1" dirty="0"/>
                    </a:p>
                  </a:txBody>
                  <a:tcPr/>
                </a:tc>
                <a:tc>
                  <a:txBody>
                    <a:bodyPr/>
                    <a:lstStyle/>
                    <a:p>
                      <a:pPr algn="ctr"/>
                      <a:r>
                        <a:rPr lang="ru-RU" dirty="0" smtClean="0"/>
                        <a:t>2012</a:t>
                      </a:r>
                      <a:endParaRPr lang="ru-RU" b="1" dirty="0"/>
                    </a:p>
                  </a:txBody>
                  <a:tcPr/>
                </a:tc>
                <a:tc>
                  <a:txBody>
                    <a:bodyPr/>
                    <a:lstStyle/>
                    <a:p>
                      <a:pPr algn="ctr"/>
                      <a:r>
                        <a:rPr lang="ru-RU" dirty="0" smtClean="0"/>
                        <a:t>2013</a:t>
                      </a:r>
                      <a:endParaRPr lang="ru-RU" b="1" dirty="0"/>
                    </a:p>
                  </a:txBody>
                  <a:tcPr/>
                </a:tc>
                <a:tc>
                  <a:txBody>
                    <a:bodyPr/>
                    <a:lstStyle/>
                    <a:p>
                      <a:pPr algn="ctr"/>
                      <a:r>
                        <a:rPr lang="ru-RU" dirty="0" smtClean="0"/>
                        <a:t>2014</a:t>
                      </a:r>
                      <a:endParaRPr lang="ru-RU" b="1" dirty="0"/>
                    </a:p>
                  </a:txBody>
                  <a:tcPr/>
                </a:tc>
                <a:tc>
                  <a:txBody>
                    <a:bodyPr/>
                    <a:lstStyle/>
                    <a:p>
                      <a:pPr algn="ctr"/>
                      <a:r>
                        <a:rPr lang="ru-RU" dirty="0" smtClean="0"/>
                        <a:t>2015</a:t>
                      </a:r>
                      <a:endParaRPr lang="ru-RU" b="1" dirty="0"/>
                    </a:p>
                  </a:txBody>
                  <a:tcPr/>
                </a:tc>
              </a:tr>
              <a:tr h="370840">
                <a:tc>
                  <a:txBody>
                    <a:bodyPr/>
                    <a:lstStyle/>
                    <a:p>
                      <a:r>
                        <a:rPr lang="ru-RU" sz="2000" dirty="0" smtClean="0"/>
                        <a:t>Число ЦМП</a:t>
                      </a:r>
                      <a:endParaRPr lang="ru-RU" sz="2000" b="1" dirty="0"/>
                    </a:p>
                  </a:txBody>
                  <a:tcPr/>
                </a:tc>
                <a:tc>
                  <a:txBody>
                    <a:bodyPr/>
                    <a:lstStyle/>
                    <a:p>
                      <a:pPr algn="ctr"/>
                      <a:r>
                        <a:rPr lang="ru-RU" sz="2000" dirty="0" smtClean="0"/>
                        <a:t>127</a:t>
                      </a:r>
                      <a:endParaRPr lang="ru-RU" sz="2000" b="1" dirty="0">
                        <a:solidFill>
                          <a:schemeClr val="tx2"/>
                        </a:solidFill>
                      </a:endParaRPr>
                    </a:p>
                  </a:txBody>
                  <a:tcPr/>
                </a:tc>
                <a:tc>
                  <a:txBody>
                    <a:bodyPr/>
                    <a:lstStyle/>
                    <a:p>
                      <a:pPr algn="ctr"/>
                      <a:r>
                        <a:rPr lang="ru-RU" sz="2000" dirty="0" smtClean="0"/>
                        <a:t>97</a:t>
                      </a:r>
                      <a:endParaRPr lang="ru-RU" sz="2000" b="1" dirty="0">
                        <a:solidFill>
                          <a:schemeClr val="tx2"/>
                        </a:solidFill>
                      </a:endParaRPr>
                    </a:p>
                  </a:txBody>
                  <a:tcPr/>
                </a:tc>
                <a:tc>
                  <a:txBody>
                    <a:bodyPr/>
                    <a:lstStyle/>
                    <a:p>
                      <a:pPr algn="ctr"/>
                      <a:r>
                        <a:rPr lang="ru-RU" sz="2000" dirty="0" smtClean="0"/>
                        <a:t>92</a:t>
                      </a:r>
                      <a:endParaRPr lang="ru-RU" sz="2000" b="1" dirty="0">
                        <a:solidFill>
                          <a:schemeClr val="tx2"/>
                        </a:solidFill>
                      </a:endParaRPr>
                    </a:p>
                  </a:txBody>
                  <a:tcPr/>
                </a:tc>
                <a:tc>
                  <a:txBody>
                    <a:bodyPr/>
                    <a:lstStyle/>
                    <a:p>
                      <a:pPr algn="ctr"/>
                      <a:r>
                        <a:rPr lang="ru-RU" sz="2000" dirty="0" smtClean="0"/>
                        <a:t>90</a:t>
                      </a:r>
                      <a:endParaRPr lang="ru-RU" sz="2000" b="1" dirty="0">
                        <a:solidFill>
                          <a:schemeClr val="tx2"/>
                        </a:solidFill>
                      </a:endParaRPr>
                    </a:p>
                  </a:txBody>
                  <a:tcPr/>
                </a:tc>
                <a:tc>
                  <a:txBody>
                    <a:bodyPr/>
                    <a:lstStyle/>
                    <a:p>
                      <a:pPr algn="ctr"/>
                      <a:r>
                        <a:rPr lang="ru-RU" sz="2000" dirty="0" smtClean="0"/>
                        <a:t>89</a:t>
                      </a:r>
                      <a:endParaRPr lang="ru-RU" sz="2000" b="1" dirty="0">
                        <a:solidFill>
                          <a:schemeClr val="tx2"/>
                        </a:solidFill>
                      </a:endParaRPr>
                    </a:p>
                  </a:txBody>
                  <a:tcPr/>
                </a:tc>
                <a:tc>
                  <a:txBody>
                    <a:bodyPr/>
                    <a:lstStyle/>
                    <a:p>
                      <a:pPr algn="ctr"/>
                      <a:r>
                        <a:rPr lang="ru-RU" sz="2000" dirty="0" smtClean="0"/>
                        <a:t>53</a:t>
                      </a:r>
                      <a:endParaRPr lang="ru-RU" sz="2000" b="1" dirty="0">
                        <a:solidFill>
                          <a:schemeClr val="tx2"/>
                        </a:solidFill>
                      </a:endParaRPr>
                    </a:p>
                  </a:txBody>
                  <a:tcPr/>
                </a:tc>
                <a:tc>
                  <a:txBody>
                    <a:bodyPr/>
                    <a:lstStyle/>
                    <a:p>
                      <a:pPr algn="ctr"/>
                      <a:r>
                        <a:rPr lang="ru-RU" sz="2000" dirty="0" smtClean="0"/>
                        <a:t>48</a:t>
                      </a:r>
                      <a:endParaRPr lang="ru-RU" sz="2000" b="1" dirty="0">
                        <a:solidFill>
                          <a:schemeClr val="tx2"/>
                        </a:solidFill>
                      </a:endParaRPr>
                    </a:p>
                  </a:txBody>
                  <a:tcPr/>
                </a:tc>
              </a:tr>
              <a:tr h="370840">
                <a:tc gridSpan="8">
                  <a:txBody>
                    <a:bodyPr/>
                    <a:lstStyle/>
                    <a:p>
                      <a:r>
                        <a:rPr lang="ru-RU" sz="1600" dirty="0" smtClean="0"/>
                        <a:t>Отделы (не только </a:t>
                      </a:r>
                      <a:r>
                        <a:rPr lang="ru-RU" sz="1600" dirty="0" err="1" smtClean="0"/>
                        <a:t>юр.лица</a:t>
                      </a:r>
                      <a:r>
                        <a:rPr lang="ru-RU" sz="1600" dirty="0" smtClean="0"/>
                        <a:t>):</a:t>
                      </a:r>
                      <a:endParaRPr lang="ru-RU" sz="1600" b="1" i="1" dirty="0"/>
                    </a:p>
                  </a:txBody>
                  <a:tcPr/>
                </a:tc>
                <a:tc hMerge="1">
                  <a:txBody>
                    <a:bodyPr/>
                    <a:lstStyle/>
                    <a:p>
                      <a:pPr algn="ctr"/>
                      <a:endParaRPr lang="ru-RU" sz="2000" dirty="0"/>
                    </a:p>
                  </a:txBody>
                  <a:tcPr/>
                </a:tc>
                <a:tc hMerge="1">
                  <a:txBody>
                    <a:bodyPr/>
                    <a:lstStyle/>
                    <a:p>
                      <a:pPr algn="ctr"/>
                      <a:endParaRPr lang="ru-RU" sz="2000" dirty="0"/>
                    </a:p>
                  </a:txBody>
                  <a:tcPr/>
                </a:tc>
                <a:tc hMerge="1">
                  <a:txBody>
                    <a:bodyPr/>
                    <a:lstStyle/>
                    <a:p>
                      <a:pPr algn="ctr"/>
                      <a:endParaRPr lang="ru-RU" sz="2000" dirty="0"/>
                    </a:p>
                  </a:txBody>
                  <a:tcPr/>
                </a:tc>
                <a:tc hMerge="1">
                  <a:txBody>
                    <a:bodyPr/>
                    <a:lstStyle/>
                    <a:p>
                      <a:pPr algn="ctr"/>
                      <a:endParaRPr lang="ru-RU" sz="2000" dirty="0"/>
                    </a:p>
                  </a:txBody>
                  <a:tcPr/>
                </a:tc>
                <a:tc hMerge="1">
                  <a:txBody>
                    <a:bodyPr/>
                    <a:lstStyle/>
                    <a:p>
                      <a:pPr algn="ctr"/>
                      <a:endParaRPr lang="ru-RU" sz="2000" dirty="0"/>
                    </a:p>
                  </a:txBody>
                  <a:tcPr/>
                </a:tc>
                <a:tc hMerge="1">
                  <a:txBody>
                    <a:bodyPr/>
                    <a:lstStyle/>
                    <a:p>
                      <a:pPr algn="ctr"/>
                      <a:endParaRPr lang="ru-RU" sz="2000" dirty="0"/>
                    </a:p>
                  </a:txBody>
                  <a:tcPr/>
                </a:tc>
                <a:tc hMerge="1">
                  <a:txBody>
                    <a:bodyPr/>
                    <a:lstStyle/>
                    <a:p>
                      <a:pPr algn="ctr"/>
                      <a:endParaRPr lang="ru-RU" sz="2000" dirty="0"/>
                    </a:p>
                  </a:txBody>
                  <a:tcPr/>
                </a:tc>
              </a:tr>
              <a:tr h="370840">
                <a:tc>
                  <a:txBody>
                    <a:bodyPr/>
                    <a:lstStyle/>
                    <a:p>
                      <a:pPr algn="r"/>
                      <a:r>
                        <a:rPr lang="ru-RU" sz="1800" dirty="0" smtClean="0"/>
                        <a:t>организационно-методический</a:t>
                      </a:r>
                      <a:endParaRPr lang="ru-RU" sz="1800" dirty="0"/>
                    </a:p>
                  </a:txBody>
                  <a:tcPr/>
                </a:tc>
                <a:tc>
                  <a:txBody>
                    <a:bodyPr/>
                    <a:lstStyle/>
                    <a:p>
                      <a:pPr algn="ctr"/>
                      <a:r>
                        <a:rPr lang="ru-RU" sz="1800" dirty="0" smtClean="0"/>
                        <a:t>131</a:t>
                      </a:r>
                      <a:endParaRPr lang="ru-RU" sz="1800" dirty="0"/>
                    </a:p>
                  </a:txBody>
                  <a:tcPr/>
                </a:tc>
                <a:tc>
                  <a:txBody>
                    <a:bodyPr/>
                    <a:lstStyle/>
                    <a:p>
                      <a:pPr algn="ctr"/>
                      <a:r>
                        <a:rPr lang="ru-RU" sz="1800" dirty="0" smtClean="0"/>
                        <a:t>148</a:t>
                      </a:r>
                      <a:endParaRPr lang="ru-RU" sz="1800" dirty="0"/>
                    </a:p>
                  </a:txBody>
                  <a:tcPr/>
                </a:tc>
                <a:tc>
                  <a:txBody>
                    <a:bodyPr/>
                    <a:lstStyle/>
                    <a:p>
                      <a:pPr algn="ctr"/>
                      <a:r>
                        <a:rPr lang="ru-RU" sz="1800" dirty="0" smtClean="0"/>
                        <a:t>115</a:t>
                      </a:r>
                      <a:endParaRPr lang="ru-RU" sz="1800" dirty="0"/>
                    </a:p>
                  </a:txBody>
                  <a:tcPr/>
                </a:tc>
                <a:tc>
                  <a:txBody>
                    <a:bodyPr/>
                    <a:lstStyle/>
                    <a:p>
                      <a:pPr algn="ctr"/>
                      <a:r>
                        <a:rPr lang="ru-RU" sz="1800" dirty="0" smtClean="0"/>
                        <a:t>103</a:t>
                      </a:r>
                      <a:endParaRPr lang="ru-RU" sz="1800" dirty="0"/>
                    </a:p>
                  </a:txBody>
                  <a:tcPr/>
                </a:tc>
                <a:tc>
                  <a:txBody>
                    <a:bodyPr/>
                    <a:lstStyle/>
                    <a:p>
                      <a:pPr algn="ctr"/>
                      <a:r>
                        <a:rPr lang="ru-RU" sz="1800" dirty="0" smtClean="0"/>
                        <a:t>126</a:t>
                      </a:r>
                      <a:endParaRPr lang="ru-RU" sz="1800" dirty="0"/>
                    </a:p>
                  </a:txBody>
                  <a:tcPr/>
                </a:tc>
                <a:tc>
                  <a:txBody>
                    <a:bodyPr/>
                    <a:lstStyle/>
                    <a:p>
                      <a:pPr algn="ctr"/>
                      <a:r>
                        <a:rPr lang="ru-RU" sz="1800" dirty="0" smtClean="0"/>
                        <a:t>108</a:t>
                      </a:r>
                      <a:endParaRPr lang="ru-RU" sz="1800" b="1" dirty="0"/>
                    </a:p>
                  </a:txBody>
                  <a:tcPr/>
                </a:tc>
                <a:tc>
                  <a:txBody>
                    <a:bodyPr/>
                    <a:lstStyle/>
                    <a:p>
                      <a:pPr algn="ctr"/>
                      <a:r>
                        <a:rPr lang="ru-RU" sz="1800" dirty="0" smtClean="0"/>
                        <a:t>93</a:t>
                      </a:r>
                      <a:endParaRPr lang="ru-RU" sz="1800" b="1" dirty="0"/>
                    </a:p>
                  </a:txBody>
                  <a:tcPr/>
                </a:tc>
              </a:tr>
              <a:tr h="370840">
                <a:tc>
                  <a:txBody>
                    <a:bodyPr/>
                    <a:lstStyle/>
                    <a:p>
                      <a:pPr algn="r"/>
                      <a:r>
                        <a:rPr lang="ru-RU" sz="1800" dirty="0" smtClean="0"/>
                        <a:t>редакционно-издательский</a:t>
                      </a:r>
                      <a:endParaRPr lang="ru-RU" sz="1800" dirty="0"/>
                    </a:p>
                  </a:txBody>
                  <a:tcPr/>
                </a:tc>
                <a:tc>
                  <a:txBody>
                    <a:bodyPr/>
                    <a:lstStyle/>
                    <a:p>
                      <a:pPr algn="ctr"/>
                      <a:r>
                        <a:rPr lang="ru-RU" sz="1800" dirty="0" smtClean="0"/>
                        <a:t>54</a:t>
                      </a:r>
                      <a:endParaRPr lang="ru-RU" sz="1800" dirty="0"/>
                    </a:p>
                  </a:txBody>
                  <a:tcPr/>
                </a:tc>
                <a:tc>
                  <a:txBody>
                    <a:bodyPr/>
                    <a:lstStyle/>
                    <a:p>
                      <a:pPr algn="ctr"/>
                      <a:r>
                        <a:rPr lang="ru-RU" sz="1800" dirty="0" smtClean="0"/>
                        <a:t>54</a:t>
                      </a:r>
                      <a:endParaRPr lang="ru-RU" sz="1800" dirty="0"/>
                    </a:p>
                  </a:txBody>
                  <a:tcPr/>
                </a:tc>
                <a:tc>
                  <a:txBody>
                    <a:bodyPr/>
                    <a:lstStyle/>
                    <a:p>
                      <a:pPr algn="ctr"/>
                      <a:r>
                        <a:rPr lang="ru-RU" sz="1800" dirty="0" smtClean="0"/>
                        <a:t>53</a:t>
                      </a:r>
                      <a:endParaRPr lang="ru-RU" sz="1800" dirty="0"/>
                    </a:p>
                  </a:txBody>
                  <a:tcPr/>
                </a:tc>
                <a:tc>
                  <a:txBody>
                    <a:bodyPr/>
                    <a:lstStyle/>
                    <a:p>
                      <a:pPr algn="ctr"/>
                      <a:r>
                        <a:rPr lang="ru-RU" sz="1800" dirty="0" smtClean="0"/>
                        <a:t>55</a:t>
                      </a:r>
                      <a:endParaRPr lang="ru-RU" sz="1800" dirty="0"/>
                    </a:p>
                  </a:txBody>
                  <a:tcPr/>
                </a:tc>
                <a:tc>
                  <a:txBody>
                    <a:bodyPr/>
                    <a:lstStyle/>
                    <a:p>
                      <a:pPr algn="ctr"/>
                      <a:r>
                        <a:rPr lang="ru-RU" sz="1800" dirty="0" smtClean="0"/>
                        <a:t>56</a:t>
                      </a:r>
                      <a:endParaRPr lang="ru-RU" sz="1800" dirty="0"/>
                    </a:p>
                  </a:txBody>
                  <a:tcPr/>
                </a:tc>
                <a:tc>
                  <a:txBody>
                    <a:bodyPr/>
                    <a:lstStyle/>
                    <a:p>
                      <a:pPr algn="ctr"/>
                      <a:r>
                        <a:rPr lang="ru-RU" sz="1800" dirty="0" smtClean="0"/>
                        <a:t>49</a:t>
                      </a:r>
                      <a:endParaRPr lang="ru-RU" sz="1800" b="1" dirty="0"/>
                    </a:p>
                  </a:txBody>
                  <a:tcPr/>
                </a:tc>
                <a:tc>
                  <a:txBody>
                    <a:bodyPr/>
                    <a:lstStyle/>
                    <a:p>
                      <a:pPr algn="ctr"/>
                      <a:r>
                        <a:rPr lang="ru-RU" sz="1800" dirty="0" smtClean="0"/>
                        <a:t>49</a:t>
                      </a:r>
                      <a:endParaRPr lang="ru-RU" sz="1800" b="1" dirty="0"/>
                    </a:p>
                  </a:txBody>
                  <a:tcPr/>
                </a:tc>
              </a:tr>
              <a:tr h="370840">
                <a:tc>
                  <a:txBody>
                    <a:bodyPr/>
                    <a:lstStyle/>
                    <a:p>
                      <a:pPr algn="r"/>
                      <a:r>
                        <a:rPr lang="ru-RU" sz="1800" dirty="0" smtClean="0"/>
                        <a:t>информационно-аналитический</a:t>
                      </a:r>
                      <a:endParaRPr lang="ru-RU" sz="1800" dirty="0"/>
                    </a:p>
                  </a:txBody>
                  <a:tcPr/>
                </a:tc>
                <a:tc>
                  <a:txBody>
                    <a:bodyPr/>
                    <a:lstStyle/>
                    <a:p>
                      <a:pPr algn="ctr"/>
                      <a:r>
                        <a:rPr lang="ru-RU" sz="1800" dirty="0" smtClean="0"/>
                        <a:t>21</a:t>
                      </a:r>
                      <a:endParaRPr lang="ru-RU" sz="1800" dirty="0">
                        <a:solidFill>
                          <a:srgbClr val="FF0000"/>
                        </a:solidFill>
                      </a:endParaRPr>
                    </a:p>
                  </a:txBody>
                  <a:tcPr/>
                </a:tc>
                <a:tc>
                  <a:txBody>
                    <a:bodyPr/>
                    <a:lstStyle/>
                    <a:p>
                      <a:pPr algn="ctr"/>
                      <a:r>
                        <a:rPr lang="ru-RU" sz="1800" dirty="0" smtClean="0"/>
                        <a:t>26</a:t>
                      </a:r>
                      <a:endParaRPr lang="ru-RU" sz="1800" dirty="0">
                        <a:solidFill>
                          <a:srgbClr val="FF0000"/>
                        </a:solidFill>
                      </a:endParaRPr>
                    </a:p>
                  </a:txBody>
                  <a:tcPr/>
                </a:tc>
                <a:tc>
                  <a:txBody>
                    <a:bodyPr/>
                    <a:lstStyle/>
                    <a:p>
                      <a:pPr algn="ctr"/>
                      <a:r>
                        <a:rPr lang="ru-RU" sz="1800" dirty="0" smtClean="0"/>
                        <a:t>25</a:t>
                      </a:r>
                      <a:endParaRPr lang="ru-RU" sz="1800" dirty="0">
                        <a:solidFill>
                          <a:srgbClr val="FF0000"/>
                        </a:solidFill>
                      </a:endParaRPr>
                    </a:p>
                  </a:txBody>
                  <a:tcPr/>
                </a:tc>
                <a:tc>
                  <a:txBody>
                    <a:bodyPr/>
                    <a:lstStyle/>
                    <a:p>
                      <a:pPr algn="ctr"/>
                      <a:r>
                        <a:rPr lang="ru-RU" sz="1800" dirty="0" smtClean="0"/>
                        <a:t>21</a:t>
                      </a:r>
                      <a:endParaRPr lang="ru-RU" sz="1800" dirty="0">
                        <a:solidFill>
                          <a:srgbClr val="FF0000"/>
                        </a:solidFill>
                      </a:endParaRPr>
                    </a:p>
                  </a:txBody>
                  <a:tcPr/>
                </a:tc>
                <a:tc>
                  <a:txBody>
                    <a:bodyPr/>
                    <a:lstStyle/>
                    <a:p>
                      <a:pPr algn="ctr"/>
                      <a:r>
                        <a:rPr lang="ru-RU" sz="1800" dirty="0" smtClean="0"/>
                        <a:t>22</a:t>
                      </a:r>
                      <a:endParaRPr lang="ru-RU" sz="1800" dirty="0">
                        <a:solidFill>
                          <a:srgbClr val="FF0000"/>
                        </a:solidFill>
                      </a:endParaRPr>
                    </a:p>
                  </a:txBody>
                  <a:tcPr/>
                </a:tc>
                <a:tc>
                  <a:txBody>
                    <a:bodyPr/>
                    <a:lstStyle/>
                    <a:p>
                      <a:pPr algn="ctr"/>
                      <a:r>
                        <a:rPr lang="ru-RU" sz="1800" dirty="0" smtClean="0"/>
                        <a:t>21</a:t>
                      </a:r>
                      <a:endParaRPr lang="ru-RU" sz="1800" dirty="0">
                        <a:solidFill>
                          <a:srgbClr val="FF0000"/>
                        </a:solidFill>
                      </a:endParaRPr>
                    </a:p>
                  </a:txBody>
                  <a:tcPr/>
                </a:tc>
                <a:tc>
                  <a:txBody>
                    <a:bodyPr/>
                    <a:lstStyle/>
                    <a:p>
                      <a:pPr algn="ctr"/>
                      <a:r>
                        <a:rPr lang="ru-RU" sz="1800" dirty="0" smtClean="0"/>
                        <a:t>15</a:t>
                      </a:r>
                      <a:endParaRPr lang="ru-RU" sz="1800" dirty="0">
                        <a:solidFill>
                          <a:srgbClr val="FF0000"/>
                        </a:solidFill>
                      </a:endParaRPr>
                    </a:p>
                  </a:txBody>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800" dirty="0" err="1" smtClean="0"/>
                        <a:t>межсекторальных</a:t>
                      </a:r>
                      <a:r>
                        <a:rPr lang="ru-RU" sz="1800" dirty="0" smtClean="0"/>
                        <a:t> и внешних связей</a:t>
                      </a:r>
                    </a:p>
                  </a:txBody>
                  <a:tcPr/>
                </a:tc>
                <a:tc>
                  <a:txBody>
                    <a:bodyPr/>
                    <a:lstStyle/>
                    <a:p>
                      <a:pPr algn="ctr"/>
                      <a:r>
                        <a:rPr lang="ru-RU" sz="1800" dirty="0" smtClean="0"/>
                        <a:t>23</a:t>
                      </a:r>
                      <a:endParaRPr lang="ru-RU" sz="1800" dirty="0">
                        <a:solidFill>
                          <a:srgbClr val="FF0000"/>
                        </a:solidFill>
                      </a:endParaRPr>
                    </a:p>
                  </a:txBody>
                  <a:tcPr/>
                </a:tc>
                <a:tc>
                  <a:txBody>
                    <a:bodyPr/>
                    <a:lstStyle/>
                    <a:p>
                      <a:pPr algn="ctr"/>
                      <a:r>
                        <a:rPr lang="ru-RU" sz="1800" dirty="0" smtClean="0"/>
                        <a:t>24</a:t>
                      </a:r>
                      <a:endParaRPr lang="ru-RU" sz="1800" dirty="0">
                        <a:solidFill>
                          <a:srgbClr val="FF0000"/>
                        </a:solidFill>
                      </a:endParaRPr>
                    </a:p>
                  </a:txBody>
                  <a:tcPr/>
                </a:tc>
                <a:tc>
                  <a:txBody>
                    <a:bodyPr/>
                    <a:lstStyle/>
                    <a:p>
                      <a:pPr algn="ctr"/>
                      <a:r>
                        <a:rPr lang="ru-RU" sz="1800" dirty="0" smtClean="0"/>
                        <a:t>23</a:t>
                      </a:r>
                      <a:endParaRPr lang="ru-RU" sz="1800" dirty="0">
                        <a:solidFill>
                          <a:srgbClr val="FF0000"/>
                        </a:solidFill>
                      </a:endParaRPr>
                    </a:p>
                  </a:txBody>
                  <a:tcPr/>
                </a:tc>
                <a:tc>
                  <a:txBody>
                    <a:bodyPr/>
                    <a:lstStyle/>
                    <a:p>
                      <a:pPr algn="ctr"/>
                      <a:r>
                        <a:rPr lang="ru-RU" sz="1800" dirty="0" smtClean="0"/>
                        <a:t>22</a:t>
                      </a:r>
                      <a:endParaRPr lang="ru-RU" sz="1800" dirty="0">
                        <a:solidFill>
                          <a:srgbClr val="FF0000"/>
                        </a:solidFill>
                      </a:endParaRPr>
                    </a:p>
                  </a:txBody>
                  <a:tcPr/>
                </a:tc>
                <a:tc>
                  <a:txBody>
                    <a:bodyPr/>
                    <a:lstStyle/>
                    <a:p>
                      <a:pPr algn="ctr"/>
                      <a:r>
                        <a:rPr lang="ru-RU" sz="1800" dirty="0" smtClean="0"/>
                        <a:t>24</a:t>
                      </a:r>
                      <a:endParaRPr lang="ru-RU" sz="1800" dirty="0">
                        <a:solidFill>
                          <a:srgbClr val="FF0000"/>
                        </a:solidFill>
                      </a:endParaRPr>
                    </a:p>
                  </a:txBody>
                  <a:tcPr/>
                </a:tc>
                <a:tc>
                  <a:txBody>
                    <a:bodyPr/>
                    <a:lstStyle/>
                    <a:p>
                      <a:pPr algn="ctr"/>
                      <a:r>
                        <a:rPr lang="ru-RU" sz="1800" dirty="0" smtClean="0"/>
                        <a:t>27</a:t>
                      </a:r>
                      <a:endParaRPr lang="ru-RU" sz="1800" dirty="0">
                        <a:solidFill>
                          <a:srgbClr val="FF0000"/>
                        </a:solidFill>
                      </a:endParaRPr>
                    </a:p>
                  </a:txBody>
                  <a:tcPr/>
                </a:tc>
                <a:tc>
                  <a:txBody>
                    <a:bodyPr/>
                    <a:lstStyle/>
                    <a:p>
                      <a:pPr algn="ctr"/>
                      <a:r>
                        <a:rPr lang="ru-RU" sz="1800" dirty="0" smtClean="0"/>
                        <a:t>25</a:t>
                      </a:r>
                      <a:endParaRPr lang="ru-RU" sz="1800" dirty="0">
                        <a:solidFill>
                          <a:srgbClr val="FF0000"/>
                        </a:solidFill>
                      </a:endParaRPr>
                    </a:p>
                  </a:txBody>
                  <a:tcPr/>
                </a:tc>
              </a:tr>
              <a:tr h="370840">
                <a:tc>
                  <a:txBody>
                    <a:bodyPr/>
                    <a:lstStyle/>
                    <a:p>
                      <a:pPr algn="r"/>
                      <a:r>
                        <a:rPr lang="ru-RU" sz="1800" dirty="0" smtClean="0"/>
                        <a:t>консультативно-оздоровительный</a:t>
                      </a:r>
                      <a:endParaRPr lang="ru-RU" sz="1800" dirty="0"/>
                    </a:p>
                  </a:txBody>
                  <a:tcPr/>
                </a:tc>
                <a:tc>
                  <a:txBody>
                    <a:bodyPr/>
                    <a:lstStyle/>
                    <a:p>
                      <a:pPr algn="ctr"/>
                      <a:r>
                        <a:rPr lang="ru-RU" sz="1800" dirty="0" smtClean="0"/>
                        <a:t>58</a:t>
                      </a:r>
                      <a:endParaRPr lang="ru-RU" sz="1800" dirty="0"/>
                    </a:p>
                  </a:txBody>
                  <a:tcPr/>
                </a:tc>
                <a:tc>
                  <a:txBody>
                    <a:bodyPr/>
                    <a:lstStyle/>
                    <a:p>
                      <a:pPr algn="ctr"/>
                      <a:r>
                        <a:rPr lang="ru-RU" sz="1800" dirty="0" smtClean="0"/>
                        <a:t>110</a:t>
                      </a:r>
                      <a:endParaRPr lang="ru-RU" sz="1800" dirty="0"/>
                    </a:p>
                  </a:txBody>
                  <a:tcPr/>
                </a:tc>
                <a:tc>
                  <a:txBody>
                    <a:bodyPr/>
                    <a:lstStyle/>
                    <a:p>
                      <a:pPr algn="ctr"/>
                      <a:r>
                        <a:rPr lang="ru-RU" sz="1800" dirty="0" smtClean="0"/>
                        <a:t>48</a:t>
                      </a:r>
                      <a:endParaRPr lang="ru-RU" sz="1800" dirty="0"/>
                    </a:p>
                  </a:txBody>
                  <a:tcPr/>
                </a:tc>
                <a:tc>
                  <a:txBody>
                    <a:bodyPr/>
                    <a:lstStyle/>
                    <a:p>
                      <a:pPr algn="ctr"/>
                      <a:r>
                        <a:rPr lang="ru-RU" sz="1800" dirty="0" smtClean="0"/>
                        <a:t>48</a:t>
                      </a:r>
                      <a:endParaRPr lang="ru-RU" sz="1800" dirty="0"/>
                    </a:p>
                  </a:txBody>
                  <a:tcPr/>
                </a:tc>
                <a:tc>
                  <a:txBody>
                    <a:bodyPr/>
                    <a:lstStyle/>
                    <a:p>
                      <a:pPr algn="ctr"/>
                      <a:r>
                        <a:rPr lang="ru-RU" sz="1800" dirty="0" smtClean="0"/>
                        <a:t>54</a:t>
                      </a:r>
                      <a:endParaRPr lang="ru-RU" sz="1800" dirty="0"/>
                    </a:p>
                  </a:txBody>
                  <a:tcPr/>
                </a:tc>
                <a:tc>
                  <a:txBody>
                    <a:bodyPr/>
                    <a:lstStyle/>
                    <a:p>
                      <a:pPr algn="ctr"/>
                      <a:r>
                        <a:rPr lang="ru-RU" sz="1800" dirty="0" smtClean="0"/>
                        <a:t>49</a:t>
                      </a:r>
                      <a:endParaRPr lang="ru-RU" sz="1800" dirty="0"/>
                    </a:p>
                  </a:txBody>
                  <a:tcPr/>
                </a:tc>
                <a:tc>
                  <a:txBody>
                    <a:bodyPr/>
                    <a:lstStyle/>
                    <a:p>
                      <a:pPr algn="ctr"/>
                      <a:r>
                        <a:rPr lang="ru-RU" sz="1800" dirty="0" smtClean="0"/>
                        <a:t>42</a:t>
                      </a:r>
                      <a:endParaRPr lang="ru-RU" sz="1800" dirty="0"/>
                    </a:p>
                  </a:txBody>
                  <a:tcPr/>
                </a:tc>
              </a:tr>
              <a:tr h="370840">
                <a:tc>
                  <a:txBody>
                    <a:bodyPr/>
                    <a:lstStyle/>
                    <a:p>
                      <a:pPr algn="r"/>
                      <a:r>
                        <a:rPr lang="ru-RU" sz="1800" dirty="0" smtClean="0"/>
                        <a:t>методический кабинет</a:t>
                      </a:r>
                      <a:endParaRPr lang="ru-RU" sz="1800" dirty="0"/>
                    </a:p>
                  </a:txBody>
                  <a:tcPr/>
                </a:tc>
                <a:tc>
                  <a:txBody>
                    <a:bodyPr/>
                    <a:lstStyle/>
                    <a:p>
                      <a:pPr algn="ctr"/>
                      <a:r>
                        <a:rPr lang="ru-RU" sz="1800" dirty="0" smtClean="0"/>
                        <a:t>129</a:t>
                      </a:r>
                      <a:endParaRPr lang="ru-RU" sz="1800" dirty="0">
                        <a:solidFill>
                          <a:srgbClr val="FF0000"/>
                        </a:solidFill>
                      </a:endParaRPr>
                    </a:p>
                  </a:txBody>
                  <a:tcPr/>
                </a:tc>
                <a:tc>
                  <a:txBody>
                    <a:bodyPr/>
                    <a:lstStyle/>
                    <a:p>
                      <a:pPr algn="ctr"/>
                      <a:r>
                        <a:rPr lang="ru-RU" sz="1800" dirty="0" smtClean="0"/>
                        <a:t>71</a:t>
                      </a:r>
                      <a:endParaRPr lang="ru-RU" sz="1800" dirty="0">
                        <a:solidFill>
                          <a:srgbClr val="FF0000"/>
                        </a:solidFill>
                      </a:endParaRPr>
                    </a:p>
                  </a:txBody>
                  <a:tcPr/>
                </a:tc>
                <a:tc>
                  <a:txBody>
                    <a:bodyPr/>
                    <a:lstStyle/>
                    <a:p>
                      <a:pPr algn="ctr"/>
                      <a:r>
                        <a:rPr lang="ru-RU" sz="1800" dirty="0" smtClean="0"/>
                        <a:t>66</a:t>
                      </a:r>
                      <a:endParaRPr lang="ru-RU" sz="1800" dirty="0">
                        <a:solidFill>
                          <a:srgbClr val="FF0000"/>
                        </a:solidFill>
                      </a:endParaRPr>
                    </a:p>
                  </a:txBody>
                  <a:tcPr/>
                </a:tc>
                <a:tc>
                  <a:txBody>
                    <a:bodyPr/>
                    <a:lstStyle/>
                    <a:p>
                      <a:pPr algn="ctr"/>
                      <a:r>
                        <a:rPr lang="ru-RU" sz="1800" dirty="0" smtClean="0"/>
                        <a:t>40</a:t>
                      </a:r>
                      <a:endParaRPr lang="ru-RU" sz="1800" dirty="0">
                        <a:solidFill>
                          <a:srgbClr val="FF0000"/>
                        </a:solidFill>
                      </a:endParaRPr>
                    </a:p>
                  </a:txBody>
                  <a:tcPr/>
                </a:tc>
                <a:tc>
                  <a:txBody>
                    <a:bodyPr/>
                    <a:lstStyle/>
                    <a:p>
                      <a:pPr algn="ctr"/>
                      <a:r>
                        <a:rPr lang="ru-RU" sz="1800" dirty="0" smtClean="0"/>
                        <a:t>59</a:t>
                      </a:r>
                      <a:endParaRPr lang="ru-RU" sz="1800" dirty="0">
                        <a:solidFill>
                          <a:srgbClr val="FF0000"/>
                        </a:solidFill>
                      </a:endParaRPr>
                    </a:p>
                  </a:txBody>
                  <a:tcPr/>
                </a:tc>
                <a:tc>
                  <a:txBody>
                    <a:bodyPr/>
                    <a:lstStyle/>
                    <a:p>
                      <a:pPr algn="ctr"/>
                      <a:r>
                        <a:rPr lang="ru-RU" sz="1800" dirty="0" smtClean="0"/>
                        <a:t>29</a:t>
                      </a:r>
                      <a:endParaRPr lang="ru-RU" sz="1800" dirty="0">
                        <a:solidFill>
                          <a:srgbClr val="FF0000"/>
                        </a:solidFill>
                      </a:endParaRPr>
                    </a:p>
                  </a:txBody>
                  <a:tcPr/>
                </a:tc>
                <a:tc>
                  <a:txBody>
                    <a:bodyPr/>
                    <a:lstStyle/>
                    <a:p>
                      <a:pPr algn="ctr"/>
                      <a:r>
                        <a:rPr lang="ru-RU" sz="1800" dirty="0" smtClean="0"/>
                        <a:t>29</a:t>
                      </a:r>
                      <a:endParaRPr lang="ru-RU" sz="1800" dirty="0">
                        <a:solidFill>
                          <a:srgbClr val="FF0000"/>
                        </a:solidFill>
                      </a:endParaRPr>
                    </a:p>
                  </a:txBody>
                  <a:tcPr/>
                </a:tc>
              </a:tr>
              <a:tr h="370840">
                <a:tc>
                  <a:txBody>
                    <a:bodyPr/>
                    <a:lstStyle/>
                    <a:p>
                      <a:pPr algn="r"/>
                      <a:r>
                        <a:rPr lang="ru-RU" sz="2000" dirty="0" smtClean="0"/>
                        <a:t>отделение мониторинга здоровья населения</a:t>
                      </a:r>
                      <a:endParaRPr lang="ru-RU" sz="2000" b="1" i="0" dirty="0"/>
                    </a:p>
                  </a:txBody>
                  <a:tcPr/>
                </a:tc>
                <a:tc>
                  <a:txBody>
                    <a:bodyPr/>
                    <a:lstStyle/>
                    <a:p>
                      <a:pPr algn="ctr"/>
                      <a:r>
                        <a:rPr lang="ru-RU" sz="2000" dirty="0" smtClean="0"/>
                        <a:t>19</a:t>
                      </a:r>
                      <a:endParaRPr lang="ru-RU" sz="2000" b="1" i="1" dirty="0">
                        <a:solidFill>
                          <a:srgbClr val="FF0000"/>
                        </a:solidFill>
                      </a:endParaRPr>
                    </a:p>
                  </a:txBody>
                  <a:tcPr/>
                </a:tc>
                <a:tc>
                  <a:txBody>
                    <a:bodyPr/>
                    <a:lstStyle/>
                    <a:p>
                      <a:pPr algn="ctr"/>
                      <a:r>
                        <a:rPr lang="ru-RU" sz="2000" dirty="0" smtClean="0"/>
                        <a:t>34</a:t>
                      </a:r>
                      <a:endParaRPr lang="ru-RU" sz="2000" b="1" i="1" dirty="0">
                        <a:solidFill>
                          <a:srgbClr val="FF0000"/>
                        </a:solidFill>
                      </a:endParaRPr>
                    </a:p>
                  </a:txBody>
                  <a:tcPr/>
                </a:tc>
                <a:tc>
                  <a:txBody>
                    <a:bodyPr/>
                    <a:lstStyle/>
                    <a:p>
                      <a:pPr algn="ctr"/>
                      <a:r>
                        <a:rPr lang="ru-RU" sz="2000" dirty="0" smtClean="0"/>
                        <a:t>38</a:t>
                      </a:r>
                      <a:endParaRPr lang="ru-RU" sz="2000" b="1" i="1" dirty="0">
                        <a:solidFill>
                          <a:srgbClr val="FF0000"/>
                        </a:solidFill>
                      </a:endParaRPr>
                    </a:p>
                  </a:txBody>
                  <a:tcPr/>
                </a:tc>
                <a:tc>
                  <a:txBody>
                    <a:bodyPr/>
                    <a:lstStyle/>
                    <a:p>
                      <a:pPr algn="ctr"/>
                      <a:r>
                        <a:rPr lang="ru-RU" sz="2000" dirty="0" smtClean="0"/>
                        <a:t>31</a:t>
                      </a:r>
                      <a:endParaRPr lang="ru-RU" sz="2000" b="1" i="1" dirty="0">
                        <a:solidFill>
                          <a:srgbClr val="FF0000"/>
                        </a:solidFill>
                      </a:endParaRPr>
                    </a:p>
                  </a:txBody>
                  <a:tcPr/>
                </a:tc>
                <a:tc>
                  <a:txBody>
                    <a:bodyPr/>
                    <a:lstStyle/>
                    <a:p>
                      <a:pPr algn="ctr"/>
                      <a:r>
                        <a:rPr lang="ru-RU" sz="2000" dirty="0" smtClean="0"/>
                        <a:t>30</a:t>
                      </a:r>
                      <a:endParaRPr lang="ru-RU" sz="2000" b="1" i="1" dirty="0">
                        <a:solidFill>
                          <a:srgbClr val="FF0000"/>
                        </a:solidFill>
                      </a:endParaRPr>
                    </a:p>
                  </a:txBody>
                  <a:tcPr/>
                </a:tc>
                <a:tc>
                  <a:txBody>
                    <a:bodyPr/>
                    <a:lstStyle/>
                    <a:p>
                      <a:pPr algn="ctr"/>
                      <a:r>
                        <a:rPr lang="ru-RU" sz="2000" dirty="0" smtClean="0"/>
                        <a:t>34</a:t>
                      </a:r>
                      <a:endParaRPr lang="ru-RU" sz="2000" b="1" i="1" dirty="0">
                        <a:solidFill>
                          <a:srgbClr val="FF0000"/>
                        </a:solidFill>
                      </a:endParaRPr>
                    </a:p>
                  </a:txBody>
                  <a:tcPr/>
                </a:tc>
                <a:tc>
                  <a:txBody>
                    <a:bodyPr/>
                    <a:lstStyle/>
                    <a:p>
                      <a:pPr algn="ctr"/>
                      <a:r>
                        <a:rPr lang="ru-RU" sz="2000" dirty="0" smtClean="0"/>
                        <a:t>33</a:t>
                      </a:r>
                      <a:endParaRPr lang="ru-RU" sz="2000" b="1" i="1" dirty="0">
                        <a:solidFill>
                          <a:srgbClr val="FF0000"/>
                        </a:solidFill>
                      </a:endParaRPr>
                    </a:p>
                  </a:txBody>
                  <a:tcPr/>
                </a:tc>
              </a:tr>
              <a:tr h="370840">
                <a:tc>
                  <a:txBody>
                    <a:bodyPr/>
                    <a:lstStyle/>
                    <a:p>
                      <a:pPr algn="r"/>
                      <a:r>
                        <a:rPr lang="ru-RU" sz="2000" dirty="0" smtClean="0"/>
                        <a:t>прочие </a:t>
                      </a:r>
                      <a:endParaRPr lang="ru-RU" sz="2000" b="1" dirty="0"/>
                    </a:p>
                  </a:txBody>
                  <a:tcPr/>
                </a:tc>
                <a:tc>
                  <a:txBody>
                    <a:bodyPr/>
                    <a:lstStyle/>
                    <a:p>
                      <a:pPr algn="ctr"/>
                      <a:r>
                        <a:rPr lang="ru-RU" sz="2000" dirty="0" smtClean="0"/>
                        <a:t>160</a:t>
                      </a:r>
                      <a:endParaRPr lang="ru-RU" sz="2000" b="1" dirty="0"/>
                    </a:p>
                  </a:txBody>
                  <a:tcPr/>
                </a:tc>
                <a:tc>
                  <a:txBody>
                    <a:bodyPr/>
                    <a:lstStyle/>
                    <a:p>
                      <a:pPr algn="ctr"/>
                      <a:r>
                        <a:rPr lang="ru-RU" sz="2000" dirty="0" smtClean="0"/>
                        <a:t>203</a:t>
                      </a:r>
                      <a:endParaRPr lang="ru-RU" sz="2000" b="1" dirty="0"/>
                    </a:p>
                  </a:txBody>
                  <a:tcPr/>
                </a:tc>
                <a:tc>
                  <a:txBody>
                    <a:bodyPr/>
                    <a:lstStyle/>
                    <a:p>
                      <a:pPr algn="ctr"/>
                      <a:r>
                        <a:rPr lang="ru-RU" sz="2000" dirty="0" smtClean="0"/>
                        <a:t>246</a:t>
                      </a:r>
                      <a:endParaRPr lang="ru-RU" sz="2000" b="1" dirty="0"/>
                    </a:p>
                  </a:txBody>
                  <a:tcPr/>
                </a:tc>
                <a:tc>
                  <a:txBody>
                    <a:bodyPr/>
                    <a:lstStyle/>
                    <a:p>
                      <a:pPr algn="ctr"/>
                      <a:r>
                        <a:rPr lang="ru-RU" sz="2000" dirty="0" smtClean="0"/>
                        <a:t>221</a:t>
                      </a:r>
                      <a:endParaRPr lang="ru-RU" sz="2000" b="1" dirty="0"/>
                    </a:p>
                  </a:txBody>
                  <a:tcPr/>
                </a:tc>
                <a:tc>
                  <a:txBody>
                    <a:bodyPr/>
                    <a:lstStyle/>
                    <a:p>
                      <a:pPr algn="ctr"/>
                      <a:r>
                        <a:rPr lang="ru-RU" sz="2000" dirty="0" smtClean="0"/>
                        <a:t>189</a:t>
                      </a:r>
                      <a:endParaRPr lang="ru-RU" sz="2000" b="1" dirty="0"/>
                    </a:p>
                  </a:txBody>
                  <a:tcPr/>
                </a:tc>
                <a:tc>
                  <a:txBody>
                    <a:bodyPr/>
                    <a:lstStyle/>
                    <a:p>
                      <a:pPr algn="ctr"/>
                      <a:r>
                        <a:rPr lang="ru-RU" sz="2000" dirty="0" smtClean="0"/>
                        <a:t>175</a:t>
                      </a:r>
                      <a:endParaRPr lang="ru-RU" sz="2000" b="1" dirty="0"/>
                    </a:p>
                  </a:txBody>
                  <a:tcPr/>
                </a:tc>
                <a:tc>
                  <a:txBody>
                    <a:bodyPr/>
                    <a:lstStyle/>
                    <a:p>
                      <a:pPr algn="ctr"/>
                      <a:r>
                        <a:rPr lang="ru-RU" sz="2000" dirty="0" smtClean="0"/>
                        <a:t>207</a:t>
                      </a:r>
                      <a:endParaRPr lang="ru-RU" sz="2000" b="1" dirty="0"/>
                    </a:p>
                  </a:txBody>
                  <a:tcPr/>
                </a:tc>
              </a:tr>
            </a:tbl>
          </a:graphicData>
        </a:graphic>
      </p:graphicFrame>
      <p:sp>
        <p:nvSpPr>
          <p:cNvPr id="6" name="Номер слайда 5"/>
          <p:cNvSpPr>
            <a:spLocks noGrp="1"/>
          </p:cNvSpPr>
          <p:nvPr>
            <p:ph type="sldNum" sz="quarter" idx="12"/>
          </p:nvPr>
        </p:nvSpPr>
        <p:spPr/>
        <p:txBody>
          <a:bodyPr/>
          <a:lstStyle/>
          <a:p>
            <a:fld id="{7A8F8BE3-EB55-4F04-A709-E3CE5EE4AD25}" type="slidenum">
              <a:rPr lang="ru-RU" smtClean="0"/>
              <a:pPr/>
              <a:t>44</a:t>
            </a:fld>
            <a:endParaRPr lang="ru-RU"/>
          </a:p>
        </p:txBody>
      </p:sp>
      <p:sp>
        <p:nvSpPr>
          <p:cNvPr id="4" name="Прямоугольник 3"/>
          <p:cNvSpPr/>
          <p:nvPr/>
        </p:nvSpPr>
        <p:spPr>
          <a:xfrm>
            <a:off x="7477472" y="620688"/>
            <a:ext cx="1666528" cy="553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0" y="620688"/>
            <a:ext cx="2483768" cy="369332"/>
          </a:xfrm>
          <a:prstGeom prst="rect">
            <a:avLst/>
          </a:prstGeom>
          <a:noFill/>
        </p:spPr>
        <p:txBody>
          <a:bodyPr wrap="square" rtlCol="0">
            <a:spAutoFit/>
          </a:bodyPr>
          <a:lstStyle/>
          <a:p>
            <a:r>
              <a:rPr lang="ru-RU" dirty="0" smtClean="0"/>
              <a:t>Форма №70 ОСН, РФ</a:t>
            </a:r>
            <a:endParaRPr lang="ru-RU" dirty="0"/>
          </a:p>
        </p:txBody>
      </p:sp>
      <p:sp>
        <p:nvSpPr>
          <p:cNvPr id="7" name="TextBox 6"/>
          <p:cNvSpPr txBox="1"/>
          <p:nvPr/>
        </p:nvSpPr>
        <p:spPr>
          <a:xfrm>
            <a:off x="5985520" y="6413698"/>
            <a:ext cx="2701280" cy="307777"/>
          </a:xfrm>
          <a:prstGeom prst="rect">
            <a:avLst/>
          </a:prstGeom>
          <a:noFill/>
        </p:spPr>
        <p:txBody>
          <a:bodyPr wrap="square" rtlCol="0">
            <a:spAutoFit/>
          </a:bodyPr>
          <a:lstStyle/>
          <a:p>
            <a:r>
              <a:rPr lang="ru-RU" sz="1400" i="1" dirty="0" err="1" smtClean="0">
                <a:solidFill>
                  <a:schemeClr val="accent6">
                    <a:lumMod val="50000"/>
                  </a:schemeClr>
                </a:solidFill>
              </a:rPr>
              <a:t>Сененко</a:t>
            </a:r>
            <a:r>
              <a:rPr lang="ru-RU" sz="1400" i="1" dirty="0" smtClean="0">
                <a:solidFill>
                  <a:schemeClr val="accent6">
                    <a:lumMod val="50000"/>
                  </a:schemeClr>
                </a:solidFill>
              </a:rPr>
              <a:t> </a:t>
            </a:r>
            <a:r>
              <a:rPr lang="ru-RU" sz="1400" i="1" dirty="0" err="1" smtClean="0">
                <a:solidFill>
                  <a:schemeClr val="accent6">
                    <a:lumMod val="50000"/>
                  </a:schemeClr>
                </a:solidFill>
              </a:rPr>
              <a:t>А.Ш.,и</a:t>
            </a:r>
            <a:r>
              <a:rPr lang="ru-RU" sz="1400" i="1" dirty="0" smtClean="0">
                <a:solidFill>
                  <a:schemeClr val="accent6">
                    <a:lumMod val="50000"/>
                  </a:schemeClr>
                </a:solidFill>
              </a:rPr>
              <a:t> </a:t>
            </a:r>
            <a:r>
              <a:rPr lang="ru-RU" sz="1400" i="1" dirty="0" err="1" smtClean="0">
                <a:solidFill>
                  <a:schemeClr val="accent6">
                    <a:lumMod val="50000"/>
                  </a:schemeClr>
                </a:solidFill>
              </a:rPr>
              <a:t>соавт</a:t>
            </a:r>
            <a:r>
              <a:rPr lang="ru-RU" sz="1400" i="1" dirty="0" smtClean="0">
                <a:solidFill>
                  <a:schemeClr val="accent6">
                    <a:lumMod val="50000"/>
                  </a:schemeClr>
                </a:solidFill>
              </a:rPr>
              <a:t> 2016 г.</a:t>
            </a:r>
            <a:endParaRPr lang="ru-RU" sz="1400" i="1" dirty="0">
              <a:solidFill>
                <a:schemeClr val="accent6">
                  <a:lumMod val="50000"/>
                </a:schemeClr>
              </a:solidFill>
            </a:endParaRPr>
          </a:p>
        </p:txBody>
      </p:sp>
    </p:spTree>
    <p:extLst>
      <p:ext uri="{BB962C8B-B14F-4D97-AF65-F5344CB8AC3E}">
        <p14:creationId xmlns:p14="http://schemas.microsoft.com/office/powerpoint/2010/main" val="12026551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94"/>
            <a:ext cx="9144000" cy="850106"/>
          </a:xfrm>
          <a:solidFill>
            <a:srgbClr val="FFFFFF"/>
          </a:solidFill>
        </p:spPr>
        <p:txBody>
          <a:bodyPr>
            <a:normAutofit/>
          </a:bodyPr>
          <a:lstStyle/>
          <a:p>
            <a:r>
              <a:rPr lang="ru-RU" sz="2800" b="1" cap="all" dirty="0" smtClean="0">
                <a:solidFill>
                  <a:srgbClr val="006600"/>
                </a:solidFill>
              </a:rPr>
              <a:t>центры медицинской профилактики</a:t>
            </a:r>
            <a:endParaRPr lang="ru-RU" sz="2800" b="1" dirty="0" smtClean="0">
              <a:solidFill>
                <a:srgbClr val="006600"/>
              </a:solidFill>
            </a:endParaRPr>
          </a:p>
        </p:txBody>
      </p:sp>
      <p:sp>
        <p:nvSpPr>
          <p:cNvPr id="3" name="Номер слайда 2"/>
          <p:cNvSpPr>
            <a:spLocks noGrp="1"/>
          </p:cNvSpPr>
          <p:nvPr>
            <p:ph type="sldNum" sz="quarter" idx="12"/>
          </p:nvPr>
        </p:nvSpPr>
        <p:spPr/>
        <p:txBody>
          <a:bodyPr/>
          <a:lstStyle/>
          <a:p>
            <a:fld id="{7A8F8BE3-EB55-4F04-A709-E3CE5EE4AD25}" type="slidenum">
              <a:rPr lang="ru-RU" smtClean="0"/>
              <a:pPr/>
              <a:t>45</a:t>
            </a:fld>
            <a:endParaRPr lang="ru-RU"/>
          </a:p>
        </p:txBody>
      </p:sp>
      <p:sp>
        <p:nvSpPr>
          <p:cNvPr id="5" name="Прямоугольник 4"/>
          <p:cNvSpPr/>
          <p:nvPr/>
        </p:nvSpPr>
        <p:spPr>
          <a:xfrm>
            <a:off x="7987" y="903154"/>
            <a:ext cx="9144000" cy="707886"/>
          </a:xfrm>
          <a:prstGeom prst="rect">
            <a:avLst/>
          </a:prstGeom>
          <a:solidFill>
            <a:srgbClr val="006600"/>
          </a:solidFill>
        </p:spPr>
        <p:txBody>
          <a:bodyPr wrap="square">
            <a:spAutoFit/>
          </a:bodyPr>
          <a:lstStyle/>
          <a:p>
            <a:pPr algn="ctr"/>
            <a:r>
              <a:rPr lang="ru-RU" sz="2000" b="1" cap="all" dirty="0" smtClean="0">
                <a:solidFill>
                  <a:schemeClr val="bg1"/>
                </a:solidFill>
              </a:rPr>
              <a:t>Количество средств, полученных на проф.работу с  населением</a:t>
            </a:r>
          </a:p>
          <a:p>
            <a:pPr algn="ctr"/>
            <a:r>
              <a:rPr lang="ru-RU" sz="2000" b="1" cap="all" dirty="0" smtClean="0">
                <a:solidFill>
                  <a:schemeClr val="bg1"/>
                </a:solidFill>
              </a:rPr>
              <a:t>(в пересчете на 1 жителя, руб.)</a:t>
            </a:r>
            <a:endParaRPr lang="ru-RU" sz="2000" b="1" cap="all" dirty="0">
              <a:solidFill>
                <a:schemeClr val="bg1"/>
              </a:solidFill>
            </a:endParaRPr>
          </a:p>
        </p:txBody>
      </p:sp>
      <p:sp>
        <p:nvSpPr>
          <p:cNvPr id="6" name="TextBox 5"/>
          <p:cNvSpPr txBox="1"/>
          <p:nvPr/>
        </p:nvSpPr>
        <p:spPr>
          <a:xfrm>
            <a:off x="43458" y="1600294"/>
            <a:ext cx="4960590" cy="369332"/>
          </a:xfrm>
          <a:prstGeom prst="rect">
            <a:avLst/>
          </a:prstGeom>
          <a:noFill/>
        </p:spPr>
        <p:txBody>
          <a:bodyPr wrap="square" rtlCol="0">
            <a:spAutoFit/>
          </a:bodyPr>
          <a:lstStyle/>
          <a:p>
            <a:r>
              <a:rPr lang="ru-RU" dirty="0" smtClean="0"/>
              <a:t>Форма №70 ОСН, Российская Федерация</a:t>
            </a:r>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val="1481120357"/>
              </p:ext>
            </p:extLst>
          </p:nvPr>
        </p:nvGraphicFramePr>
        <p:xfrm>
          <a:off x="5004048" y="2204864"/>
          <a:ext cx="3888432" cy="4079240"/>
        </p:xfrm>
        <a:graphic>
          <a:graphicData uri="http://schemas.openxmlformats.org/drawingml/2006/table">
            <a:tbl>
              <a:tblPr firstRow="1" bandRow="1">
                <a:tableStyleId>{EB344D84-9AFB-497E-A393-DC336BA19D2E}</a:tableStyleId>
              </a:tblPr>
              <a:tblGrid>
                <a:gridCol w="2491086"/>
                <a:gridCol w="698673"/>
                <a:gridCol w="698673"/>
              </a:tblGrid>
              <a:tr h="370840">
                <a:tc>
                  <a:txBody>
                    <a:bodyPr/>
                    <a:lstStyle/>
                    <a:p>
                      <a:pPr algn="ctr"/>
                      <a:r>
                        <a:rPr lang="ru-RU" dirty="0" smtClean="0"/>
                        <a:t>2015 год</a:t>
                      </a:r>
                      <a:endParaRPr lang="ru-RU" dirty="0">
                        <a:solidFill>
                          <a:srgbClr val="FFFF00"/>
                        </a:solidFill>
                      </a:endParaRPr>
                    </a:p>
                  </a:txBody>
                  <a:tcPr/>
                </a:tc>
                <a:tc>
                  <a:txBody>
                    <a:bodyPr/>
                    <a:lstStyle/>
                    <a:p>
                      <a:pPr algn="ctr"/>
                      <a:r>
                        <a:rPr lang="ru-RU" dirty="0" smtClean="0"/>
                        <a:t>руб.</a:t>
                      </a:r>
                      <a:endParaRPr lang="ru-RU" dirty="0">
                        <a:solidFill>
                          <a:srgbClr val="FFFF00"/>
                        </a:solidFill>
                      </a:endParaRPr>
                    </a:p>
                  </a:txBody>
                  <a:tcPr/>
                </a:tc>
                <a:tc>
                  <a:txBody>
                    <a:bodyPr/>
                    <a:lstStyle/>
                    <a:p>
                      <a:pPr algn="ctr"/>
                      <a:endParaRPr lang="ru-RU" dirty="0">
                        <a:solidFill>
                          <a:srgbClr val="FFFF00"/>
                        </a:solidFill>
                      </a:endParaRPr>
                    </a:p>
                  </a:txBody>
                  <a:tcPr/>
                </a:tc>
              </a:tr>
              <a:tr h="370840">
                <a:tc>
                  <a:txBody>
                    <a:bodyPr/>
                    <a:lstStyle/>
                    <a:p>
                      <a:r>
                        <a:rPr lang="ru-RU" dirty="0" smtClean="0"/>
                        <a:t>Российская Федерация</a:t>
                      </a:r>
                      <a:endParaRPr lang="ru-RU" b="1" dirty="0"/>
                    </a:p>
                  </a:txBody>
                  <a:tcPr/>
                </a:tc>
                <a:tc>
                  <a:txBody>
                    <a:bodyPr/>
                    <a:lstStyle/>
                    <a:p>
                      <a:r>
                        <a:rPr lang="ru-RU" dirty="0" smtClean="0"/>
                        <a:t>1,14</a:t>
                      </a:r>
                      <a:endParaRPr lang="ru-RU" dirty="0"/>
                    </a:p>
                  </a:txBody>
                  <a:tcPr/>
                </a:tc>
                <a:tc>
                  <a:txBody>
                    <a:bodyPr/>
                    <a:lstStyle/>
                    <a:p>
                      <a:pPr algn="ctr"/>
                      <a:r>
                        <a:rPr lang="ru-RU" dirty="0" smtClean="0"/>
                        <a:t>↓</a:t>
                      </a:r>
                      <a:endParaRPr lang="ru-RU" dirty="0">
                        <a:solidFill>
                          <a:srgbClr val="FF0000"/>
                        </a:solidFill>
                      </a:endParaRPr>
                    </a:p>
                  </a:txBody>
                  <a:tcPr/>
                </a:tc>
              </a:tr>
              <a:tr h="370840">
                <a:tc>
                  <a:txBody>
                    <a:bodyPr/>
                    <a:lstStyle/>
                    <a:p>
                      <a:r>
                        <a:rPr lang="ru-RU" dirty="0" smtClean="0"/>
                        <a:t>Уральский ФО</a:t>
                      </a:r>
                      <a:endParaRPr lang="ru-RU" dirty="0"/>
                    </a:p>
                  </a:txBody>
                  <a:tcPr/>
                </a:tc>
                <a:tc>
                  <a:txBody>
                    <a:bodyPr/>
                    <a:lstStyle/>
                    <a:p>
                      <a:r>
                        <a:rPr lang="ru-RU" dirty="0" smtClean="0"/>
                        <a:t>5,47</a:t>
                      </a:r>
                      <a:endParaRPr lang="ru-RU" dirty="0"/>
                    </a:p>
                  </a:txBody>
                  <a:tcPr/>
                </a:tc>
                <a:tc>
                  <a:txBody>
                    <a:bodyPr/>
                    <a:lstStyle/>
                    <a:p>
                      <a:pPr algn="ctr"/>
                      <a:r>
                        <a:rPr lang="ru-RU" dirty="0" smtClean="0"/>
                        <a:t>↑</a:t>
                      </a:r>
                      <a:endParaRPr lang="ru-RU" dirty="0">
                        <a:solidFill>
                          <a:srgbClr val="00FF00"/>
                        </a:solidFill>
                      </a:endParaRPr>
                    </a:p>
                  </a:txBody>
                  <a:tcPr/>
                </a:tc>
              </a:tr>
              <a:tr h="370840">
                <a:tc>
                  <a:txBody>
                    <a:bodyPr/>
                    <a:lstStyle/>
                    <a:p>
                      <a:r>
                        <a:rPr lang="ru-RU" dirty="0" smtClean="0"/>
                        <a:t>Дальневосточный ФО</a:t>
                      </a:r>
                      <a:endParaRPr lang="ru-RU" dirty="0"/>
                    </a:p>
                  </a:txBody>
                  <a:tcPr/>
                </a:tc>
                <a:tc>
                  <a:txBody>
                    <a:bodyPr/>
                    <a:lstStyle/>
                    <a:p>
                      <a:r>
                        <a:rPr lang="ru-RU" dirty="0" smtClean="0"/>
                        <a:t>2,11</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a:t>
                      </a:r>
                      <a:endParaRPr lang="ru-RU" dirty="0" smtClean="0">
                        <a:solidFill>
                          <a:srgbClr val="00FF00"/>
                        </a:solidFill>
                      </a:endParaRPr>
                    </a:p>
                  </a:txBody>
                  <a:tcPr/>
                </a:tc>
              </a:tr>
              <a:tr h="370840">
                <a:tc>
                  <a:txBody>
                    <a:bodyPr/>
                    <a:lstStyle/>
                    <a:p>
                      <a:r>
                        <a:rPr lang="ru-RU" dirty="0" smtClean="0"/>
                        <a:t>Приволжский ФО</a:t>
                      </a:r>
                      <a:endParaRPr lang="ru-RU" dirty="0"/>
                    </a:p>
                  </a:txBody>
                  <a:tcPr/>
                </a:tc>
                <a:tc>
                  <a:txBody>
                    <a:bodyPr/>
                    <a:lstStyle/>
                    <a:p>
                      <a:r>
                        <a:rPr lang="ru-RU" dirty="0" smtClean="0"/>
                        <a:t>1,07</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a:t>
                      </a:r>
                      <a:endParaRPr lang="ru-RU" dirty="0" smtClean="0">
                        <a:solidFill>
                          <a:srgbClr val="FF0000"/>
                        </a:solidFill>
                      </a:endParaRPr>
                    </a:p>
                  </a:txBody>
                  <a:tcPr/>
                </a:tc>
              </a:tr>
              <a:tr h="370840">
                <a:tc>
                  <a:txBody>
                    <a:bodyPr/>
                    <a:lstStyle/>
                    <a:p>
                      <a:r>
                        <a:rPr lang="ru-RU" dirty="0" smtClean="0"/>
                        <a:t>Сибирский ФО</a:t>
                      </a:r>
                      <a:endParaRPr lang="ru-RU" dirty="0"/>
                    </a:p>
                  </a:txBody>
                  <a:tcPr/>
                </a:tc>
                <a:tc>
                  <a:txBody>
                    <a:bodyPr/>
                    <a:lstStyle/>
                    <a:p>
                      <a:r>
                        <a:rPr lang="ru-RU" dirty="0" smtClean="0"/>
                        <a:t>0,90</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a:t>
                      </a:r>
                      <a:endParaRPr lang="ru-RU" dirty="0" smtClean="0">
                        <a:solidFill>
                          <a:srgbClr val="FF0000"/>
                        </a:solidFill>
                      </a:endParaRPr>
                    </a:p>
                  </a:txBody>
                  <a:tcPr/>
                </a:tc>
              </a:tr>
              <a:tr h="370840">
                <a:tc>
                  <a:txBody>
                    <a:bodyPr/>
                    <a:lstStyle/>
                    <a:p>
                      <a:r>
                        <a:rPr lang="ru-RU" dirty="0" smtClean="0"/>
                        <a:t>Северо-Западный ФО</a:t>
                      </a:r>
                      <a:endParaRPr lang="ru-RU" dirty="0"/>
                    </a:p>
                  </a:txBody>
                  <a:tcPr/>
                </a:tc>
                <a:tc>
                  <a:txBody>
                    <a:bodyPr/>
                    <a:lstStyle/>
                    <a:p>
                      <a:r>
                        <a:rPr lang="ru-RU" dirty="0" smtClean="0"/>
                        <a:t>0,79</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a:t>
                      </a:r>
                      <a:endParaRPr lang="ru-RU" dirty="0" smtClean="0">
                        <a:solidFill>
                          <a:srgbClr val="FF0000"/>
                        </a:solidFill>
                      </a:endParaRPr>
                    </a:p>
                  </a:txBody>
                  <a:tcPr/>
                </a:tc>
              </a:tr>
              <a:tr h="370840">
                <a:tc>
                  <a:txBody>
                    <a:bodyPr/>
                    <a:lstStyle/>
                    <a:p>
                      <a:r>
                        <a:rPr lang="ru-RU" dirty="0" smtClean="0"/>
                        <a:t>Центральный ФО</a:t>
                      </a:r>
                      <a:endParaRPr lang="ru-RU" dirty="0"/>
                    </a:p>
                  </a:txBody>
                  <a:tcPr/>
                </a:tc>
                <a:tc>
                  <a:txBody>
                    <a:bodyPr/>
                    <a:lstStyle/>
                    <a:p>
                      <a:r>
                        <a:rPr lang="ru-RU" dirty="0" smtClean="0"/>
                        <a:t>0,56</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a:t>
                      </a:r>
                      <a:endParaRPr lang="ru-RU" dirty="0" smtClean="0">
                        <a:solidFill>
                          <a:srgbClr val="FF0000"/>
                        </a:solidFill>
                      </a:endParaRPr>
                    </a:p>
                  </a:txBody>
                  <a:tcPr/>
                </a:tc>
              </a:tr>
              <a:tr h="370840">
                <a:tc>
                  <a:txBody>
                    <a:bodyPr/>
                    <a:lstStyle/>
                    <a:p>
                      <a:r>
                        <a:rPr lang="ru-RU" dirty="0" smtClean="0"/>
                        <a:t>Южный ФО</a:t>
                      </a:r>
                      <a:endParaRPr lang="ru-RU" dirty="0"/>
                    </a:p>
                  </a:txBody>
                  <a:tcPr/>
                </a:tc>
                <a:tc>
                  <a:txBody>
                    <a:bodyPr/>
                    <a:lstStyle/>
                    <a:p>
                      <a:r>
                        <a:rPr lang="ru-RU" dirty="0" smtClean="0"/>
                        <a:t>0,27</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a:t>
                      </a:r>
                      <a:endParaRPr lang="ru-RU" dirty="0" smtClean="0">
                        <a:solidFill>
                          <a:srgbClr val="00FF00"/>
                        </a:solidFill>
                      </a:endParaRPr>
                    </a:p>
                  </a:txBody>
                  <a:tcPr/>
                </a:tc>
              </a:tr>
              <a:tr h="370840">
                <a:tc>
                  <a:txBody>
                    <a:bodyPr/>
                    <a:lstStyle/>
                    <a:p>
                      <a:r>
                        <a:rPr lang="ru-RU" dirty="0" smtClean="0"/>
                        <a:t>Сев.-Кавказский</a:t>
                      </a:r>
                      <a:r>
                        <a:rPr lang="ru-RU" baseline="0" dirty="0" smtClean="0"/>
                        <a:t> ФО</a:t>
                      </a:r>
                      <a:endParaRPr lang="ru-RU" dirty="0"/>
                    </a:p>
                  </a:txBody>
                  <a:tcPr/>
                </a:tc>
                <a:tc>
                  <a:txBody>
                    <a:bodyPr/>
                    <a:lstStyle/>
                    <a:p>
                      <a:r>
                        <a:rPr lang="ru-RU" dirty="0" smtClean="0"/>
                        <a:t>0,08</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a:t>
                      </a:r>
                      <a:endParaRPr lang="ru-RU" dirty="0" smtClean="0">
                        <a:solidFill>
                          <a:srgbClr val="FF0000"/>
                        </a:solidFill>
                      </a:endParaRPr>
                    </a:p>
                  </a:txBody>
                  <a:tcPr/>
                </a:tc>
              </a:tr>
              <a:tr h="370840">
                <a:tc>
                  <a:txBody>
                    <a:bodyPr/>
                    <a:lstStyle/>
                    <a:p>
                      <a:r>
                        <a:rPr lang="ru-RU" dirty="0" smtClean="0"/>
                        <a:t>Крымский ФО</a:t>
                      </a:r>
                      <a:endParaRPr lang="ru-RU" dirty="0"/>
                    </a:p>
                  </a:txBody>
                  <a:tcPr/>
                </a:tc>
                <a:tc>
                  <a:txBody>
                    <a:bodyPr/>
                    <a:lstStyle/>
                    <a:p>
                      <a:r>
                        <a:rPr lang="ru-RU" dirty="0" smtClean="0"/>
                        <a:t>0,05</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a:t>
                      </a:r>
                      <a:endParaRPr lang="ru-RU" dirty="0" smtClean="0">
                        <a:solidFill>
                          <a:srgbClr val="FF0000"/>
                        </a:solidFill>
                      </a:endParaRPr>
                    </a:p>
                  </a:txBody>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87451803"/>
              </p:ext>
            </p:extLst>
          </p:nvPr>
        </p:nvGraphicFramePr>
        <p:xfrm>
          <a:off x="251520" y="2204864"/>
          <a:ext cx="3241429" cy="4079240"/>
        </p:xfrm>
        <a:graphic>
          <a:graphicData uri="http://schemas.openxmlformats.org/drawingml/2006/table">
            <a:tbl>
              <a:tblPr firstRow="1" bandRow="1">
                <a:tableStyleId>{EB344D84-9AFB-497E-A393-DC336BA19D2E}</a:tableStyleId>
              </a:tblPr>
              <a:tblGrid>
                <a:gridCol w="2629391"/>
                <a:gridCol w="612038"/>
              </a:tblGrid>
              <a:tr h="370840">
                <a:tc>
                  <a:txBody>
                    <a:bodyPr/>
                    <a:lstStyle/>
                    <a:p>
                      <a:pPr algn="ctr"/>
                      <a:r>
                        <a:rPr lang="ru-RU" dirty="0" smtClean="0"/>
                        <a:t>2014</a:t>
                      </a:r>
                      <a:r>
                        <a:rPr lang="ru-RU" baseline="0" dirty="0" smtClean="0"/>
                        <a:t> год</a:t>
                      </a:r>
                      <a:endParaRPr lang="ru-RU" dirty="0">
                        <a:solidFill>
                          <a:srgbClr val="FFFF00"/>
                        </a:solidFill>
                      </a:endParaRPr>
                    </a:p>
                  </a:txBody>
                  <a:tcPr/>
                </a:tc>
                <a:tc>
                  <a:txBody>
                    <a:bodyPr/>
                    <a:lstStyle/>
                    <a:p>
                      <a:r>
                        <a:rPr lang="ru-RU" dirty="0" smtClean="0"/>
                        <a:t>руб.</a:t>
                      </a:r>
                      <a:endParaRPr lang="ru-RU" dirty="0">
                        <a:solidFill>
                          <a:srgbClr val="FFFF00"/>
                        </a:solidFill>
                      </a:endParaRPr>
                    </a:p>
                  </a:txBody>
                  <a:tcPr/>
                </a:tc>
              </a:tr>
              <a:tr h="370840">
                <a:tc>
                  <a:txBody>
                    <a:bodyPr/>
                    <a:lstStyle/>
                    <a:p>
                      <a:r>
                        <a:rPr lang="ru-RU" dirty="0" smtClean="0"/>
                        <a:t>Российская Федерация</a:t>
                      </a:r>
                      <a:endParaRPr lang="ru-RU" dirty="0"/>
                    </a:p>
                  </a:txBody>
                  <a:tcPr/>
                </a:tc>
                <a:tc>
                  <a:txBody>
                    <a:bodyPr/>
                    <a:lstStyle/>
                    <a:p>
                      <a:r>
                        <a:rPr lang="ru-RU" dirty="0" smtClean="0"/>
                        <a:t>2,00</a:t>
                      </a:r>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Уральский ФО</a:t>
                      </a:r>
                    </a:p>
                  </a:txBody>
                  <a:tcPr/>
                </a:tc>
                <a:tc>
                  <a:txBody>
                    <a:bodyPr/>
                    <a:lstStyle/>
                    <a:p>
                      <a:r>
                        <a:rPr lang="ru-RU" dirty="0" smtClean="0"/>
                        <a:t>4,99</a:t>
                      </a:r>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Северо-Западный ФО</a:t>
                      </a:r>
                    </a:p>
                  </a:txBody>
                  <a:tcPr/>
                </a:tc>
                <a:tc>
                  <a:txBody>
                    <a:bodyPr/>
                    <a:lstStyle/>
                    <a:p>
                      <a:r>
                        <a:rPr lang="ru-RU" dirty="0" smtClean="0"/>
                        <a:t>3,02</a:t>
                      </a:r>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Сибирский ФО</a:t>
                      </a:r>
                    </a:p>
                  </a:txBody>
                  <a:tcPr/>
                </a:tc>
                <a:tc>
                  <a:txBody>
                    <a:bodyPr/>
                    <a:lstStyle/>
                    <a:p>
                      <a:r>
                        <a:rPr lang="ru-RU" dirty="0" smtClean="0"/>
                        <a:t>2,72</a:t>
                      </a:r>
                      <a:endParaRPr lang="ru-RU" dirty="0"/>
                    </a:p>
                  </a:txBody>
                  <a:tcPr/>
                </a:tc>
              </a:tr>
              <a:tr h="370840">
                <a:tc>
                  <a:txBody>
                    <a:bodyPr/>
                    <a:lstStyle/>
                    <a:p>
                      <a:r>
                        <a:rPr lang="ru-RU" dirty="0" smtClean="0"/>
                        <a:t>Приволжский ФО</a:t>
                      </a:r>
                      <a:endParaRPr lang="ru-RU" dirty="0"/>
                    </a:p>
                  </a:txBody>
                  <a:tcPr/>
                </a:tc>
                <a:tc>
                  <a:txBody>
                    <a:bodyPr/>
                    <a:lstStyle/>
                    <a:p>
                      <a:r>
                        <a:rPr lang="ru-RU" dirty="0" smtClean="0"/>
                        <a:t>2,07</a:t>
                      </a:r>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Сев.-Кавказский</a:t>
                      </a:r>
                      <a:r>
                        <a:rPr lang="ru-RU" baseline="0" dirty="0" smtClean="0"/>
                        <a:t> ФО</a:t>
                      </a:r>
                      <a:endParaRPr lang="ru-RU" dirty="0" smtClean="0"/>
                    </a:p>
                  </a:txBody>
                  <a:tcPr/>
                </a:tc>
                <a:tc>
                  <a:txBody>
                    <a:bodyPr/>
                    <a:lstStyle/>
                    <a:p>
                      <a:r>
                        <a:rPr lang="ru-RU" dirty="0" smtClean="0"/>
                        <a:t>1,72</a:t>
                      </a:r>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Центральный ФО</a:t>
                      </a:r>
                    </a:p>
                  </a:txBody>
                  <a:tcPr/>
                </a:tc>
                <a:tc>
                  <a:txBody>
                    <a:bodyPr/>
                    <a:lstStyle/>
                    <a:p>
                      <a:r>
                        <a:rPr lang="ru-RU" dirty="0" smtClean="0"/>
                        <a:t>1,28</a:t>
                      </a:r>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Дальневосточный ФО</a:t>
                      </a:r>
                    </a:p>
                  </a:txBody>
                  <a:tcPr/>
                </a:tc>
                <a:tc>
                  <a:txBody>
                    <a:bodyPr/>
                    <a:lstStyle/>
                    <a:p>
                      <a:r>
                        <a:rPr lang="ru-RU" dirty="0" smtClean="0"/>
                        <a:t>0,72</a:t>
                      </a:r>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Крымский ФО</a:t>
                      </a:r>
                    </a:p>
                  </a:txBody>
                  <a:tcPr/>
                </a:tc>
                <a:tc>
                  <a:txBody>
                    <a:bodyPr/>
                    <a:lstStyle/>
                    <a:p>
                      <a:r>
                        <a:rPr lang="ru-RU" dirty="0" smtClean="0"/>
                        <a:t>0,65</a:t>
                      </a:r>
                      <a:endParaRPr lang="ru-R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Южный ФО</a:t>
                      </a:r>
                    </a:p>
                  </a:txBody>
                  <a:tcPr/>
                </a:tc>
                <a:tc>
                  <a:txBody>
                    <a:bodyPr/>
                    <a:lstStyle/>
                    <a:p>
                      <a:r>
                        <a:rPr lang="ru-RU" dirty="0" smtClean="0"/>
                        <a:t>0,21</a:t>
                      </a:r>
                      <a:endParaRPr lang="ru-RU" dirty="0"/>
                    </a:p>
                  </a:txBody>
                  <a:tcPr/>
                </a:tc>
              </a:tr>
            </a:tbl>
          </a:graphicData>
        </a:graphic>
      </p:graphicFrame>
      <p:sp>
        <p:nvSpPr>
          <p:cNvPr id="10" name="Стрелка вправо 9"/>
          <p:cNvSpPr/>
          <p:nvPr/>
        </p:nvSpPr>
        <p:spPr>
          <a:xfrm>
            <a:off x="3492949" y="3284984"/>
            <a:ext cx="1511099" cy="2016224"/>
          </a:xfrm>
          <a:prstGeom prst="rightArrow">
            <a:avLst/>
          </a:prstGeom>
          <a:gradFill flip="none" rotWithShape="1">
            <a:gsLst>
              <a:gs pos="99000">
                <a:schemeClr val="bg1"/>
              </a:gs>
              <a:gs pos="1000">
                <a:srgbClr val="FFFF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5940152" y="6453336"/>
            <a:ext cx="2485256" cy="307777"/>
          </a:xfrm>
          <a:prstGeom prst="rect">
            <a:avLst/>
          </a:prstGeom>
          <a:noFill/>
        </p:spPr>
        <p:txBody>
          <a:bodyPr wrap="square" rtlCol="0">
            <a:spAutoFit/>
          </a:bodyPr>
          <a:lstStyle/>
          <a:p>
            <a:r>
              <a:rPr lang="ru-RU" sz="1400" i="1" dirty="0" err="1" smtClean="0">
                <a:solidFill>
                  <a:srgbClr val="0070C0"/>
                </a:solidFill>
              </a:rPr>
              <a:t>Сененко</a:t>
            </a:r>
            <a:r>
              <a:rPr lang="ru-RU" sz="1400" i="1" dirty="0" smtClean="0">
                <a:solidFill>
                  <a:srgbClr val="0070C0"/>
                </a:solidFill>
              </a:rPr>
              <a:t> </a:t>
            </a:r>
            <a:r>
              <a:rPr lang="ru-RU" sz="1400" i="1" dirty="0" err="1" smtClean="0">
                <a:solidFill>
                  <a:srgbClr val="0070C0"/>
                </a:solidFill>
              </a:rPr>
              <a:t>А.Ш.,и</a:t>
            </a:r>
            <a:r>
              <a:rPr lang="ru-RU" sz="1400" i="1" dirty="0" smtClean="0">
                <a:solidFill>
                  <a:srgbClr val="0070C0"/>
                </a:solidFill>
              </a:rPr>
              <a:t> </a:t>
            </a:r>
            <a:r>
              <a:rPr lang="ru-RU" sz="1400" i="1" dirty="0" err="1" smtClean="0">
                <a:solidFill>
                  <a:srgbClr val="0070C0"/>
                </a:solidFill>
              </a:rPr>
              <a:t>соавт</a:t>
            </a:r>
            <a:r>
              <a:rPr lang="ru-RU" sz="1400" i="1" dirty="0" smtClean="0">
                <a:solidFill>
                  <a:srgbClr val="0070C0"/>
                </a:solidFill>
              </a:rPr>
              <a:t> 2016 г.</a:t>
            </a:r>
            <a:endParaRPr lang="ru-RU" sz="1400" i="1" dirty="0">
              <a:solidFill>
                <a:srgbClr val="0070C0"/>
              </a:solidFill>
            </a:endParaRPr>
          </a:p>
        </p:txBody>
      </p:sp>
    </p:spTree>
    <p:extLst>
      <p:ext uri="{BB962C8B-B14F-4D97-AF65-F5344CB8AC3E}">
        <p14:creationId xmlns:p14="http://schemas.microsoft.com/office/powerpoint/2010/main" val="34332116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rgbClr val="003300"/>
                </a:solidFill>
                <a:latin typeface="+mn-lt"/>
              </a:rPr>
              <a:t>Ключевые моменты сегодня</a:t>
            </a:r>
            <a:endParaRPr lang="ru-RU" sz="3600" b="1" dirty="0">
              <a:solidFill>
                <a:srgbClr val="003300"/>
              </a:solidFill>
              <a:latin typeface="+mn-lt"/>
            </a:endParaRPr>
          </a:p>
        </p:txBody>
      </p:sp>
      <p:sp>
        <p:nvSpPr>
          <p:cNvPr id="3" name="Содержимое 2"/>
          <p:cNvSpPr>
            <a:spLocks noGrp="1"/>
          </p:cNvSpPr>
          <p:nvPr>
            <p:ph idx="1"/>
          </p:nvPr>
        </p:nvSpPr>
        <p:spPr>
          <a:xfrm>
            <a:off x="899592" y="1449288"/>
            <a:ext cx="7772400" cy="4572000"/>
          </a:xfrm>
        </p:spPr>
        <p:txBody>
          <a:bodyPr>
            <a:normAutofit/>
          </a:bodyPr>
          <a:lstStyle/>
          <a:p>
            <a:r>
              <a:rPr lang="ru-RU" sz="2800" dirty="0" smtClean="0">
                <a:latin typeface="+mj-lt"/>
              </a:rPr>
              <a:t>Возрастающее бремя НИЗ</a:t>
            </a:r>
          </a:p>
          <a:p>
            <a:r>
              <a:rPr lang="ru-RU" sz="2800" dirty="0" smtClean="0">
                <a:latin typeface="+mj-lt"/>
              </a:rPr>
              <a:t>Вклад глобализации и урбанизации</a:t>
            </a:r>
            <a:endParaRPr lang="en-US" sz="2800" dirty="0" smtClean="0">
              <a:latin typeface="+mj-lt"/>
            </a:endParaRPr>
          </a:p>
          <a:p>
            <a:r>
              <a:rPr lang="ru-RU" sz="2800" dirty="0" smtClean="0">
                <a:latin typeface="+mj-lt"/>
              </a:rPr>
              <a:t>Больший акцент на профилактику</a:t>
            </a:r>
          </a:p>
          <a:p>
            <a:r>
              <a:rPr lang="ru-RU" sz="2800" dirty="0" smtClean="0">
                <a:latin typeface="+mj-lt"/>
              </a:rPr>
              <a:t>Необходимость стандартизованных и сравнимых данных</a:t>
            </a:r>
          </a:p>
          <a:p>
            <a:r>
              <a:rPr lang="ru-RU" sz="2800" dirty="0" smtClean="0">
                <a:latin typeface="+mj-lt"/>
              </a:rPr>
              <a:t>Больший фокус на тренды основных факторов риска</a:t>
            </a:r>
          </a:p>
          <a:p>
            <a:r>
              <a:rPr lang="ru-RU" sz="2800" dirty="0" smtClean="0">
                <a:latin typeface="+mj-lt"/>
              </a:rPr>
              <a:t>Наблюдение в рамках ВОЗ </a:t>
            </a:r>
            <a:r>
              <a:rPr lang="en-US" sz="2800" dirty="0" smtClean="0">
                <a:latin typeface="+mj-lt"/>
              </a:rPr>
              <a:t>(STEPS)</a:t>
            </a:r>
            <a:r>
              <a:rPr lang="ru-RU" sz="2800" dirty="0" smtClean="0">
                <a:latin typeface="+mj-lt"/>
              </a:rPr>
              <a:t> </a:t>
            </a:r>
            <a:endParaRPr lang="ru-RU" sz="2800" dirty="0">
              <a:latin typeface="+mj-lt"/>
            </a:endParaRPr>
          </a:p>
        </p:txBody>
      </p:sp>
      <p:sp>
        <p:nvSpPr>
          <p:cNvPr id="4" name="Rectangle 8"/>
          <p:cNvSpPr>
            <a:spLocks noChangeArrowheads="1"/>
          </p:cNvSpPr>
          <p:nvPr/>
        </p:nvSpPr>
        <p:spPr bwMode="auto">
          <a:xfrm>
            <a:off x="0" y="6096000"/>
            <a:ext cx="9217025" cy="792163"/>
          </a:xfrm>
          <a:prstGeom prst="rect">
            <a:avLst/>
          </a:prstGeom>
          <a:solidFill>
            <a:schemeClr val="bg1"/>
          </a:solidFill>
          <a:ln w="9525">
            <a:noFill/>
            <a:miter lim="800000"/>
            <a:headEnd/>
            <a:tailEnd/>
          </a:ln>
          <a:effectLst/>
        </p:spPr>
        <p:txBody>
          <a:bodyPr wrap="none" anchor="ctr"/>
          <a:lstStyle/>
          <a:p>
            <a:pPr>
              <a:defRPr/>
            </a:pPr>
            <a:endParaRPr lang="ru-RU" dirty="0">
              <a:solidFill>
                <a:srgbClr val="C00000"/>
              </a:solidFill>
              <a:latin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1906143"/>
            <a:ext cx="7772400" cy="2387600"/>
          </a:xfrm>
        </p:spPr>
        <p:txBody>
          <a:bodyPr>
            <a:normAutofit fontScale="90000"/>
          </a:bodyPr>
          <a:lstStyle/>
          <a:p>
            <a:r>
              <a:rPr lang="ru-RU" dirty="0" smtClean="0">
                <a:solidFill>
                  <a:srgbClr val="003300"/>
                </a:solidFill>
              </a:rPr>
              <a:t>Снижение глобального бремени НИЗ является главным приоритетом и необходимым условием для устойчивого развития.</a:t>
            </a:r>
            <a:endParaRPr lang="ru-RU" dirty="0">
              <a:solidFill>
                <a:srgbClr val="003300"/>
              </a:solidFill>
            </a:endParaRPr>
          </a:p>
        </p:txBody>
      </p:sp>
    </p:spTree>
    <p:extLst>
      <p:ext uri="{BB962C8B-B14F-4D97-AF65-F5344CB8AC3E}">
        <p14:creationId xmlns:p14="http://schemas.microsoft.com/office/powerpoint/2010/main" val="6676894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txBox="1">
            <a:spLocks/>
          </p:cNvSpPr>
          <p:nvPr/>
        </p:nvSpPr>
        <p:spPr>
          <a:xfrm>
            <a:off x="539552" y="3213209"/>
            <a:ext cx="8229600" cy="1470025"/>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tx1"/>
                </a:solidFill>
                <a:effectLst/>
                <a:uLnTx/>
                <a:uFillTx/>
                <a:latin typeface="+mj-lt"/>
                <a:ea typeface="+mj-ea"/>
                <a:cs typeface="+mj-cs"/>
              </a:rPr>
              <a:t>СПАСИБО ЗА ВНИМАНИЕ</a:t>
            </a:r>
            <a:endParaRPr kumimoji="0" lang="ru-RU"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1143000"/>
          </a:xfrm>
        </p:spPr>
        <p:txBody>
          <a:bodyPr>
            <a:normAutofit fontScale="90000"/>
          </a:bodyPr>
          <a:lstStyle/>
          <a:p>
            <a:r>
              <a:rPr lang="ru-RU" sz="3600" b="1" dirty="0" smtClean="0">
                <a:solidFill>
                  <a:srgbClr val="003300"/>
                </a:solidFill>
                <a:latin typeface="+mn-lt"/>
              </a:rPr>
              <a:t>Континуум развития неинфекционных заболеваний</a:t>
            </a:r>
            <a:endParaRPr lang="ru-RU" sz="3600" b="1" dirty="0">
              <a:solidFill>
                <a:srgbClr val="003300"/>
              </a:solidFill>
              <a:latin typeface="+mn-lt"/>
            </a:endParaRPr>
          </a:p>
        </p:txBody>
      </p:sp>
      <p:graphicFrame>
        <p:nvGraphicFramePr>
          <p:cNvPr id="4" name="Схема 3"/>
          <p:cNvGraphicFramePr/>
          <p:nvPr/>
        </p:nvGraphicFramePr>
        <p:xfrm>
          <a:off x="323528" y="1180976"/>
          <a:ext cx="8640960" cy="2176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трелка вправо 4"/>
          <p:cNvSpPr/>
          <p:nvPr/>
        </p:nvSpPr>
        <p:spPr>
          <a:xfrm>
            <a:off x="251520" y="3795659"/>
            <a:ext cx="8640960" cy="1865589"/>
          </a:xfrm>
          <a:prstGeom prst="rightArrow">
            <a:avLst/>
          </a:prstGeom>
          <a:solidFill>
            <a:srgbClr val="0000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 name="Группа 5"/>
          <p:cNvGrpSpPr/>
          <p:nvPr/>
        </p:nvGrpSpPr>
        <p:grpSpPr>
          <a:xfrm>
            <a:off x="271599" y="4280033"/>
            <a:ext cx="1349286" cy="932794"/>
            <a:chOff x="291433" y="621610"/>
            <a:chExt cx="1349286" cy="932794"/>
          </a:xfrm>
        </p:grpSpPr>
        <p:sp>
          <p:nvSpPr>
            <p:cNvPr id="7" name="Прямоугольник 6"/>
            <p:cNvSpPr/>
            <p:nvPr/>
          </p:nvSpPr>
          <p:spPr>
            <a:xfrm>
              <a:off x="291433" y="621610"/>
              <a:ext cx="1349286" cy="932794"/>
            </a:xfrm>
            <a:prstGeom prst="rect">
              <a:avLst/>
            </a:prstGeom>
            <a:solidFill>
              <a:srgbClr val="E7FFFF"/>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Прямоугольник 7"/>
            <p:cNvSpPr/>
            <p:nvPr/>
          </p:nvSpPr>
          <p:spPr>
            <a:xfrm>
              <a:off x="291433" y="621610"/>
              <a:ext cx="1349286" cy="9327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ru-RU" sz="2400" b="1" kern="1200" dirty="0" smtClean="0"/>
                <a:t>Здоровье</a:t>
              </a:r>
              <a:endParaRPr lang="ru-RU" sz="2400" b="1" kern="1200" dirty="0"/>
            </a:p>
          </p:txBody>
        </p:sp>
      </p:grpSp>
      <p:grpSp>
        <p:nvGrpSpPr>
          <p:cNvPr id="6" name="Группа 8"/>
          <p:cNvGrpSpPr/>
          <p:nvPr/>
        </p:nvGrpSpPr>
        <p:grpSpPr>
          <a:xfrm>
            <a:off x="1895287" y="4293096"/>
            <a:ext cx="1095697" cy="932794"/>
            <a:chOff x="1654318" y="663847"/>
            <a:chExt cx="1095697" cy="932794"/>
          </a:xfrm>
        </p:grpSpPr>
        <p:sp>
          <p:nvSpPr>
            <p:cNvPr id="10" name="Прямоугольник 9"/>
            <p:cNvSpPr/>
            <p:nvPr/>
          </p:nvSpPr>
          <p:spPr>
            <a:xfrm>
              <a:off x="1680444" y="663847"/>
              <a:ext cx="1069571" cy="932794"/>
            </a:xfrm>
            <a:prstGeom prst="rect">
              <a:avLst/>
            </a:prstGeom>
            <a:solidFill>
              <a:srgbClr val="E7FFFF"/>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Прямоугольник 10"/>
            <p:cNvSpPr/>
            <p:nvPr/>
          </p:nvSpPr>
          <p:spPr>
            <a:xfrm>
              <a:off x="1654318" y="663847"/>
              <a:ext cx="1069571" cy="9327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ru-RU" sz="2000" b="1" kern="1200" dirty="0" smtClean="0"/>
                <a:t>Питание</a:t>
              </a:r>
            </a:p>
            <a:p>
              <a:pPr lvl="0" algn="ctr" defTabSz="800100">
                <a:lnSpc>
                  <a:spcPct val="90000"/>
                </a:lnSpc>
                <a:spcBef>
                  <a:spcPct val="0"/>
                </a:spcBef>
                <a:spcAft>
                  <a:spcPct val="35000"/>
                </a:spcAft>
              </a:pPr>
              <a:r>
                <a:rPr lang="ru-RU" sz="2000" b="1" kern="1200" dirty="0" smtClean="0"/>
                <a:t>НФ</a:t>
              </a:r>
              <a:r>
                <a:rPr lang="ru-RU" sz="2000" b="1" dirty="0" smtClean="0"/>
                <a:t>А</a:t>
              </a:r>
              <a:endParaRPr lang="ru-RU" sz="2000" b="1" kern="1200" dirty="0"/>
            </a:p>
          </p:txBody>
        </p:sp>
      </p:grpSp>
      <p:grpSp>
        <p:nvGrpSpPr>
          <p:cNvPr id="9" name="Группа 11"/>
          <p:cNvGrpSpPr/>
          <p:nvPr/>
        </p:nvGrpSpPr>
        <p:grpSpPr>
          <a:xfrm>
            <a:off x="3635896" y="4296406"/>
            <a:ext cx="1333157" cy="932794"/>
            <a:chOff x="3396968" y="621610"/>
            <a:chExt cx="1333157" cy="932794"/>
          </a:xfrm>
        </p:grpSpPr>
        <p:sp>
          <p:nvSpPr>
            <p:cNvPr id="13" name="Прямоугольник 12"/>
            <p:cNvSpPr/>
            <p:nvPr/>
          </p:nvSpPr>
          <p:spPr>
            <a:xfrm>
              <a:off x="3396968" y="621610"/>
              <a:ext cx="1333157" cy="932794"/>
            </a:xfrm>
            <a:prstGeom prst="rect">
              <a:avLst/>
            </a:prstGeom>
            <a:solidFill>
              <a:srgbClr val="E7FFFF"/>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Прямоугольник 13"/>
            <p:cNvSpPr/>
            <p:nvPr/>
          </p:nvSpPr>
          <p:spPr>
            <a:xfrm>
              <a:off x="3396968" y="621610"/>
              <a:ext cx="1333157" cy="9327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ru-RU" sz="2000" b="1" dirty="0" smtClean="0"/>
                <a:t>Ожирение Гипертония</a:t>
              </a:r>
              <a:endParaRPr lang="ru-RU" sz="2000" b="1" kern="1200" dirty="0"/>
            </a:p>
          </p:txBody>
        </p:sp>
      </p:grpSp>
      <p:grpSp>
        <p:nvGrpSpPr>
          <p:cNvPr id="12" name="Группа 14"/>
          <p:cNvGrpSpPr/>
          <p:nvPr/>
        </p:nvGrpSpPr>
        <p:grpSpPr>
          <a:xfrm>
            <a:off x="5292080" y="4293096"/>
            <a:ext cx="1584176" cy="932794"/>
            <a:chOff x="5071693" y="621610"/>
            <a:chExt cx="1727444" cy="932794"/>
          </a:xfrm>
        </p:grpSpPr>
        <p:sp>
          <p:nvSpPr>
            <p:cNvPr id="16" name="Прямоугольник 15"/>
            <p:cNvSpPr/>
            <p:nvPr/>
          </p:nvSpPr>
          <p:spPr>
            <a:xfrm>
              <a:off x="5071693" y="621610"/>
              <a:ext cx="1727444" cy="932794"/>
            </a:xfrm>
            <a:prstGeom prst="rect">
              <a:avLst/>
            </a:prstGeom>
            <a:solidFill>
              <a:srgbClr val="E7FFFF"/>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Прямоугольник 16"/>
            <p:cNvSpPr/>
            <p:nvPr/>
          </p:nvSpPr>
          <p:spPr>
            <a:xfrm>
              <a:off x="5071693" y="621610"/>
              <a:ext cx="1727444" cy="9327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ru-RU" sz="2400" b="1" kern="1200" dirty="0" smtClean="0"/>
                <a:t>Инсульт</a:t>
              </a:r>
              <a:endParaRPr lang="ru-RU" sz="2400" b="1" kern="1200" dirty="0"/>
            </a:p>
          </p:txBody>
        </p:sp>
      </p:grpSp>
      <p:grpSp>
        <p:nvGrpSpPr>
          <p:cNvPr id="15" name="Группа 17"/>
          <p:cNvGrpSpPr/>
          <p:nvPr/>
        </p:nvGrpSpPr>
        <p:grpSpPr>
          <a:xfrm>
            <a:off x="7164288" y="4296406"/>
            <a:ext cx="1069571" cy="932794"/>
            <a:chOff x="7027384" y="621610"/>
            <a:chExt cx="1069571" cy="932794"/>
          </a:xfrm>
        </p:grpSpPr>
        <p:sp>
          <p:nvSpPr>
            <p:cNvPr id="19" name="Прямоугольник 18"/>
            <p:cNvSpPr/>
            <p:nvPr/>
          </p:nvSpPr>
          <p:spPr>
            <a:xfrm>
              <a:off x="7027384" y="621610"/>
              <a:ext cx="1069571" cy="932794"/>
            </a:xfrm>
            <a:prstGeom prst="rect">
              <a:avLst/>
            </a:prstGeom>
            <a:solidFill>
              <a:srgbClr val="E7FFFF"/>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dirty="0" smtClean="0"/>
            </a:p>
            <a:p>
              <a:r>
                <a:rPr lang="en-US" sz="2400" b="1" dirty="0" err="1" smtClean="0"/>
                <a:t>Exitus</a:t>
              </a:r>
              <a:endParaRPr lang="ru-RU" sz="2400" b="1" dirty="0"/>
            </a:p>
          </p:txBody>
        </p:sp>
        <p:sp>
          <p:nvSpPr>
            <p:cNvPr id="20" name="Прямоугольник 19"/>
            <p:cNvSpPr/>
            <p:nvPr/>
          </p:nvSpPr>
          <p:spPr>
            <a:xfrm>
              <a:off x="7027384" y="621610"/>
              <a:ext cx="1069571" cy="9327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23520" rIns="0" bIns="223520" numCol="1" spcCol="1270" anchor="ctr" anchorCtr="0">
              <a:noAutofit/>
            </a:bodyPr>
            <a:lstStyle/>
            <a:p>
              <a:pPr lvl="0"/>
              <a:endParaRPr lang="ru-RU" sz="2800" b="1" dirty="0"/>
            </a:p>
          </p:txBody>
        </p:sp>
      </p:grpSp>
      <p:cxnSp>
        <p:nvCxnSpPr>
          <p:cNvPr id="22" name="Прямая со стрелкой 21"/>
          <p:cNvCxnSpPr/>
          <p:nvPr/>
        </p:nvCxnSpPr>
        <p:spPr>
          <a:xfrm flipV="1">
            <a:off x="1658983" y="2276872"/>
            <a:ext cx="536753" cy="912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3419872" y="2276872"/>
            <a:ext cx="216024"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5076056" y="2276872"/>
            <a:ext cx="216024"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7164288" y="2276872"/>
            <a:ext cx="216024"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1672570" y="4725144"/>
            <a:ext cx="216024"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3135086" y="4715691"/>
            <a:ext cx="428802" cy="945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5004048" y="4725144"/>
            <a:ext cx="216024"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6948264" y="4725144"/>
            <a:ext cx="216024"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2384807" y="3703034"/>
            <a:ext cx="5700" cy="51626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4170082" y="3698678"/>
            <a:ext cx="5700" cy="51626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a:off x="6072924" y="3707385"/>
            <a:ext cx="5700" cy="51626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95934" y="5721531"/>
            <a:ext cx="8725998" cy="830997"/>
          </a:xfrm>
          <a:prstGeom prst="rect">
            <a:avLst/>
          </a:prstGeom>
          <a:noFill/>
        </p:spPr>
        <p:txBody>
          <a:bodyPr wrap="square" rtlCol="0">
            <a:spAutoFit/>
          </a:bodyPr>
          <a:lstStyle/>
          <a:p>
            <a:pPr algn="ctr"/>
            <a:r>
              <a:rPr lang="ru-RU" sz="2400" b="1" dirty="0" smtClean="0">
                <a:solidFill>
                  <a:schemeClr val="accent2">
                    <a:lumMod val="75000"/>
                  </a:schemeClr>
                </a:solidFill>
              </a:rPr>
              <a:t>Профилактический континуум:</a:t>
            </a:r>
          </a:p>
          <a:p>
            <a:pPr algn="ctr"/>
            <a:r>
              <a:rPr lang="ru-RU" sz="2400" b="1" dirty="0" smtClean="0">
                <a:solidFill>
                  <a:schemeClr val="accent2">
                    <a:lumMod val="75000"/>
                  </a:schemeClr>
                </a:solidFill>
              </a:rPr>
              <a:t> выявление ФР, первичная и вторичная профилактика</a:t>
            </a:r>
            <a:endParaRPr lang="ru-RU" sz="2400" b="1" dirty="0">
              <a:solidFill>
                <a:schemeClr val="accent2">
                  <a:lumMod val="75000"/>
                </a:schemeClr>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2069" y="-13701"/>
            <a:ext cx="8569234" cy="1325563"/>
          </a:xfrm>
        </p:spPr>
        <p:txBody>
          <a:bodyPr>
            <a:normAutofit/>
          </a:bodyPr>
          <a:lstStyle/>
          <a:p>
            <a:r>
              <a:rPr lang="ru-RU" sz="3600" b="1" dirty="0" smtClean="0"/>
              <a:t>Глобальный план действий по профилактике и контролю за НИЗ (2020)</a:t>
            </a:r>
            <a:endParaRPr lang="ru-RU" sz="3600" b="1" dirty="0"/>
          </a:p>
        </p:txBody>
      </p:sp>
      <p:sp>
        <p:nvSpPr>
          <p:cNvPr id="3" name="Содержимое 2"/>
          <p:cNvSpPr>
            <a:spLocks noGrp="1"/>
          </p:cNvSpPr>
          <p:nvPr>
            <p:ph idx="1"/>
          </p:nvPr>
        </p:nvSpPr>
        <p:spPr>
          <a:xfrm>
            <a:off x="117565" y="1371600"/>
            <a:ext cx="8974183" cy="5225143"/>
          </a:xfrm>
        </p:spPr>
        <p:txBody>
          <a:bodyPr>
            <a:noAutofit/>
          </a:bodyPr>
          <a:lstStyle/>
          <a:p>
            <a:pPr>
              <a:buNone/>
            </a:pPr>
            <a:r>
              <a:rPr lang="ru-RU" sz="1600" i="1" dirty="0"/>
              <a:t>Цель 1. Повысить приоритетность профилактики неинфекционных заболеваний и борьбы с ними в глобальной, региональной и национальной повестках дня и в целях развития, согласованных на международном уровне, путем укрепления международного сотрудничества и пропагандисткой деятельности</a:t>
            </a:r>
            <a:endParaRPr lang="ru-RU" sz="1600" b="1" i="1" dirty="0"/>
          </a:p>
          <a:p>
            <a:pPr>
              <a:buNone/>
            </a:pPr>
            <a:r>
              <a:rPr lang="ru-RU" sz="1600" i="1" dirty="0"/>
              <a:t>Цель 2. Укрепить национальный потенциал, лидерство, руководство, </a:t>
            </a:r>
            <a:r>
              <a:rPr lang="ru-RU" sz="1600" i="1" dirty="0" err="1"/>
              <a:t>многосекторальную</a:t>
            </a:r>
            <a:r>
              <a:rPr lang="ru-RU" sz="1600" i="1" dirty="0"/>
              <a:t> деятельность и партнерства для ускорения принятия ответных мер, направленных на профилактику неинфекционных заболеваний и борьбу с ними, на уровне страны</a:t>
            </a:r>
            <a:endParaRPr lang="ru-RU" sz="1600" b="1" i="1" dirty="0"/>
          </a:p>
          <a:p>
            <a:pPr>
              <a:buNone/>
            </a:pPr>
            <a:r>
              <a:rPr lang="ru-RU" sz="1600" i="1" dirty="0"/>
              <a:t>Цель 3. Снизить влияние модифицируемых факторов риска неинфекционных заболеваний и лежащих в их основе социальных детерминант путем создания среды, способствующей укреплению здоровья</a:t>
            </a:r>
            <a:endParaRPr lang="ru-RU" sz="1600" dirty="0"/>
          </a:p>
          <a:p>
            <a:pPr>
              <a:buNone/>
            </a:pPr>
            <a:r>
              <a:rPr lang="ru-RU" sz="1600" i="1" dirty="0" smtClean="0"/>
              <a:t>Цель 4. Укрепить и переориентировать системы здравоохранения на профилактику неинфекционных заболеваний и борьбу с ними, а также выявлять их социальные детерминанты посредством социально-ориентированной первичной медико-санитарной помощи и всеобщего охвата медицинским обслуживанием</a:t>
            </a:r>
            <a:endParaRPr lang="ru-RU" sz="1600" dirty="0" smtClean="0"/>
          </a:p>
          <a:p>
            <a:pPr>
              <a:buNone/>
            </a:pPr>
            <a:r>
              <a:rPr lang="ru-RU" sz="1600" i="1" dirty="0" smtClean="0"/>
              <a:t>Цель 5. Содействовать и поддерживать национальный потенциал проведения высококачественной научно-исследовательской деятельности в области профилактики неинфекционных заболеваний и борьбы с ними</a:t>
            </a:r>
            <a:endParaRPr lang="ru-RU" sz="1600" dirty="0" smtClean="0"/>
          </a:p>
          <a:p>
            <a:pPr>
              <a:buNone/>
            </a:pPr>
            <a:r>
              <a:rPr lang="ru-RU" sz="1600" i="1" dirty="0" smtClean="0"/>
              <a:t>Цель 6. Мониторировать  неинфекционные заболевания и определяющие их факторы и оценивать прогресс, достигнутый в  борьбе с ними </a:t>
            </a:r>
            <a:endParaRPr lang="ru-RU" sz="1600" b="1" i="1" dirty="0" smtClean="0"/>
          </a:p>
          <a:p>
            <a:endParaRPr lang="ru-RU"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2069" y="64677"/>
            <a:ext cx="8569234" cy="1325563"/>
          </a:xfrm>
        </p:spPr>
        <p:txBody>
          <a:bodyPr>
            <a:normAutofit/>
          </a:bodyPr>
          <a:lstStyle/>
          <a:p>
            <a:r>
              <a:rPr lang="ru-RU" sz="3600" b="1" dirty="0" smtClean="0"/>
              <a:t>Глобальный план действий по профилактике и контролю за НИЗ (2020)</a:t>
            </a:r>
            <a:endParaRPr lang="ru-RU" sz="3600" b="1" dirty="0"/>
          </a:p>
        </p:txBody>
      </p:sp>
      <p:sp>
        <p:nvSpPr>
          <p:cNvPr id="3" name="Содержимое 2"/>
          <p:cNvSpPr>
            <a:spLocks noGrp="1"/>
          </p:cNvSpPr>
          <p:nvPr>
            <p:ph idx="1"/>
          </p:nvPr>
        </p:nvSpPr>
        <p:spPr>
          <a:xfrm>
            <a:off x="783774" y="2063939"/>
            <a:ext cx="7432766" cy="2416623"/>
          </a:xfrm>
          <a:ln w="38100">
            <a:solidFill>
              <a:schemeClr val="accent2"/>
            </a:solidFill>
          </a:ln>
        </p:spPr>
        <p:txBody>
          <a:bodyPr>
            <a:noAutofit/>
          </a:bodyPr>
          <a:lstStyle/>
          <a:p>
            <a:pPr>
              <a:buNone/>
            </a:pPr>
            <a:r>
              <a:rPr lang="ru-RU" sz="2800" b="1" i="1" dirty="0" smtClean="0"/>
              <a:t>Цель 6</a:t>
            </a:r>
            <a:r>
              <a:rPr lang="ru-RU" sz="2800" i="1" dirty="0" smtClean="0"/>
              <a:t>. Мониторировать динамику инфекционных заболеваний и факторов их определяющих и оценивать прогресс, достигнутый в борьбе с ними</a:t>
            </a:r>
            <a:endParaRPr lang="ru-RU" sz="2800" b="1" i="1" dirty="0" smtClean="0"/>
          </a:p>
          <a:p>
            <a:endParaRPr lang="ru-RU"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rgbClr val="003300"/>
                </a:solidFill>
                <a:latin typeface="+mn-lt"/>
              </a:rPr>
              <a:t>Мониторинг</a:t>
            </a:r>
            <a:endParaRPr lang="ru-RU" sz="3600" b="1" dirty="0">
              <a:solidFill>
                <a:srgbClr val="003300"/>
              </a:solidFill>
              <a:latin typeface="+mn-lt"/>
            </a:endParaRPr>
          </a:p>
        </p:txBody>
      </p:sp>
      <p:sp>
        <p:nvSpPr>
          <p:cNvPr id="3" name="Содержимое 2"/>
          <p:cNvSpPr>
            <a:spLocks noGrp="1"/>
          </p:cNvSpPr>
          <p:nvPr>
            <p:ph idx="1"/>
          </p:nvPr>
        </p:nvSpPr>
        <p:spPr>
          <a:xfrm>
            <a:off x="899592" y="1305272"/>
            <a:ext cx="7772400" cy="4572000"/>
          </a:xfrm>
        </p:spPr>
        <p:txBody>
          <a:bodyPr>
            <a:normAutofit/>
          </a:bodyPr>
          <a:lstStyle/>
          <a:p>
            <a:pPr>
              <a:buClr>
                <a:srgbClr val="FFFFFF"/>
              </a:buClr>
              <a:buFont typeface="Symbol" pitchFamily="18" charset="2"/>
              <a:buChar char="·"/>
            </a:pPr>
            <a:r>
              <a:rPr lang="ru-RU" sz="2800" b="1" dirty="0" smtClean="0"/>
              <a:t>Мониторинг состояния здоровья населения представляет собой систематический сбор и своевременный анализ информации о состоянии здоровья населения для осуществления действий в области общественного здоровья.</a:t>
            </a:r>
          </a:p>
          <a:p>
            <a:pPr>
              <a:buClr>
                <a:srgbClr val="FFFFFF"/>
              </a:buClr>
              <a:buFont typeface="Symbol" pitchFamily="18" charset="2"/>
              <a:buChar char="·"/>
            </a:pPr>
            <a:endParaRPr lang="ru-RU" sz="2400" b="1" dirty="0" smtClean="0"/>
          </a:p>
          <a:p>
            <a:pPr>
              <a:buClr>
                <a:srgbClr val="FFFFFF"/>
              </a:buClr>
              <a:buFont typeface="Symbol" pitchFamily="18" charset="2"/>
              <a:buChar char="·"/>
            </a:pPr>
            <a:r>
              <a:rPr lang="ru-RU" sz="2800" b="1" dirty="0" smtClean="0"/>
              <a:t>Является «доказательной" основой для разработки профилактической программы и  политики и ее оценки</a:t>
            </a:r>
            <a:endParaRPr lang="en-GB" sz="2400" dirty="0" smtClean="0">
              <a:latin typeface="Arial Black" pitchFamily="34" charset="0"/>
            </a:endParaRPr>
          </a:p>
          <a:p>
            <a:pPr eaLnBrk="1" hangingPunct="1"/>
            <a:endParaRPr lang="en-GB" sz="2400" dirty="0" smtClean="0">
              <a:latin typeface="Arial Black" pitchFamily="34" charset="0"/>
            </a:endParaRPr>
          </a:p>
          <a:p>
            <a:endParaRPr lang="ru-R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766" y="218493"/>
            <a:ext cx="8412480" cy="1143000"/>
          </a:xfrm>
        </p:spPr>
        <p:txBody>
          <a:bodyPr>
            <a:noAutofit/>
          </a:bodyPr>
          <a:lstStyle/>
          <a:p>
            <a:r>
              <a:rPr lang="ru-RU" sz="3600" b="1" dirty="0" smtClean="0">
                <a:solidFill>
                  <a:srgbClr val="003300"/>
                </a:solidFill>
              </a:rPr>
              <a:t>Наблюдение (мониторинг) - основной компонент оценки профилактики НИЗ</a:t>
            </a:r>
            <a:endParaRPr lang="ru-RU" sz="3600" b="1" dirty="0">
              <a:solidFill>
                <a:srgbClr val="003300"/>
              </a:solidFill>
            </a:endParaRPr>
          </a:p>
        </p:txBody>
      </p:sp>
      <p:sp>
        <p:nvSpPr>
          <p:cNvPr id="5" name="Прямоугольник 4"/>
          <p:cNvSpPr/>
          <p:nvPr/>
        </p:nvSpPr>
        <p:spPr>
          <a:xfrm>
            <a:off x="251520" y="5212357"/>
            <a:ext cx="8568952" cy="1200329"/>
          </a:xfrm>
          <a:prstGeom prst="rect">
            <a:avLst/>
          </a:prstGeom>
        </p:spPr>
        <p:txBody>
          <a:bodyPr wrap="square">
            <a:spAutoFit/>
          </a:bodyPr>
          <a:lstStyle/>
          <a:p>
            <a:pPr algn="ctr"/>
            <a:r>
              <a:rPr lang="ru-RU" sz="2400" dirty="0" smtClean="0"/>
              <a:t>если программа и политика</a:t>
            </a:r>
          </a:p>
          <a:p>
            <a:pPr algn="ctr"/>
            <a:r>
              <a:rPr lang="ru-RU" sz="2400" dirty="0" smtClean="0"/>
              <a:t>разрабатываются без учета данных, она терпит неудачу, не в силах показать прогресс или результаты.</a:t>
            </a:r>
            <a:endParaRPr lang="ru-RU" sz="2400" dirty="0"/>
          </a:p>
        </p:txBody>
      </p:sp>
      <p:grpSp>
        <p:nvGrpSpPr>
          <p:cNvPr id="4" name="Group 4"/>
          <p:cNvGrpSpPr>
            <a:grpSpLocks/>
          </p:cNvGrpSpPr>
          <p:nvPr/>
        </p:nvGrpSpPr>
        <p:grpSpPr bwMode="auto">
          <a:xfrm>
            <a:off x="323528" y="2996952"/>
            <a:ext cx="1638300" cy="2598738"/>
            <a:chOff x="2279" y="1681"/>
            <a:chExt cx="1199" cy="1881"/>
          </a:xfrm>
        </p:grpSpPr>
        <p:sp>
          <p:nvSpPr>
            <p:cNvPr id="7" name="Freeform 5"/>
            <p:cNvSpPr>
              <a:spLocks/>
            </p:cNvSpPr>
            <p:nvPr/>
          </p:nvSpPr>
          <p:spPr bwMode="auto">
            <a:xfrm>
              <a:off x="2520" y="2158"/>
              <a:ext cx="408" cy="295"/>
            </a:xfrm>
            <a:custGeom>
              <a:avLst/>
              <a:gdLst>
                <a:gd name="T0" fmla="*/ 266 w 408"/>
                <a:gd name="T1" fmla="*/ 128 h 295"/>
                <a:gd name="T2" fmla="*/ 242 w 408"/>
                <a:gd name="T3" fmla="*/ 93 h 295"/>
                <a:gd name="T4" fmla="*/ 216 w 408"/>
                <a:gd name="T5" fmla="*/ 64 h 295"/>
                <a:gd name="T6" fmla="*/ 185 w 408"/>
                <a:gd name="T7" fmla="*/ 36 h 295"/>
                <a:gd name="T8" fmla="*/ 155 w 408"/>
                <a:gd name="T9" fmla="*/ 21 h 295"/>
                <a:gd name="T10" fmla="*/ 126 w 408"/>
                <a:gd name="T11" fmla="*/ 6 h 295"/>
                <a:gd name="T12" fmla="*/ 97 w 408"/>
                <a:gd name="T13" fmla="*/ 0 h 295"/>
                <a:gd name="T14" fmla="*/ 69 w 408"/>
                <a:gd name="T15" fmla="*/ 0 h 295"/>
                <a:gd name="T16" fmla="*/ 43 w 408"/>
                <a:gd name="T17" fmla="*/ 9 h 295"/>
                <a:gd name="T18" fmla="*/ 24 w 408"/>
                <a:gd name="T19" fmla="*/ 28 h 295"/>
                <a:gd name="T20" fmla="*/ 10 w 408"/>
                <a:gd name="T21" fmla="*/ 52 h 295"/>
                <a:gd name="T22" fmla="*/ 0 w 408"/>
                <a:gd name="T23" fmla="*/ 86 h 295"/>
                <a:gd name="T24" fmla="*/ 0 w 408"/>
                <a:gd name="T25" fmla="*/ 130 h 295"/>
                <a:gd name="T26" fmla="*/ 3 w 408"/>
                <a:gd name="T27" fmla="*/ 169 h 295"/>
                <a:gd name="T28" fmla="*/ 15 w 408"/>
                <a:gd name="T29" fmla="*/ 201 h 295"/>
                <a:gd name="T30" fmla="*/ 36 w 408"/>
                <a:gd name="T31" fmla="*/ 234 h 295"/>
                <a:gd name="T32" fmla="*/ 65 w 408"/>
                <a:gd name="T33" fmla="*/ 263 h 295"/>
                <a:gd name="T34" fmla="*/ 92 w 408"/>
                <a:gd name="T35" fmla="*/ 276 h 295"/>
                <a:gd name="T36" fmla="*/ 123 w 408"/>
                <a:gd name="T37" fmla="*/ 288 h 295"/>
                <a:gd name="T38" fmla="*/ 164 w 408"/>
                <a:gd name="T39" fmla="*/ 295 h 295"/>
                <a:gd name="T40" fmla="*/ 196 w 408"/>
                <a:gd name="T41" fmla="*/ 293 h 295"/>
                <a:gd name="T42" fmla="*/ 218 w 408"/>
                <a:gd name="T43" fmla="*/ 284 h 295"/>
                <a:gd name="T44" fmla="*/ 238 w 408"/>
                <a:gd name="T45" fmla="*/ 272 h 295"/>
                <a:gd name="T46" fmla="*/ 257 w 408"/>
                <a:gd name="T47" fmla="*/ 254 h 295"/>
                <a:gd name="T48" fmla="*/ 269 w 408"/>
                <a:gd name="T49" fmla="*/ 225 h 295"/>
                <a:gd name="T50" fmla="*/ 274 w 408"/>
                <a:gd name="T51" fmla="*/ 194 h 295"/>
                <a:gd name="T52" fmla="*/ 278 w 408"/>
                <a:gd name="T53" fmla="*/ 169 h 295"/>
                <a:gd name="T54" fmla="*/ 327 w 408"/>
                <a:gd name="T55" fmla="*/ 177 h 295"/>
                <a:gd name="T56" fmla="*/ 370 w 408"/>
                <a:gd name="T57" fmla="*/ 194 h 295"/>
                <a:gd name="T58" fmla="*/ 395 w 408"/>
                <a:gd name="T59" fmla="*/ 200 h 295"/>
                <a:gd name="T60" fmla="*/ 408 w 408"/>
                <a:gd name="T61" fmla="*/ 188 h 295"/>
                <a:gd name="T62" fmla="*/ 408 w 408"/>
                <a:gd name="T63" fmla="*/ 172 h 295"/>
                <a:gd name="T64" fmla="*/ 398 w 408"/>
                <a:gd name="T65" fmla="*/ 159 h 295"/>
                <a:gd name="T66" fmla="*/ 379 w 408"/>
                <a:gd name="T67" fmla="*/ 151 h 295"/>
                <a:gd name="T68" fmla="*/ 373 w 408"/>
                <a:gd name="T69" fmla="*/ 152 h 295"/>
                <a:gd name="T70" fmla="*/ 337 w 408"/>
                <a:gd name="T71" fmla="*/ 152 h 295"/>
                <a:gd name="T72" fmla="*/ 287 w 408"/>
                <a:gd name="T73" fmla="*/ 145 h 295"/>
                <a:gd name="T74" fmla="*/ 266 w 408"/>
                <a:gd name="T75" fmla="*/ 128 h 2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8"/>
                <a:gd name="T115" fmla="*/ 0 h 295"/>
                <a:gd name="T116" fmla="*/ 408 w 408"/>
                <a:gd name="T117" fmla="*/ 295 h 2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8" h="295">
                  <a:moveTo>
                    <a:pt x="266" y="128"/>
                  </a:moveTo>
                  <a:lnTo>
                    <a:pt x="242" y="93"/>
                  </a:lnTo>
                  <a:lnTo>
                    <a:pt x="216" y="64"/>
                  </a:lnTo>
                  <a:lnTo>
                    <a:pt x="185" y="36"/>
                  </a:lnTo>
                  <a:lnTo>
                    <a:pt x="155" y="21"/>
                  </a:lnTo>
                  <a:lnTo>
                    <a:pt x="126" y="6"/>
                  </a:lnTo>
                  <a:lnTo>
                    <a:pt x="97" y="0"/>
                  </a:lnTo>
                  <a:lnTo>
                    <a:pt x="69" y="0"/>
                  </a:lnTo>
                  <a:lnTo>
                    <a:pt x="43" y="9"/>
                  </a:lnTo>
                  <a:lnTo>
                    <a:pt x="24" y="28"/>
                  </a:lnTo>
                  <a:lnTo>
                    <a:pt x="10" y="52"/>
                  </a:lnTo>
                  <a:lnTo>
                    <a:pt x="0" y="86"/>
                  </a:lnTo>
                  <a:lnTo>
                    <a:pt x="0" y="130"/>
                  </a:lnTo>
                  <a:lnTo>
                    <a:pt x="3" y="169"/>
                  </a:lnTo>
                  <a:lnTo>
                    <a:pt x="15" y="201"/>
                  </a:lnTo>
                  <a:lnTo>
                    <a:pt x="36" y="234"/>
                  </a:lnTo>
                  <a:lnTo>
                    <a:pt x="65" y="263"/>
                  </a:lnTo>
                  <a:lnTo>
                    <a:pt x="92" y="276"/>
                  </a:lnTo>
                  <a:lnTo>
                    <a:pt x="123" y="288"/>
                  </a:lnTo>
                  <a:lnTo>
                    <a:pt x="164" y="295"/>
                  </a:lnTo>
                  <a:lnTo>
                    <a:pt x="196" y="293"/>
                  </a:lnTo>
                  <a:lnTo>
                    <a:pt x="218" y="284"/>
                  </a:lnTo>
                  <a:lnTo>
                    <a:pt x="238" y="272"/>
                  </a:lnTo>
                  <a:lnTo>
                    <a:pt x="257" y="254"/>
                  </a:lnTo>
                  <a:lnTo>
                    <a:pt x="269" y="225"/>
                  </a:lnTo>
                  <a:lnTo>
                    <a:pt x="274" y="194"/>
                  </a:lnTo>
                  <a:lnTo>
                    <a:pt x="278" y="169"/>
                  </a:lnTo>
                  <a:lnTo>
                    <a:pt x="327" y="177"/>
                  </a:lnTo>
                  <a:lnTo>
                    <a:pt x="370" y="194"/>
                  </a:lnTo>
                  <a:lnTo>
                    <a:pt x="395" y="200"/>
                  </a:lnTo>
                  <a:lnTo>
                    <a:pt x="408" y="188"/>
                  </a:lnTo>
                  <a:lnTo>
                    <a:pt x="408" y="172"/>
                  </a:lnTo>
                  <a:lnTo>
                    <a:pt x="398" y="159"/>
                  </a:lnTo>
                  <a:lnTo>
                    <a:pt x="379" y="151"/>
                  </a:lnTo>
                  <a:lnTo>
                    <a:pt x="373" y="152"/>
                  </a:lnTo>
                  <a:lnTo>
                    <a:pt x="337" y="152"/>
                  </a:lnTo>
                  <a:lnTo>
                    <a:pt x="287" y="145"/>
                  </a:lnTo>
                  <a:lnTo>
                    <a:pt x="266" y="128"/>
                  </a:lnTo>
                  <a:close/>
                </a:path>
              </a:pathLst>
            </a:custGeom>
            <a:solidFill>
              <a:srgbClr val="000000"/>
            </a:solidFill>
            <a:ln w="9525">
              <a:noFill/>
              <a:round/>
              <a:headEnd/>
              <a:tailEnd/>
            </a:ln>
          </p:spPr>
          <p:txBody>
            <a:bodyPr/>
            <a:lstStyle/>
            <a:p>
              <a:endParaRPr lang="ru-RU"/>
            </a:p>
          </p:txBody>
        </p:sp>
        <p:sp>
          <p:nvSpPr>
            <p:cNvPr id="8" name="Freeform 6"/>
            <p:cNvSpPr>
              <a:spLocks/>
            </p:cNvSpPr>
            <p:nvPr/>
          </p:nvSpPr>
          <p:spPr bwMode="auto">
            <a:xfrm>
              <a:off x="2668" y="2489"/>
              <a:ext cx="292" cy="503"/>
            </a:xfrm>
            <a:custGeom>
              <a:avLst/>
              <a:gdLst>
                <a:gd name="T0" fmla="*/ 24 w 292"/>
                <a:gd name="T1" fmla="*/ 14 h 503"/>
                <a:gd name="T2" fmla="*/ 49 w 292"/>
                <a:gd name="T3" fmla="*/ 9 h 503"/>
                <a:gd name="T4" fmla="*/ 78 w 292"/>
                <a:gd name="T5" fmla="*/ 0 h 503"/>
                <a:gd name="T6" fmla="*/ 110 w 292"/>
                <a:gd name="T7" fmla="*/ 0 h 503"/>
                <a:gd name="T8" fmla="*/ 136 w 292"/>
                <a:gd name="T9" fmla="*/ 2 h 503"/>
                <a:gd name="T10" fmla="*/ 162 w 292"/>
                <a:gd name="T11" fmla="*/ 14 h 503"/>
                <a:gd name="T12" fmla="*/ 185 w 292"/>
                <a:gd name="T13" fmla="*/ 33 h 503"/>
                <a:gd name="T14" fmla="*/ 211 w 292"/>
                <a:gd name="T15" fmla="*/ 59 h 503"/>
                <a:gd name="T16" fmla="*/ 229 w 292"/>
                <a:gd name="T17" fmla="*/ 87 h 503"/>
                <a:gd name="T18" fmla="*/ 252 w 292"/>
                <a:gd name="T19" fmla="*/ 120 h 503"/>
                <a:gd name="T20" fmla="*/ 268 w 292"/>
                <a:gd name="T21" fmla="*/ 158 h 503"/>
                <a:gd name="T22" fmla="*/ 280 w 292"/>
                <a:gd name="T23" fmla="*/ 194 h 503"/>
                <a:gd name="T24" fmla="*/ 290 w 292"/>
                <a:gd name="T25" fmla="*/ 235 h 503"/>
                <a:gd name="T26" fmla="*/ 292 w 292"/>
                <a:gd name="T27" fmla="*/ 274 h 503"/>
                <a:gd name="T28" fmla="*/ 290 w 292"/>
                <a:gd name="T29" fmla="*/ 317 h 503"/>
                <a:gd name="T30" fmla="*/ 284 w 292"/>
                <a:gd name="T31" fmla="*/ 356 h 503"/>
                <a:gd name="T32" fmla="*/ 268 w 292"/>
                <a:gd name="T33" fmla="*/ 399 h 503"/>
                <a:gd name="T34" fmla="*/ 244 w 292"/>
                <a:gd name="T35" fmla="*/ 431 h 503"/>
                <a:gd name="T36" fmla="*/ 217 w 292"/>
                <a:gd name="T37" fmla="*/ 460 h 503"/>
                <a:gd name="T38" fmla="*/ 194 w 292"/>
                <a:gd name="T39" fmla="*/ 482 h 503"/>
                <a:gd name="T40" fmla="*/ 168 w 292"/>
                <a:gd name="T41" fmla="*/ 494 h 503"/>
                <a:gd name="T42" fmla="*/ 162 w 292"/>
                <a:gd name="T43" fmla="*/ 498 h 503"/>
                <a:gd name="T44" fmla="*/ 135 w 292"/>
                <a:gd name="T45" fmla="*/ 503 h 503"/>
                <a:gd name="T46" fmla="*/ 128 w 292"/>
                <a:gd name="T47" fmla="*/ 503 h 503"/>
                <a:gd name="T48" fmla="*/ 101 w 292"/>
                <a:gd name="T49" fmla="*/ 499 h 503"/>
                <a:gd name="T50" fmla="*/ 70 w 292"/>
                <a:gd name="T51" fmla="*/ 493 h 503"/>
                <a:gd name="T52" fmla="*/ 44 w 292"/>
                <a:gd name="T53" fmla="*/ 477 h 503"/>
                <a:gd name="T54" fmla="*/ 23 w 292"/>
                <a:gd name="T55" fmla="*/ 452 h 503"/>
                <a:gd name="T56" fmla="*/ 11 w 292"/>
                <a:gd name="T57" fmla="*/ 419 h 503"/>
                <a:gd name="T58" fmla="*/ 0 w 292"/>
                <a:gd name="T59" fmla="*/ 369 h 503"/>
                <a:gd name="T60" fmla="*/ 4 w 292"/>
                <a:gd name="T61" fmla="*/ 334 h 503"/>
                <a:gd name="T62" fmla="*/ 17 w 292"/>
                <a:gd name="T63" fmla="*/ 301 h 503"/>
                <a:gd name="T64" fmla="*/ 37 w 292"/>
                <a:gd name="T65" fmla="*/ 276 h 503"/>
                <a:gd name="T66" fmla="*/ 49 w 292"/>
                <a:gd name="T67" fmla="*/ 256 h 503"/>
                <a:gd name="T68" fmla="*/ 58 w 292"/>
                <a:gd name="T69" fmla="*/ 228 h 503"/>
                <a:gd name="T70" fmla="*/ 53 w 292"/>
                <a:gd name="T71" fmla="*/ 204 h 503"/>
                <a:gd name="T72" fmla="*/ 41 w 292"/>
                <a:gd name="T73" fmla="*/ 187 h 503"/>
                <a:gd name="T74" fmla="*/ 17 w 292"/>
                <a:gd name="T75" fmla="*/ 157 h 503"/>
                <a:gd name="T76" fmla="*/ 4 w 292"/>
                <a:gd name="T77" fmla="*/ 128 h 503"/>
                <a:gd name="T78" fmla="*/ 0 w 292"/>
                <a:gd name="T79" fmla="*/ 99 h 503"/>
                <a:gd name="T80" fmla="*/ 0 w 292"/>
                <a:gd name="T81" fmla="*/ 63 h 503"/>
                <a:gd name="T82" fmla="*/ 11 w 292"/>
                <a:gd name="T83" fmla="*/ 41 h 503"/>
                <a:gd name="T84" fmla="*/ 17 w 292"/>
                <a:gd name="T85" fmla="*/ 29 h 503"/>
                <a:gd name="T86" fmla="*/ 24 w 292"/>
                <a:gd name="T87" fmla="*/ 14 h 5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2"/>
                <a:gd name="T133" fmla="*/ 0 h 503"/>
                <a:gd name="T134" fmla="*/ 292 w 292"/>
                <a:gd name="T135" fmla="*/ 503 h 5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2" h="503">
                  <a:moveTo>
                    <a:pt x="24" y="14"/>
                  </a:moveTo>
                  <a:lnTo>
                    <a:pt x="49" y="9"/>
                  </a:lnTo>
                  <a:lnTo>
                    <a:pt x="78" y="0"/>
                  </a:lnTo>
                  <a:lnTo>
                    <a:pt x="110" y="0"/>
                  </a:lnTo>
                  <a:lnTo>
                    <a:pt x="136" y="2"/>
                  </a:lnTo>
                  <a:lnTo>
                    <a:pt x="162" y="14"/>
                  </a:lnTo>
                  <a:lnTo>
                    <a:pt x="185" y="33"/>
                  </a:lnTo>
                  <a:lnTo>
                    <a:pt x="211" y="59"/>
                  </a:lnTo>
                  <a:lnTo>
                    <a:pt x="229" y="87"/>
                  </a:lnTo>
                  <a:lnTo>
                    <a:pt x="252" y="120"/>
                  </a:lnTo>
                  <a:lnTo>
                    <a:pt x="268" y="158"/>
                  </a:lnTo>
                  <a:lnTo>
                    <a:pt x="280" y="194"/>
                  </a:lnTo>
                  <a:lnTo>
                    <a:pt x="290" y="235"/>
                  </a:lnTo>
                  <a:lnTo>
                    <a:pt x="292" y="274"/>
                  </a:lnTo>
                  <a:lnTo>
                    <a:pt x="290" y="317"/>
                  </a:lnTo>
                  <a:lnTo>
                    <a:pt x="284" y="356"/>
                  </a:lnTo>
                  <a:lnTo>
                    <a:pt x="268" y="399"/>
                  </a:lnTo>
                  <a:lnTo>
                    <a:pt x="244" y="431"/>
                  </a:lnTo>
                  <a:lnTo>
                    <a:pt x="217" y="460"/>
                  </a:lnTo>
                  <a:lnTo>
                    <a:pt x="194" y="482"/>
                  </a:lnTo>
                  <a:lnTo>
                    <a:pt x="168" y="494"/>
                  </a:lnTo>
                  <a:lnTo>
                    <a:pt x="162" y="498"/>
                  </a:lnTo>
                  <a:lnTo>
                    <a:pt x="135" y="503"/>
                  </a:lnTo>
                  <a:lnTo>
                    <a:pt x="128" y="503"/>
                  </a:lnTo>
                  <a:lnTo>
                    <a:pt x="101" y="499"/>
                  </a:lnTo>
                  <a:lnTo>
                    <a:pt x="70" y="493"/>
                  </a:lnTo>
                  <a:lnTo>
                    <a:pt x="44" y="477"/>
                  </a:lnTo>
                  <a:lnTo>
                    <a:pt x="23" y="452"/>
                  </a:lnTo>
                  <a:lnTo>
                    <a:pt x="11" y="419"/>
                  </a:lnTo>
                  <a:lnTo>
                    <a:pt x="0" y="369"/>
                  </a:lnTo>
                  <a:lnTo>
                    <a:pt x="4" y="334"/>
                  </a:lnTo>
                  <a:lnTo>
                    <a:pt x="17" y="301"/>
                  </a:lnTo>
                  <a:lnTo>
                    <a:pt x="37" y="276"/>
                  </a:lnTo>
                  <a:lnTo>
                    <a:pt x="49" y="256"/>
                  </a:lnTo>
                  <a:lnTo>
                    <a:pt x="58" y="228"/>
                  </a:lnTo>
                  <a:lnTo>
                    <a:pt x="53" y="204"/>
                  </a:lnTo>
                  <a:lnTo>
                    <a:pt x="41" y="187"/>
                  </a:lnTo>
                  <a:lnTo>
                    <a:pt x="17" y="157"/>
                  </a:lnTo>
                  <a:lnTo>
                    <a:pt x="4" y="128"/>
                  </a:lnTo>
                  <a:lnTo>
                    <a:pt x="0" y="99"/>
                  </a:lnTo>
                  <a:lnTo>
                    <a:pt x="0" y="63"/>
                  </a:lnTo>
                  <a:lnTo>
                    <a:pt x="11" y="41"/>
                  </a:lnTo>
                  <a:lnTo>
                    <a:pt x="17" y="29"/>
                  </a:lnTo>
                  <a:lnTo>
                    <a:pt x="24" y="14"/>
                  </a:lnTo>
                  <a:close/>
                </a:path>
              </a:pathLst>
            </a:custGeom>
            <a:solidFill>
              <a:srgbClr val="000000"/>
            </a:solidFill>
            <a:ln w="9525">
              <a:noFill/>
              <a:round/>
              <a:headEnd/>
              <a:tailEnd/>
            </a:ln>
          </p:spPr>
          <p:txBody>
            <a:bodyPr/>
            <a:lstStyle/>
            <a:p>
              <a:endParaRPr lang="ru-RU"/>
            </a:p>
          </p:txBody>
        </p:sp>
        <p:sp>
          <p:nvSpPr>
            <p:cNvPr id="9" name="Freeform 7"/>
            <p:cNvSpPr>
              <a:spLocks/>
            </p:cNvSpPr>
            <p:nvPr/>
          </p:nvSpPr>
          <p:spPr bwMode="auto">
            <a:xfrm>
              <a:off x="2279" y="2470"/>
              <a:ext cx="471" cy="204"/>
            </a:xfrm>
            <a:custGeom>
              <a:avLst/>
              <a:gdLst>
                <a:gd name="T0" fmla="*/ 425 w 471"/>
                <a:gd name="T1" fmla="*/ 33 h 204"/>
                <a:gd name="T2" fmla="*/ 471 w 471"/>
                <a:gd name="T3" fmla="*/ 54 h 204"/>
                <a:gd name="T4" fmla="*/ 428 w 471"/>
                <a:gd name="T5" fmla="*/ 107 h 204"/>
                <a:gd name="T6" fmla="*/ 376 w 471"/>
                <a:gd name="T7" fmla="*/ 113 h 204"/>
                <a:gd name="T8" fmla="*/ 266 w 471"/>
                <a:gd name="T9" fmla="*/ 65 h 204"/>
                <a:gd name="T10" fmla="*/ 133 w 471"/>
                <a:gd name="T11" fmla="*/ 40 h 204"/>
                <a:gd name="T12" fmla="*/ 82 w 471"/>
                <a:gd name="T13" fmla="*/ 39 h 204"/>
                <a:gd name="T14" fmla="*/ 59 w 471"/>
                <a:gd name="T15" fmla="*/ 48 h 204"/>
                <a:gd name="T16" fmla="*/ 76 w 471"/>
                <a:gd name="T17" fmla="*/ 77 h 204"/>
                <a:gd name="T18" fmla="*/ 176 w 471"/>
                <a:gd name="T19" fmla="*/ 98 h 204"/>
                <a:gd name="T20" fmla="*/ 222 w 471"/>
                <a:gd name="T21" fmla="*/ 98 h 204"/>
                <a:gd name="T22" fmla="*/ 235 w 471"/>
                <a:gd name="T23" fmla="*/ 94 h 204"/>
                <a:gd name="T24" fmla="*/ 249 w 471"/>
                <a:gd name="T25" fmla="*/ 91 h 204"/>
                <a:gd name="T26" fmla="*/ 260 w 471"/>
                <a:gd name="T27" fmla="*/ 81 h 204"/>
                <a:gd name="T28" fmla="*/ 274 w 471"/>
                <a:gd name="T29" fmla="*/ 79 h 204"/>
                <a:gd name="T30" fmla="*/ 290 w 471"/>
                <a:gd name="T31" fmla="*/ 71 h 204"/>
                <a:gd name="T32" fmla="*/ 304 w 471"/>
                <a:gd name="T33" fmla="*/ 72 h 204"/>
                <a:gd name="T34" fmla="*/ 318 w 471"/>
                <a:gd name="T35" fmla="*/ 77 h 204"/>
                <a:gd name="T36" fmla="*/ 322 w 471"/>
                <a:gd name="T37" fmla="*/ 89 h 204"/>
                <a:gd name="T38" fmla="*/ 322 w 471"/>
                <a:gd name="T39" fmla="*/ 101 h 204"/>
                <a:gd name="T40" fmla="*/ 308 w 471"/>
                <a:gd name="T41" fmla="*/ 103 h 204"/>
                <a:gd name="T42" fmla="*/ 295 w 471"/>
                <a:gd name="T43" fmla="*/ 104 h 204"/>
                <a:gd name="T44" fmla="*/ 308 w 471"/>
                <a:gd name="T45" fmla="*/ 110 h 204"/>
                <a:gd name="T46" fmla="*/ 320 w 471"/>
                <a:gd name="T47" fmla="*/ 118 h 204"/>
                <a:gd name="T48" fmla="*/ 329 w 471"/>
                <a:gd name="T49" fmla="*/ 131 h 204"/>
                <a:gd name="T50" fmla="*/ 325 w 471"/>
                <a:gd name="T51" fmla="*/ 144 h 204"/>
                <a:gd name="T52" fmla="*/ 313 w 471"/>
                <a:gd name="T53" fmla="*/ 155 h 204"/>
                <a:gd name="T54" fmla="*/ 300 w 471"/>
                <a:gd name="T55" fmla="*/ 154 h 204"/>
                <a:gd name="T56" fmla="*/ 310 w 471"/>
                <a:gd name="T57" fmla="*/ 162 h 204"/>
                <a:gd name="T58" fmla="*/ 313 w 471"/>
                <a:gd name="T59" fmla="*/ 177 h 204"/>
                <a:gd name="T60" fmla="*/ 311 w 471"/>
                <a:gd name="T61" fmla="*/ 189 h 204"/>
                <a:gd name="T62" fmla="*/ 302 w 471"/>
                <a:gd name="T63" fmla="*/ 200 h 204"/>
                <a:gd name="T64" fmla="*/ 289 w 471"/>
                <a:gd name="T65" fmla="*/ 204 h 204"/>
                <a:gd name="T66" fmla="*/ 277 w 471"/>
                <a:gd name="T67" fmla="*/ 201 h 204"/>
                <a:gd name="T68" fmla="*/ 265 w 471"/>
                <a:gd name="T69" fmla="*/ 197 h 204"/>
                <a:gd name="T70" fmla="*/ 254 w 471"/>
                <a:gd name="T71" fmla="*/ 190 h 204"/>
                <a:gd name="T72" fmla="*/ 243 w 471"/>
                <a:gd name="T73" fmla="*/ 179 h 204"/>
                <a:gd name="T74" fmla="*/ 235 w 471"/>
                <a:gd name="T75" fmla="*/ 168 h 204"/>
                <a:gd name="T76" fmla="*/ 228 w 471"/>
                <a:gd name="T77" fmla="*/ 155 h 204"/>
                <a:gd name="T78" fmla="*/ 218 w 471"/>
                <a:gd name="T79" fmla="*/ 145 h 204"/>
                <a:gd name="T80" fmla="*/ 123 w 471"/>
                <a:gd name="T81" fmla="*/ 121 h 204"/>
                <a:gd name="T82" fmla="*/ 64 w 471"/>
                <a:gd name="T83" fmla="*/ 109 h 204"/>
                <a:gd name="T84" fmla="*/ 9 w 471"/>
                <a:gd name="T85" fmla="*/ 74 h 204"/>
                <a:gd name="T86" fmla="*/ 9 w 471"/>
                <a:gd name="T87" fmla="*/ 38 h 204"/>
                <a:gd name="T88" fmla="*/ 47 w 471"/>
                <a:gd name="T89" fmla="*/ 8 h 204"/>
                <a:gd name="T90" fmla="*/ 166 w 471"/>
                <a:gd name="T91" fmla="*/ 3 h 204"/>
                <a:gd name="T92" fmla="*/ 289 w 471"/>
                <a:gd name="T93" fmla="*/ 19 h 204"/>
                <a:gd name="T94" fmla="*/ 367 w 471"/>
                <a:gd name="T95" fmla="*/ 26 h 2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1"/>
                <a:gd name="T145" fmla="*/ 0 h 204"/>
                <a:gd name="T146" fmla="*/ 471 w 471"/>
                <a:gd name="T147" fmla="*/ 204 h 2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1" h="204">
                  <a:moveTo>
                    <a:pt x="394" y="31"/>
                  </a:moveTo>
                  <a:lnTo>
                    <a:pt x="425" y="33"/>
                  </a:lnTo>
                  <a:lnTo>
                    <a:pt x="457" y="39"/>
                  </a:lnTo>
                  <a:lnTo>
                    <a:pt x="471" y="54"/>
                  </a:lnTo>
                  <a:lnTo>
                    <a:pt x="460" y="78"/>
                  </a:lnTo>
                  <a:lnTo>
                    <a:pt x="428" y="107"/>
                  </a:lnTo>
                  <a:lnTo>
                    <a:pt x="399" y="120"/>
                  </a:lnTo>
                  <a:lnTo>
                    <a:pt x="376" y="113"/>
                  </a:lnTo>
                  <a:lnTo>
                    <a:pt x="325" y="89"/>
                  </a:lnTo>
                  <a:lnTo>
                    <a:pt x="266" y="65"/>
                  </a:lnTo>
                  <a:lnTo>
                    <a:pt x="194" y="48"/>
                  </a:lnTo>
                  <a:lnTo>
                    <a:pt x="133" y="40"/>
                  </a:lnTo>
                  <a:lnTo>
                    <a:pt x="124" y="39"/>
                  </a:lnTo>
                  <a:lnTo>
                    <a:pt x="82" y="39"/>
                  </a:lnTo>
                  <a:lnTo>
                    <a:pt x="78" y="38"/>
                  </a:lnTo>
                  <a:lnTo>
                    <a:pt x="59" y="48"/>
                  </a:lnTo>
                  <a:lnTo>
                    <a:pt x="58" y="62"/>
                  </a:lnTo>
                  <a:lnTo>
                    <a:pt x="76" y="77"/>
                  </a:lnTo>
                  <a:lnTo>
                    <a:pt x="118" y="87"/>
                  </a:lnTo>
                  <a:lnTo>
                    <a:pt x="176" y="98"/>
                  </a:lnTo>
                  <a:lnTo>
                    <a:pt x="215" y="98"/>
                  </a:lnTo>
                  <a:lnTo>
                    <a:pt x="222" y="98"/>
                  </a:lnTo>
                  <a:lnTo>
                    <a:pt x="228" y="96"/>
                  </a:lnTo>
                  <a:lnTo>
                    <a:pt x="235" y="94"/>
                  </a:lnTo>
                  <a:lnTo>
                    <a:pt x="241" y="94"/>
                  </a:lnTo>
                  <a:lnTo>
                    <a:pt x="249" y="91"/>
                  </a:lnTo>
                  <a:lnTo>
                    <a:pt x="253" y="84"/>
                  </a:lnTo>
                  <a:lnTo>
                    <a:pt x="260" y="81"/>
                  </a:lnTo>
                  <a:lnTo>
                    <a:pt x="266" y="81"/>
                  </a:lnTo>
                  <a:lnTo>
                    <a:pt x="274" y="79"/>
                  </a:lnTo>
                  <a:lnTo>
                    <a:pt x="282" y="77"/>
                  </a:lnTo>
                  <a:lnTo>
                    <a:pt x="290" y="71"/>
                  </a:lnTo>
                  <a:lnTo>
                    <a:pt x="295" y="71"/>
                  </a:lnTo>
                  <a:lnTo>
                    <a:pt x="304" y="72"/>
                  </a:lnTo>
                  <a:lnTo>
                    <a:pt x="311" y="73"/>
                  </a:lnTo>
                  <a:lnTo>
                    <a:pt x="318" y="77"/>
                  </a:lnTo>
                  <a:lnTo>
                    <a:pt x="323" y="81"/>
                  </a:lnTo>
                  <a:lnTo>
                    <a:pt x="322" y="89"/>
                  </a:lnTo>
                  <a:lnTo>
                    <a:pt x="320" y="94"/>
                  </a:lnTo>
                  <a:lnTo>
                    <a:pt x="322" y="101"/>
                  </a:lnTo>
                  <a:lnTo>
                    <a:pt x="315" y="103"/>
                  </a:lnTo>
                  <a:lnTo>
                    <a:pt x="308" y="103"/>
                  </a:lnTo>
                  <a:lnTo>
                    <a:pt x="302" y="102"/>
                  </a:lnTo>
                  <a:lnTo>
                    <a:pt x="295" y="104"/>
                  </a:lnTo>
                  <a:lnTo>
                    <a:pt x="301" y="109"/>
                  </a:lnTo>
                  <a:lnTo>
                    <a:pt x="308" y="110"/>
                  </a:lnTo>
                  <a:lnTo>
                    <a:pt x="312" y="112"/>
                  </a:lnTo>
                  <a:lnTo>
                    <a:pt x="320" y="118"/>
                  </a:lnTo>
                  <a:lnTo>
                    <a:pt x="323" y="125"/>
                  </a:lnTo>
                  <a:lnTo>
                    <a:pt x="329" y="131"/>
                  </a:lnTo>
                  <a:lnTo>
                    <a:pt x="328" y="137"/>
                  </a:lnTo>
                  <a:lnTo>
                    <a:pt x="325" y="144"/>
                  </a:lnTo>
                  <a:lnTo>
                    <a:pt x="322" y="149"/>
                  </a:lnTo>
                  <a:lnTo>
                    <a:pt x="313" y="155"/>
                  </a:lnTo>
                  <a:lnTo>
                    <a:pt x="305" y="154"/>
                  </a:lnTo>
                  <a:lnTo>
                    <a:pt x="300" y="154"/>
                  </a:lnTo>
                  <a:lnTo>
                    <a:pt x="304" y="156"/>
                  </a:lnTo>
                  <a:lnTo>
                    <a:pt x="310" y="162"/>
                  </a:lnTo>
                  <a:lnTo>
                    <a:pt x="313" y="171"/>
                  </a:lnTo>
                  <a:lnTo>
                    <a:pt x="313" y="177"/>
                  </a:lnTo>
                  <a:lnTo>
                    <a:pt x="312" y="184"/>
                  </a:lnTo>
                  <a:lnTo>
                    <a:pt x="311" y="189"/>
                  </a:lnTo>
                  <a:lnTo>
                    <a:pt x="308" y="195"/>
                  </a:lnTo>
                  <a:lnTo>
                    <a:pt x="302" y="200"/>
                  </a:lnTo>
                  <a:lnTo>
                    <a:pt x="295" y="203"/>
                  </a:lnTo>
                  <a:lnTo>
                    <a:pt x="289" y="204"/>
                  </a:lnTo>
                  <a:lnTo>
                    <a:pt x="282" y="203"/>
                  </a:lnTo>
                  <a:lnTo>
                    <a:pt x="277" y="201"/>
                  </a:lnTo>
                  <a:lnTo>
                    <a:pt x="271" y="200"/>
                  </a:lnTo>
                  <a:lnTo>
                    <a:pt x="265" y="197"/>
                  </a:lnTo>
                  <a:lnTo>
                    <a:pt x="259" y="195"/>
                  </a:lnTo>
                  <a:lnTo>
                    <a:pt x="254" y="190"/>
                  </a:lnTo>
                  <a:lnTo>
                    <a:pt x="247" y="188"/>
                  </a:lnTo>
                  <a:lnTo>
                    <a:pt x="243" y="179"/>
                  </a:lnTo>
                  <a:lnTo>
                    <a:pt x="241" y="174"/>
                  </a:lnTo>
                  <a:lnTo>
                    <a:pt x="235" y="168"/>
                  </a:lnTo>
                  <a:lnTo>
                    <a:pt x="231" y="160"/>
                  </a:lnTo>
                  <a:lnTo>
                    <a:pt x="228" y="155"/>
                  </a:lnTo>
                  <a:lnTo>
                    <a:pt x="224" y="150"/>
                  </a:lnTo>
                  <a:lnTo>
                    <a:pt x="218" y="145"/>
                  </a:lnTo>
                  <a:lnTo>
                    <a:pt x="195" y="131"/>
                  </a:lnTo>
                  <a:lnTo>
                    <a:pt x="123" y="121"/>
                  </a:lnTo>
                  <a:lnTo>
                    <a:pt x="117" y="121"/>
                  </a:lnTo>
                  <a:lnTo>
                    <a:pt x="64" y="109"/>
                  </a:lnTo>
                  <a:lnTo>
                    <a:pt x="25" y="94"/>
                  </a:lnTo>
                  <a:lnTo>
                    <a:pt x="9" y="74"/>
                  </a:lnTo>
                  <a:lnTo>
                    <a:pt x="0" y="55"/>
                  </a:lnTo>
                  <a:lnTo>
                    <a:pt x="9" y="38"/>
                  </a:lnTo>
                  <a:lnTo>
                    <a:pt x="18" y="21"/>
                  </a:lnTo>
                  <a:lnTo>
                    <a:pt x="47" y="8"/>
                  </a:lnTo>
                  <a:lnTo>
                    <a:pt x="104" y="0"/>
                  </a:lnTo>
                  <a:lnTo>
                    <a:pt x="166" y="3"/>
                  </a:lnTo>
                  <a:lnTo>
                    <a:pt x="236" y="10"/>
                  </a:lnTo>
                  <a:lnTo>
                    <a:pt x="289" y="19"/>
                  </a:lnTo>
                  <a:lnTo>
                    <a:pt x="330" y="24"/>
                  </a:lnTo>
                  <a:lnTo>
                    <a:pt x="367" y="26"/>
                  </a:lnTo>
                  <a:lnTo>
                    <a:pt x="394" y="31"/>
                  </a:lnTo>
                  <a:close/>
                </a:path>
              </a:pathLst>
            </a:custGeom>
            <a:solidFill>
              <a:srgbClr val="000000"/>
            </a:solidFill>
            <a:ln w="9525">
              <a:noFill/>
              <a:round/>
              <a:headEnd/>
              <a:tailEnd/>
            </a:ln>
          </p:spPr>
          <p:txBody>
            <a:bodyPr/>
            <a:lstStyle/>
            <a:p>
              <a:endParaRPr lang="ru-RU"/>
            </a:p>
          </p:txBody>
        </p:sp>
        <p:sp>
          <p:nvSpPr>
            <p:cNvPr id="10" name="Freeform 8"/>
            <p:cNvSpPr>
              <a:spLocks/>
            </p:cNvSpPr>
            <p:nvPr/>
          </p:nvSpPr>
          <p:spPr bwMode="auto">
            <a:xfrm>
              <a:off x="2763" y="2432"/>
              <a:ext cx="597" cy="204"/>
            </a:xfrm>
            <a:custGeom>
              <a:avLst/>
              <a:gdLst>
                <a:gd name="T0" fmla="*/ 58 w 597"/>
                <a:gd name="T1" fmla="*/ 77 h 204"/>
                <a:gd name="T2" fmla="*/ 165 w 597"/>
                <a:gd name="T3" fmla="*/ 108 h 204"/>
                <a:gd name="T4" fmla="*/ 279 w 597"/>
                <a:gd name="T5" fmla="*/ 134 h 204"/>
                <a:gd name="T6" fmla="*/ 392 w 597"/>
                <a:gd name="T7" fmla="*/ 125 h 204"/>
                <a:gd name="T8" fmla="*/ 499 w 597"/>
                <a:gd name="T9" fmla="*/ 91 h 204"/>
                <a:gd name="T10" fmla="*/ 531 w 597"/>
                <a:gd name="T11" fmla="*/ 83 h 204"/>
                <a:gd name="T12" fmla="*/ 537 w 597"/>
                <a:gd name="T13" fmla="*/ 71 h 204"/>
                <a:gd name="T14" fmla="*/ 535 w 597"/>
                <a:gd name="T15" fmla="*/ 58 h 204"/>
                <a:gd name="T16" fmla="*/ 527 w 597"/>
                <a:gd name="T17" fmla="*/ 46 h 204"/>
                <a:gd name="T18" fmla="*/ 520 w 597"/>
                <a:gd name="T19" fmla="*/ 34 h 204"/>
                <a:gd name="T20" fmla="*/ 520 w 597"/>
                <a:gd name="T21" fmla="*/ 22 h 204"/>
                <a:gd name="T22" fmla="*/ 525 w 597"/>
                <a:gd name="T23" fmla="*/ 10 h 204"/>
                <a:gd name="T24" fmla="*/ 537 w 597"/>
                <a:gd name="T25" fmla="*/ 2 h 204"/>
                <a:gd name="T26" fmla="*/ 549 w 597"/>
                <a:gd name="T27" fmla="*/ 0 h 204"/>
                <a:gd name="T28" fmla="*/ 561 w 597"/>
                <a:gd name="T29" fmla="*/ 4 h 204"/>
                <a:gd name="T30" fmla="*/ 572 w 597"/>
                <a:gd name="T31" fmla="*/ 13 h 204"/>
                <a:gd name="T32" fmla="*/ 574 w 597"/>
                <a:gd name="T33" fmla="*/ 25 h 204"/>
                <a:gd name="T34" fmla="*/ 580 w 597"/>
                <a:gd name="T35" fmla="*/ 38 h 204"/>
                <a:gd name="T36" fmla="*/ 580 w 597"/>
                <a:gd name="T37" fmla="*/ 50 h 204"/>
                <a:gd name="T38" fmla="*/ 578 w 597"/>
                <a:gd name="T39" fmla="*/ 62 h 204"/>
                <a:gd name="T40" fmla="*/ 569 w 597"/>
                <a:gd name="T41" fmla="*/ 75 h 204"/>
                <a:gd name="T42" fmla="*/ 574 w 597"/>
                <a:gd name="T43" fmla="*/ 87 h 204"/>
                <a:gd name="T44" fmla="*/ 585 w 597"/>
                <a:gd name="T45" fmla="*/ 100 h 204"/>
                <a:gd name="T46" fmla="*/ 592 w 597"/>
                <a:gd name="T47" fmla="*/ 109 h 204"/>
                <a:gd name="T48" fmla="*/ 597 w 597"/>
                <a:gd name="T49" fmla="*/ 121 h 204"/>
                <a:gd name="T50" fmla="*/ 595 w 597"/>
                <a:gd name="T51" fmla="*/ 134 h 204"/>
                <a:gd name="T52" fmla="*/ 590 w 597"/>
                <a:gd name="T53" fmla="*/ 147 h 204"/>
                <a:gd name="T54" fmla="*/ 585 w 597"/>
                <a:gd name="T55" fmla="*/ 159 h 204"/>
                <a:gd name="T56" fmla="*/ 576 w 597"/>
                <a:gd name="T57" fmla="*/ 167 h 204"/>
                <a:gd name="T58" fmla="*/ 566 w 597"/>
                <a:gd name="T59" fmla="*/ 183 h 204"/>
                <a:gd name="T60" fmla="*/ 549 w 597"/>
                <a:gd name="T61" fmla="*/ 195 h 204"/>
                <a:gd name="T62" fmla="*/ 537 w 597"/>
                <a:gd name="T63" fmla="*/ 203 h 204"/>
                <a:gd name="T64" fmla="*/ 522 w 597"/>
                <a:gd name="T65" fmla="*/ 204 h 204"/>
                <a:gd name="T66" fmla="*/ 508 w 597"/>
                <a:gd name="T67" fmla="*/ 200 h 204"/>
                <a:gd name="T68" fmla="*/ 502 w 597"/>
                <a:gd name="T69" fmla="*/ 190 h 204"/>
                <a:gd name="T70" fmla="*/ 506 w 597"/>
                <a:gd name="T71" fmla="*/ 176 h 204"/>
                <a:gd name="T72" fmla="*/ 519 w 597"/>
                <a:gd name="T73" fmla="*/ 170 h 204"/>
                <a:gd name="T74" fmla="*/ 516 w 597"/>
                <a:gd name="T75" fmla="*/ 159 h 204"/>
                <a:gd name="T76" fmla="*/ 511 w 597"/>
                <a:gd name="T77" fmla="*/ 147 h 204"/>
                <a:gd name="T78" fmla="*/ 516 w 597"/>
                <a:gd name="T79" fmla="*/ 134 h 204"/>
                <a:gd name="T80" fmla="*/ 474 w 597"/>
                <a:gd name="T81" fmla="*/ 138 h 204"/>
                <a:gd name="T82" fmla="*/ 355 w 597"/>
                <a:gd name="T83" fmla="*/ 174 h 204"/>
                <a:gd name="T84" fmla="*/ 268 w 597"/>
                <a:gd name="T85" fmla="*/ 174 h 204"/>
                <a:gd name="T86" fmla="*/ 169 w 597"/>
                <a:gd name="T87" fmla="*/ 150 h 204"/>
                <a:gd name="T88" fmla="*/ 58 w 597"/>
                <a:gd name="T89" fmla="*/ 145 h 204"/>
                <a:gd name="T90" fmla="*/ 11 w 597"/>
                <a:gd name="T91" fmla="*/ 121 h 204"/>
                <a:gd name="T92" fmla="*/ 6 w 597"/>
                <a:gd name="T93" fmla="*/ 87 h 2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97"/>
                <a:gd name="T142" fmla="*/ 0 h 204"/>
                <a:gd name="T143" fmla="*/ 597 w 597"/>
                <a:gd name="T144" fmla="*/ 204 h 2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97" h="204">
                  <a:moveTo>
                    <a:pt x="19" y="72"/>
                  </a:moveTo>
                  <a:lnTo>
                    <a:pt x="58" y="77"/>
                  </a:lnTo>
                  <a:lnTo>
                    <a:pt x="99" y="87"/>
                  </a:lnTo>
                  <a:lnTo>
                    <a:pt x="165" y="108"/>
                  </a:lnTo>
                  <a:lnTo>
                    <a:pt x="235" y="121"/>
                  </a:lnTo>
                  <a:lnTo>
                    <a:pt x="279" y="134"/>
                  </a:lnTo>
                  <a:lnTo>
                    <a:pt x="334" y="134"/>
                  </a:lnTo>
                  <a:lnTo>
                    <a:pt x="392" y="125"/>
                  </a:lnTo>
                  <a:lnTo>
                    <a:pt x="440" y="109"/>
                  </a:lnTo>
                  <a:lnTo>
                    <a:pt x="499" y="91"/>
                  </a:lnTo>
                  <a:lnTo>
                    <a:pt x="525" y="85"/>
                  </a:lnTo>
                  <a:lnTo>
                    <a:pt x="531" y="83"/>
                  </a:lnTo>
                  <a:lnTo>
                    <a:pt x="535" y="77"/>
                  </a:lnTo>
                  <a:lnTo>
                    <a:pt x="537" y="71"/>
                  </a:lnTo>
                  <a:lnTo>
                    <a:pt x="537" y="63"/>
                  </a:lnTo>
                  <a:lnTo>
                    <a:pt x="535" y="58"/>
                  </a:lnTo>
                  <a:lnTo>
                    <a:pt x="528" y="51"/>
                  </a:lnTo>
                  <a:lnTo>
                    <a:pt x="527" y="46"/>
                  </a:lnTo>
                  <a:lnTo>
                    <a:pt x="520" y="42"/>
                  </a:lnTo>
                  <a:lnTo>
                    <a:pt x="520" y="34"/>
                  </a:lnTo>
                  <a:lnTo>
                    <a:pt x="520" y="29"/>
                  </a:lnTo>
                  <a:lnTo>
                    <a:pt x="520" y="22"/>
                  </a:lnTo>
                  <a:lnTo>
                    <a:pt x="520" y="17"/>
                  </a:lnTo>
                  <a:lnTo>
                    <a:pt x="525" y="10"/>
                  </a:lnTo>
                  <a:lnTo>
                    <a:pt x="531" y="5"/>
                  </a:lnTo>
                  <a:lnTo>
                    <a:pt x="537" y="2"/>
                  </a:lnTo>
                  <a:lnTo>
                    <a:pt x="543" y="2"/>
                  </a:lnTo>
                  <a:lnTo>
                    <a:pt x="549" y="0"/>
                  </a:lnTo>
                  <a:lnTo>
                    <a:pt x="556" y="2"/>
                  </a:lnTo>
                  <a:lnTo>
                    <a:pt x="561" y="4"/>
                  </a:lnTo>
                  <a:lnTo>
                    <a:pt x="566" y="10"/>
                  </a:lnTo>
                  <a:lnTo>
                    <a:pt x="572" y="13"/>
                  </a:lnTo>
                  <a:lnTo>
                    <a:pt x="574" y="19"/>
                  </a:lnTo>
                  <a:lnTo>
                    <a:pt x="574" y="25"/>
                  </a:lnTo>
                  <a:lnTo>
                    <a:pt x="576" y="31"/>
                  </a:lnTo>
                  <a:lnTo>
                    <a:pt x="580" y="38"/>
                  </a:lnTo>
                  <a:lnTo>
                    <a:pt x="580" y="43"/>
                  </a:lnTo>
                  <a:lnTo>
                    <a:pt x="580" y="50"/>
                  </a:lnTo>
                  <a:lnTo>
                    <a:pt x="580" y="56"/>
                  </a:lnTo>
                  <a:lnTo>
                    <a:pt x="578" y="62"/>
                  </a:lnTo>
                  <a:lnTo>
                    <a:pt x="574" y="68"/>
                  </a:lnTo>
                  <a:lnTo>
                    <a:pt x="569" y="75"/>
                  </a:lnTo>
                  <a:lnTo>
                    <a:pt x="572" y="80"/>
                  </a:lnTo>
                  <a:lnTo>
                    <a:pt x="574" y="87"/>
                  </a:lnTo>
                  <a:lnTo>
                    <a:pt x="578" y="92"/>
                  </a:lnTo>
                  <a:lnTo>
                    <a:pt x="585" y="100"/>
                  </a:lnTo>
                  <a:lnTo>
                    <a:pt x="590" y="103"/>
                  </a:lnTo>
                  <a:lnTo>
                    <a:pt x="592" y="109"/>
                  </a:lnTo>
                  <a:lnTo>
                    <a:pt x="597" y="116"/>
                  </a:lnTo>
                  <a:lnTo>
                    <a:pt x="597" y="121"/>
                  </a:lnTo>
                  <a:lnTo>
                    <a:pt x="595" y="128"/>
                  </a:lnTo>
                  <a:lnTo>
                    <a:pt x="595" y="134"/>
                  </a:lnTo>
                  <a:lnTo>
                    <a:pt x="592" y="141"/>
                  </a:lnTo>
                  <a:lnTo>
                    <a:pt x="590" y="147"/>
                  </a:lnTo>
                  <a:lnTo>
                    <a:pt x="586" y="154"/>
                  </a:lnTo>
                  <a:lnTo>
                    <a:pt x="585" y="159"/>
                  </a:lnTo>
                  <a:lnTo>
                    <a:pt x="581" y="166"/>
                  </a:lnTo>
                  <a:lnTo>
                    <a:pt x="576" y="167"/>
                  </a:lnTo>
                  <a:lnTo>
                    <a:pt x="574" y="174"/>
                  </a:lnTo>
                  <a:lnTo>
                    <a:pt x="566" y="183"/>
                  </a:lnTo>
                  <a:lnTo>
                    <a:pt x="557" y="190"/>
                  </a:lnTo>
                  <a:lnTo>
                    <a:pt x="549" y="195"/>
                  </a:lnTo>
                  <a:lnTo>
                    <a:pt x="543" y="199"/>
                  </a:lnTo>
                  <a:lnTo>
                    <a:pt x="537" y="203"/>
                  </a:lnTo>
                  <a:lnTo>
                    <a:pt x="528" y="204"/>
                  </a:lnTo>
                  <a:lnTo>
                    <a:pt x="522" y="204"/>
                  </a:lnTo>
                  <a:lnTo>
                    <a:pt x="516" y="204"/>
                  </a:lnTo>
                  <a:lnTo>
                    <a:pt x="508" y="200"/>
                  </a:lnTo>
                  <a:lnTo>
                    <a:pt x="502" y="196"/>
                  </a:lnTo>
                  <a:lnTo>
                    <a:pt x="502" y="190"/>
                  </a:lnTo>
                  <a:lnTo>
                    <a:pt x="502" y="184"/>
                  </a:lnTo>
                  <a:lnTo>
                    <a:pt x="506" y="176"/>
                  </a:lnTo>
                  <a:lnTo>
                    <a:pt x="511" y="174"/>
                  </a:lnTo>
                  <a:lnTo>
                    <a:pt x="519" y="170"/>
                  </a:lnTo>
                  <a:lnTo>
                    <a:pt x="522" y="163"/>
                  </a:lnTo>
                  <a:lnTo>
                    <a:pt x="516" y="159"/>
                  </a:lnTo>
                  <a:lnTo>
                    <a:pt x="511" y="154"/>
                  </a:lnTo>
                  <a:lnTo>
                    <a:pt x="511" y="147"/>
                  </a:lnTo>
                  <a:lnTo>
                    <a:pt x="511" y="141"/>
                  </a:lnTo>
                  <a:lnTo>
                    <a:pt x="516" y="134"/>
                  </a:lnTo>
                  <a:lnTo>
                    <a:pt x="519" y="128"/>
                  </a:lnTo>
                  <a:lnTo>
                    <a:pt x="474" y="138"/>
                  </a:lnTo>
                  <a:lnTo>
                    <a:pt x="399" y="163"/>
                  </a:lnTo>
                  <a:lnTo>
                    <a:pt x="355" y="174"/>
                  </a:lnTo>
                  <a:lnTo>
                    <a:pt x="309" y="176"/>
                  </a:lnTo>
                  <a:lnTo>
                    <a:pt x="268" y="174"/>
                  </a:lnTo>
                  <a:lnTo>
                    <a:pt x="218" y="161"/>
                  </a:lnTo>
                  <a:lnTo>
                    <a:pt x="169" y="150"/>
                  </a:lnTo>
                  <a:lnTo>
                    <a:pt x="118" y="147"/>
                  </a:lnTo>
                  <a:lnTo>
                    <a:pt x="58" y="145"/>
                  </a:lnTo>
                  <a:lnTo>
                    <a:pt x="31" y="138"/>
                  </a:lnTo>
                  <a:lnTo>
                    <a:pt x="11" y="121"/>
                  </a:lnTo>
                  <a:lnTo>
                    <a:pt x="0" y="103"/>
                  </a:lnTo>
                  <a:lnTo>
                    <a:pt x="6" y="87"/>
                  </a:lnTo>
                  <a:lnTo>
                    <a:pt x="19" y="72"/>
                  </a:lnTo>
                  <a:close/>
                </a:path>
              </a:pathLst>
            </a:custGeom>
            <a:solidFill>
              <a:srgbClr val="000000"/>
            </a:solidFill>
            <a:ln w="9525">
              <a:noFill/>
              <a:round/>
              <a:headEnd/>
              <a:tailEnd/>
            </a:ln>
          </p:spPr>
          <p:txBody>
            <a:bodyPr/>
            <a:lstStyle/>
            <a:p>
              <a:endParaRPr lang="ru-RU"/>
            </a:p>
          </p:txBody>
        </p:sp>
        <p:sp>
          <p:nvSpPr>
            <p:cNvPr id="11" name="Freeform 9"/>
            <p:cNvSpPr>
              <a:spLocks/>
            </p:cNvSpPr>
            <p:nvPr/>
          </p:nvSpPr>
          <p:spPr bwMode="auto">
            <a:xfrm>
              <a:off x="2804" y="2887"/>
              <a:ext cx="326" cy="675"/>
            </a:xfrm>
            <a:custGeom>
              <a:avLst/>
              <a:gdLst>
                <a:gd name="T0" fmla="*/ 41 w 326"/>
                <a:gd name="T1" fmla="*/ 4 h 675"/>
                <a:gd name="T2" fmla="*/ 62 w 326"/>
                <a:gd name="T3" fmla="*/ 18 h 675"/>
                <a:gd name="T4" fmla="*/ 87 w 326"/>
                <a:gd name="T5" fmla="*/ 45 h 675"/>
                <a:gd name="T6" fmla="*/ 115 w 326"/>
                <a:gd name="T7" fmla="*/ 80 h 675"/>
                <a:gd name="T8" fmla="*/ 153 w 326"/>
                <a:gd name="T9" fmla="*/ 124 h 675"/>
                <a:gd name="T10" fmla="*/ 186 w 326"/>
                <a:gd name="T11" fmla="*/ 166 h 675"/>
                <a:gd name="T12" fmla="*/ 207 w 326"/>
                <a:gd name="T13" fmla="*/ 191 h 675"/>
                <a:gd name="T14" fmla="*/ 219 w 326"/>
                <a:gd name="T15" fmla="*/ 212 h 675"/>
                <a:gd name="T16" fmla="*/ 223 w 326"/>
                <a:gd name="T17" fmla="*/ 228 h 675"/>
                <a:gd name="T18" fmla="*/ 223 w 326"/>
                <a:gd name="T19" fmla="*/ 251 h 675"/>
                <a:gd name="T20" fmla="*/ 215 w 326"/>
                <a:gd name="T21" fmla="*/ 268 h 675"/>
                <a:gd name="T22" fmla="*/ 198 w 326"/>
                <a:gd name="T23" fmla="*/ 295 h 675"/>
                <a:gd name="T24" fmla="*/ 169 w 326"/>
                <a:gd name="T25" fmla="*/ 335 h 675"/>
                <a:gd name="T26" fmla="*/ 139 w 326"/>
                <a:gd name="T27" fmla="*/ 377 h 675"/>
                <a:gd name="T28" fmla="*/ 118 w 326"/>
                <a:gd name="T29" fmla="*/ 419 h 675"/>
                <a:gd name="T30" fmla="*/ 106 w 326"/>
                <a:gd name="T31" fmla="*/ 454 h 675"/>
                <a:gd name="T32" fmla="*/ 99 w 326"/>
                <a:gd name="T33" fmla="*/ 489 h 675"/>
                <a:gd name="T34" fmla="*/ 99 w 326"/>
                <a:gd name="T35" fmla="*/ 521 h 675"/>
                <a:gd name="T36" fmla="*/ 104 w 326"/>
                <a:gd name="T37" fmla="*/ 544 h 675"/>
                <a:gd name="T38" fmla="*/ 124 w 326"/>
                <a:gd name="T39" fmla="*/ 558 h 675"/>
                <a:gd name="T40" fmla="*/ 149 w 326"/>
                <a:gd name="T41" fmla="*/ 561 h 675"/>
                <a:gd name="T42" fmla="*/ 190 w 326"/>
                <a:gd name="T43" fmla="*/ 562 h 675"/>
                <a:gd name="T44" fmla="*/ 239 w 326"/>
                <a:gd name="T45" fmla="*/ 570 h 675"/>
                <a:gd name="T46" fmla="*/ 277 w 326"/>
                <a:gd name="T47" fmla="*/ 584 h 675"/>
                <a:gd name="T48" fmla="*/ 309 w 326"/>
                <a:gd name="T49" fmla="*/ 602 h 675"/>
                <a:gd name="T50" fmla="*/ 325 w 326"/>
                <a:gd name="T51" fmla="*/ 620 h 675"/>
                <a:gd name="T52" fmla="*/ 326 w 326"/>
                <a:gd name="T53" fmla="*/ 637 h 675"/>
                <a:gd name="T54" fmla="*/ 314 w 326"/>
                <a:gd name="T55" fmla="*/ 658 h 675"/>
                <a:gd name="T56" fmla="*/ 290 w 326"/>
                <a:gd name="T57" fmla="*/ 675 h 675"/>
                <a:gd name="T58" fmla="*/ 273 w 326"/>
                <a:gd name="T59" fmla="*/ 673 h 675"/>
                <a:gd name="T60" fmla="*/ 264 w 326"/>
                <a:gd name="T61" fmla="*/ 656 h 675"/>
                <a:gd name="T62" fmla="*/ 251 w 326"/>
                <a:gd name="T63" fmla="*/ 633 h 675"/>
                <a:gd name="T64" fmla="*/ 219 w 326"/>
                <a:gd name="T65" fmla="*/ 615 h 675"/>
                <a:gd name="T66" fmla="*/ 180 w 326"/>
                <a:gd name="T67" fmla="*/ 600 h 675"/>
                <a:gd name="T68" fmla="*/ 140 w 326"/>
                <a:gd name="T69" fmla="*/ 599 h 675"/>
                <a:gd name="T70" fmla="*/ 104 w 326"/>
                <a:gd name="T71" fmla="*/ 608 h 675"/>
                <a:gd name="T72" fmla="*/ 87 w 326"/>
                <a:gd name="T73" fmla="*/ 611 h 675"/>
                <a:gd name="T74" fmla="*/ 65 w 326"/>
                <a:gd name="T75" fmla="*/ 608 h 675"/>
                <a:gd name="T76" fmla="*/ 52 w 326"/>
                <a:gd name="T77" fmla="*/ 595 h 675"/>
                <a:gd name="T78" fmla="*/ 46 w 326"/>
                <a:gd name="T79" fmla="*/ 578 h 675"/>
                <a:gd name="T80" fmla="*/ 50 w 326"/>
                <a:gd name="T81" fmla="*/ 559 h 675"/>
                <a:gd name="T82" fmla="*/ 61 w 326"/>
                <a:gd name="T83" fmla="*/ 518 h 675"/>
                <a:gd name="T84" fmla="*/ 69 w 326"/>
                <a:gd name="T85" fmla="*/ 464 h 675"/>
                <a:gd name="T86" fmla="*/ 82 w 326"/>
                <a:gd name="T87" fmla="*/ 401 h 675"/>
                <a:gd name="T88" fmla="*/ 95 w 326"/>
                <a:gd name="T89" fmla="*/ 351 h 675"/>
                <a:gd name="T90" fmla="*/ 111 w 326"/>
                <a:gd name="T91" fmla="*/ 312 h 675"/>
                <a:gd name="T92" fmla="*/ 135 w 326"/>
                <a:gd name="T93" fmla="*/ 277 h 675"/>
                <a:gd name="T94" fmla="*/ 151 w 326"/>
                <a:gd name="T95" fmla="*/ 249 h 675"/>
                <a:gd name="T96" fmla="*/ 161 w 326"/>
                <a:gd name="T97" fmla="*/ 232 h 675"/>
                <a:gd name="T98" fmla="*/ 157 w 326"/>
                <a:gd name="T99" fmla="*/ 219 h 675"/>
                <a:gd name="T100" fmla="*/ 128 w 326"/>
                <a:gd name="T101" fmla="*/ 191 h 675"/>
                <a:gd name="T102" fmla="*/ 87 w 326"/>
                <a:gd name="T103" fmla="*/ 161 h 675"/>
                <a:gd name="T104" fmla="*/ 58 w 326"/>
                <a:gd name="T105" fmla="*/ 133 h 675"/>
                <a:gd name="T106" fmla="*/ 33 w 326"/>
                <a:gd name="T107" fmla="*/ 109 h 675"/>
                <a:gd name="T108" fmla="*/ 12 w 326"/>
                <a:gd name="T109" fmla="*/ 75 h 675"/>
                <a:gd name="T110" fmla="*/ 0 w 326"/>
                <a:gd name="T111" fmla="*/ 37 h 675"/>
                <a:gd name="T112" fmla="*/ 11 w 326"/>
                <a:gd name="T113" fmla="*/ 10 h 675"/>
                <a:gd name="T114" fmla="*/ 21 w 326"/>
                <a:gd name="T115" fmla="*/ 0 h 675"/>
                <a:gd name="T116" fmla="*/ 41 w 326"/>
                <a:gd name="T117" fmla="*/ 4 h 6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6"/>
                <a:gd name="T178" fmla="*/ 0 h 675"/>
                <a:gd name="T179" fmla="*/ 326 w 326"/>
                <a:gd name="T180" fmla="*/ 675 h 6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6" h="675">
                  <a:moveTo>
                    <a:pt x="41" y="4"/>
                  </a:moveTo>
                  <a:lnTo>
                    <a:pt x="62" y="18"/>
                  </a:lnTo>
                  <a:lnTo>
                    <a:pt x="87" y="45"/>
                  </a:lnTo>
                  <a:lnTo>
                    <a:pt x="115" y="80"/>
                  </a:lnTo>
                  <a:lnTo>
                    <a:pt x="153" y="124"/>
                  </a:lnTo>
                  <a:lnTo>
                    <a:pt x="186" y="166"/>
                  </a:lnTo>
                  <a:lnTo>
                    <a:pt x="207" y="191"/>
                  </a:lnTo>
                  <a:lnTo>
                    <a:pt x="219" y="212"/>
                  </a:lnTo>
                  <a:lnTo>
                    <a:pt x="223" y="228"/>
                  </a:lnTo>
                  <a:lnTo>
                    <a:pt x="223" y="251"/>
                  </a:lnTo>
                  <a:lnTo>
                    <a:pt x="215" y="268"/>
                  </a:lnTo>
                  <a:lnTo>
                    <a:pt x="198" y="295"/>
                  </a:lnTo>
                  <a:lnTo>
                    <a:pt x="169" y="335"/>
                  </a:lnTo>
                  <a:lnTo>
                    <a:pt x="139" y="377"/>
                  </a:lnTo>
                  <a:lnTo>
                    <a:pt x="118" y="419"/>
                  </a:lnTo>
                  <a:lnTo>
                    <a:pt x="106" y="454"/>
                  </a:lnTo>
                  <a:lnTo>
                    <a:pt x="99" y="489"/>
                  </a:lnTo>
                  <a:lnTo>
                    <a:pt x="99" y="521"/>
                  </a:lnTo>
                  <a:lnTo>
                    <a:pt x="104" y="544"/>
                  </a:lnTo>
                  <a:lnTo>
                    <a:pt x="124" y="558"/>
                  </a:lnTo>
                  <a:lnTo>
                    <a:pt x="149" y="561"/>
                  </a:lnTo>
                  <a:lnTo>
                    <a:pt x="190" y="562"/>
                  </a:lnTo>
                  <a:lnTo>
                    <a:pt x="239" y="570"/>
                  </a:lnTo>
                  <a:lnTo>
                    <a:pt x="277" y="584"/>
                  </a:lnTo>
                  <a:lnTo>
                    <a:pt x="309" y="602"/>
                  </a:lnTo>
                  <a:lnTo>
                    <a:pt x="325" y="620"/>
                  </a:lnTo>
                  <a:lnTo>
                    <a:pt x="326" y="637"/>
                  </a:lnTo>
                  <a:lnTo>
                    <a:pt x="314" y="658"/>
                  </a:lnTo>
                  <a:lnTo>
                    <a:pt x="290" y="675"/>
                  </a:lnTo>
                  <a:lnTo>
                    <a:pt x="273" y="673"/>
                  </a:lnTo>
                  <a:lnTo>
                    <a:pt x="264" y="656"/>
                  </a:lnTo>
                  <a:lnTo>
                    <a:pt x="251" y="633"/>
                  </a:lnTo>
                  <a:lnTo>
                    <a:pt x="219" y="615"/>
                  </a:lnTo>
                  <a:lnTo>
                    <a:pt x="180" y="600"/>
                  </a:lnTo>
                  <a:lnTo>
                    <a:pt x="140" y="599"/>
                  </a:lnTo>
                  <a:lnTo>
                    <a:pt x="104" y="608"/>
                  </a:lnTo>
                  <a:lnTo>
                    <a:pt x="87" y="611"/>
                  </a:lnTo>
                  <a:lnTo>
                    <a:pt x="65" y="608"/>
                  </a:lnTo>
                  <a:lnTo>
                    <a:pt x="52" y="595"/>
                  </a:lnTo>
                  <a:lnTo>
                    <a:pt x="46" y="578"/>
                  </a:lnTo>
                  <a:lnTo>
                    <a:pt x="50" y="559"/>
                  </a:lnTo>
                  <a:lnTo>
                    <a:pt x="61" y="518"/>
                  </a:lnTo>
                  <a:lnTo>
                    <a:pt x="69" y="464"/>
                  </a:lnTo>
                  <a:lnTo>
                    <a:pt x="82" y="401"/>
                  </a:lnTo>
                  <a:lnTo>
                    <a:pt x="95" y="351"/>
                  </a:lnTo>
                  <a:lnTo>
                    <a:pt x="111" y="312"/>
                  </a:lnTo>
                  <a:lnTo>
                    <a:pt x="135" y="277"/>
                  </a:lnTo>
                  <a:lnTo>
                    <a:pt x="151" y="249"/>
                  </a:lnTo>
                  <a:lnTo>
                    <a:pt x="161" y="232"/>
                  </a:lnTo>
                  <a:lnTo>
                    <a:pt x="157" y="219"/>
                  </a:lnTo>
                  <a:lnTo>
                    <a:pt x="128" y="191"/>
                  </a:lnTo>
                  <a:lnTo>
                    <a:pt x="87" y="161"/>
                  </a:lnTo>
                  <a:lnTo>
                    <a:pt x="58" y="133"/>
                  </a:lnTo>
                  <a:lnTo>
                    <a:pt x="33" y="109"/>
                  </a:lnTo>
                  <a:lnTo>
                    <a:pt x="12" y="75"/>
                  </a:lnTo>
                  <a:lnTo>
                    <a:pt x="0" y="37"/>
                  </a:lnTo>
                  <a:lnTo>
                    <a:pt x="11" y="10"/>
                  </a:lnTo>
                  <a:lnTo>
                    <a:pt x="21" y="0"/>
                  </a:lnTo>
                  <a:lnTo>
                    <a:pt x="41" y="4"/>
                  </a:lnTo>
                  <a:close/>
                </a:path>
              </a:pathLst>
            </a:custGeom>
            <a:solidFill>
              <a:srgbClr val="000000"/>
            </a:solidFill>
            <a:ln w="9525">
              <a:noFill/>
              <a:round/>
              <a:headEnd/>
              <a:tailEnd/>
            </a:ln>
          </p:spPr>
          <p:txBody>
            <a:bodyPr/>
            <a:lstStyle/>
            <a:p>
              <a:endParaRPr lang="ru-RU"/>
            </a:p>
          </p:txBody>
        </p:sp>
        <p:sp>
          <p:nvSpPr>
            <p:cNvPr id="12" name="Freeform 10"/>
            <p:cNvSpPr>
              <a:spLocks/>
            </p:cNvSpPr>
            <p:nvPr/>
          </p:nvSpPr>
          <p:spPr bwMode="auto">
            <a:xfrm>
              <a:off x="2477" y="2860"/>
              <a:ext cx="293" cy="668"/>
            </a:xfrm>
            <a:custGeom>
              <a:avLst/>
              <a:gdLst>
                <a:gd name="T0" fmla="*/ 219 w 293"/>
                <a:gd name="T1" fmla="*/ 25 h 668"/>
                <a:gd name="T2" fmla="*/ 241 w 293"/>
                <a:gd name="T3" fmla="*/ 8 h 668"/>
                <a:gd name="T4" fmla="*/ 264 w 293"/>
                <a:gd name="T5" fmla="*/ 0 h 668"/>
                <a:gd name="T6" fmla="*/ 287 w 293"/>
                <a:gd name="T7" fmla="*/ 13 h 668"/>
                <a:gd name="T8" fmla="*/ 293 w 293"/>
                <a:gd name="T9" fmla="*/ 37 h 668"/>
                <a:gd name="T10" fmla="*/ 291 w 293"/>
                <a:gd name="T11" fmla="*/ 67 h 668"/>
                <a:gd name="T12" fmla="*/ 277 w 293"/>
                <a:gd name="T13" fmla="*/ 87 h 668"/>
                <a:gd name="T14" fmla="*/ 240 w 293"/>
                <a:gd name="T15" fmla="*/ 116 h 668"/>
                <a:gd name="T16" fmla="*/ 211 w 293"/>
                <a:gd name="T17" fmla="*/ 144 h 668"/>
                <a:gd name="T18" fmla="*/ 186 w 293"/>
                <a:gd name="T19" fmla="*/ 174 h 668"/>
                <a:gd name="T20" fmla="*/ 168 w 293"/>
                <a:gd name="T21" fmla="*/ 209 h 668"/>
                <a:gd name="T22" fmla="*/ 159 w 293"/>
                <a:gd name="T23" fmla="*/ 242 h 668"/>
                <a:gd name="T24" fmla="*/ 163 w 293"/>
                <a:gd name="T25" fmla="*/ 273 h 668"/>
                <a:gd name="T26" fmla="*/ 180 w 293"/>
                <a:gd name="T27" fmla="*/ 300 h 668"/>
                <a:gd name="T28" fmla="*/ 211 w 293"/>
                <a:gd name="T29" fmla="*/ 334 h 668"/>
                <a:gd name="T30" fmla="*/ 240 w 293"/>
                <a:gd name="T31" fmla="*/ 370 h 668"/>
                <a:gd name="T32" fmla="*/ 253 w 293"/>
                <a:gd name="T33" fmla="*/ 395 h 668"/>
                <a:gd name="T34" fmla="*/ 262 w 293"/>
                <a:gd name="T35" fmla="*/ 440 h 668"/>
                <a:gd name="T36" fmla="*/ 269 w 293"/>
                <a:gd name="T37" fmla="*/ 493 h 668"/>
                <a:gd name="T38" fmla="*/ 266 w 293"/>
                <a:gd name="T39" fmla="*/ 540 h 668"/>
                <a:gd name="T40" fmla="*/ 262 w 293"/>
                <a:gd name="T41" fmla="*/ 577 h 668"/>
                <a:gd name="T42" fmla="*/ 258 w 293"/>
                <a:gd name="T43" fmla="*/ 602 h 668"/>
                <a:gd name="T44" fmla="*/ 246 w 293"/>
                <a:gd name="T45" fmla="*/ 614 h 668"/>
                <a:gd name="T46" fmla="*/ 240 w 293"/>
                <a:gd name="T47" fmla="*/ 614 h 668"/>
                <a:gd name="T48" fmla="*/ 228 w 293"/>
                <a:gd name="T49" fmla="*/ 618 h 668"/>
                <a:gd name="T50" fmla="*/ 194 w 293"/>
                <a:gd name="T51" fmla="*/ 614 h 668"/>
                <a:gd name="T52" fmla="*/ 163 w 293"/>
                <a:gd name="T53" fmla="*/ 614 h 668"/>
                <a:gd name="T54" fmla="*/ 157 w 293"/>
                <a:gd name="T55" fmla="*/ 617 h 668"/>
                <a:gd name="T56" fmla="*/ 117 w 293"/>
                <a:gd name="T57" fmla="*/ 625 h 668"/>
                <a:gd name="T58" fmla="*/ 83 w 293"/>
                <a:gd name="T59" fmla="*/ 646 h 668"/>
                <a:gd name="T60" fmla="*/ 59 w 293"/>
                <a:gd name="T61" fmla="*/ 668 h 668"/>
                <a:gd name="T62" fmla="*/ 43 w 293"/>
                <a:gd name="T63" fmla="*/ 666 h 668"/>
                <a:gd name="T64" fmla="*/ 17 w 293"/>
                <a:gd name="T65" fmla="*/ 646 h 668"/>
                <a:gd name="T66" fmla="*/ 0 w 293"/>
                <a:gd name="T67" fmla="*/ 611 h 668"/>
                <a:gd name="T68" fmla="*/ 9 w 293"/>
                <a:gd name="T69" fmla="*/ 598 h 668"/>
                <a:gd name="T70" fmla="*/ 56 w 293"/>
                <a:gd name="T71" fmla="*/ 580 h 668"/>
                <a:gd name="T72" fmla="*/ 134 w 293"/>
                <a:gd name="T73" fmla="*/ 569 h 668"/>
                <a:gd name="T74" fmla="*/ 195 w 293"/>
                <a:gd name="T75" fmla="*/ 568 h 668"/>
                <a:gd name="T76" fmla="*/ 217 w 293"/>
                <a:gd name="T77" fmla="*/ 559 h 668"/>
                <a:gd name="T78" fmla="*/ 229 w 293"/>
                <a:gd name="T79" fmla="*/ 540 h 668"/>
                <a:gd name="T80" fmla="*/ 235 w 293"/>
                <a:gd name="T81" fmla="*/ 511 h 668"/>
                <a:gd name="T82" fmla="*/ 235 w 293"/>
                <a:gd name="T83" fmla="*/ 472 h 668"/>
                <a:gd name="T84" fmla="*/ 223 w 293"/>
                <a:gd name="T85" fmla="*/ 433 h 668"/>
                <a:gd name="T86" fmla="*/ 195 w 293"/>
                <a:gd name="T87" fmla="*/ 394 h 668"/>
                <a:gd name="T88" fmla="*/ 170 w 293"/>
                <a:gd name="T89" fmla="*/ 363 h 668"/>
                <a:gd name="T90" fmla="*/ 146 w 293"/>
                <a:gd name="T91" fmla="*/ 336 h 668"/>
                <a:gd name="T92" fmla="*/ 125 w 293"/>
                <a:gd name="T93" fmla="*/ 308 h 668"/>
                <a:gd name="T94" fmla="*/ 113 w 293"/>
                <a:gd name="T95" fmla="*/ 276 h 668"/>
                <a:gd name="T96" fmla="*/ 112 w 293"/>
                <a:gd name="T97" fmla="*/ 251 h 668"/>
                <a:gd name="T98" fmla="*/ 113 w 293"/>
                <a:gd name="T99" fmla="*/ 214 h 668"/>
                <a:gd name="T100" fmla="*/ 124 w 293"/>
                <a:gd name="T101" fmla="*/ 180 h 668"/>
                <a:gd name="T102" fmla="*/ 139 w 293"/>
                <a:gd name="T103" fmla="*/ 149 h 668"/>
                <a:gd name="T104" fmla="*/ 154 w 293"/>
                <a:gd name="T105" fmla="*/ 115 h 668"/>
                <a:gd name="T106" fmla="*/ 175 w 293"/>
                <a:gd name="T107" fmla="*/ 81 h 668"/>
                <a:gd name="T108" fmla="*/ 199 w 293"/>
                <a:gd name="T109" fmla="*/ 52 h 668"/>
                <a:gd name="T110" fmla="*/ 219 w 293"/>
                <a:gd name="T111" fmla="*/ 25 h 6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3"/>
                <a:gd name="T169" fmla="*/ 0 h 668"/>
                <a:gd name="T170" fmla="*/ 293 w 293"/>
                <a:gd name="T171" fmla="*/ 668 h 6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3" h="668">
                  <a:moveTo>
                    <a:pt x="219" y="25"/>
                  </a:moveTo>
                  <a:lnTo>
                    <a:pt x="241" y="8"/>
                  </a:lnTo>
                  <a:lnTo>
                    <a:pt x="264" y="0"/>
                  </a:lnTo>
                  <a:lnTo>
                    <a:pt x="287" y="13"/>
                  </a:lnTo>
                  <a:lnTo>
                    <a:pt x="293" y="37"/>
                  </a:lnTo>
                  <a:lnTo>
                    <a:pt x="291" y="67"/>
                  </a:lnTo>
                  <a:lnTo>
                    <a:pt x="277" y="87"/>
                  </a:lnTo>
                  <a:lnTo>
                    <a:pt x="240" y="116"/>
                  </a:lnTo>
                  <a:lnTo>
                    <a:pt x="211" y="144"/>
                  </a:lnTo>
                  <a:lnTo>
                    <a:pt x="186" y="174"/>
                  </a:lnTo>
                  <a:lnTo>
                    <a:pt x="168" y="209"/>
                  </a:lnTo>
                  <a:lnTo>
                    <a:pt x="159" y="242"/>
                  </a:lnTo>
                  <a:lnTo>
                    <a:pt x="163" y="273"/>
                  </a:lnTo>
                  <a:lnTo>
                    <a:pt x="180" y="300"/>
                  </a:lnTo>
                  <a:lnTo>
                    <a:pt x="211" y="334"/>
                  </a:lnTo>
                  <a:lnTo>
                    <a:pt x="240" y="370"/>
                  </a:lnTo>
                  <a:lnTo>
                    <a:pt x="253" y="395"/>
                  </a:lnTo>
                  <a:lnTo>
                    <a:pt x="262" y="440"/>
                  </a:lnTo>
                  <a:lnTo>
                    <a:pt x="269" y="493"/>
                  </a:lnTo>
                  <a:lnTo>
                    <a:pt x="266" y="540"/>
                  </a:lnTo>
                  <a:lnTo>
                    <a:pt x="262" y="577"/>
                  </a:lnTo>
                  <a:lnTo>
                    <a:pt x="258" y="602"/>
                  </a:lnTo>
                  <a:lnTo>
                    <a:pt x="246" y="614"/>
                  </a:lnTo>
                  <a:lnTo>
                    <a:pt x="240" y="614"/>
                  </a:lnTo>
                  <a:lnTo>
                    <a:pt x="228" y="618"/>
                  </a:lnTo>
                  <a:lnTo>
                    <a:pt x="194" y="614"/>
                  </a:lnTo>
                  <a:lnTo>
                    <a:pt x="163" y="614"/>
                  </a:lnTo>
                  <a:lnTo>
                    <a:pt x="157" y="617"/>
                  </a:lnTo>
                  <a:lnTo>
                    <a:pt x="117" y="625"/>
                  </a:lnTo>
                  <a:lnTo>
                    <a:pt x="83" y="646"/>
                  </a:lnTo>
                  <a:lnTo>
                    <a:pt x="59" y="668"/>
                  </a:lnTo>
                  <a:lnTo>
                    <a:pt x="43" y="666"/>
                  </a:lnTo>
                  <a:lnTo>
                    <a:pt x="17" y="646"/>
                  </a:lnTo>
                  <a:lnTo>
                    <a:pt x="0" y="611"/>
                  </a:lnTo>
                  <a:lnTo>
                    <a:pt x="9" y="598"/>
                  </a:lnTo>
                  <a:lnTo>
                    <a:pt x="56" y="580"/>
                  </a:lnTo>
                  <a:lnTo>
                    <a:pt x="134" y="569"/>
                  </a:lnTo>
                  <a:lnTo>
                    <a:pt x="195" y="568"/>
                  </a:lnTo>
                  <a:lnTo>
                    <a:pt x="217" y="559"/>
                  </a:lnTo>
                  <a:lnTo>
                    <a:pt x="229" y="540"/>
                  </a:lnTo>
                  <a:lnTo>
                    <a:pt x="235" y="511"/>
                  </a:lnTo>
                  <a:lnTo>
                    <a:pt x="235" y="472"/>
                  </a:lnTo>
                  <a:lnTo>
                    <a:pt x="223" y="433"/>
                  </a:lnTo>
                  <a:lnTo>
                    <a:pt x="195" y="394"/>
                  </a:lnTo>
                  <a:lnTo>
                    <a:pt x="170" y="363"/>
                  </a:lnTo>
                  <a:lnTo>
                    <a:pt x="146" y="336"/>
                  </a:lnTo>
                  <a:lnTo>
                    <a:pt x="125" y="308"/>
                  </a:lnTo>
                  <a:lnTo>
                    <a:pt x="113" y="276"/>
                  </a:lnTo>
                  <a:lnTo>
                    <a:pt x="112" y="251"/>
                  </a:lnTo>
                  <a:lnTo>
                    <a:pt x="113" y="214"/>
                  </a:lnTo>
                  <a:lnTo>
                    <a:pt x="124" y="180"/>
                  </a:lnTo>
                  <a:lnTo>
                    <a:pt x="139" y="149"/>
                  </a:lnTo>
                  <a:lnTo>
                    <a:pt x="154" y="115"/>
                  </a:lnTo>
                  <a:lnTo>
                    <a:pt x="175" y="81"/>
                  </a:lnTo>
                  <a:lnTo>
                    <a:pt x="199" y="52"/>
                  </a:lnTo>
                  <a:lnTo>
                    <a:pt x="219" y="25"/>
                  </a:lnTo>
                  <a:close/>
                </a:path>
              </a:pathLst>
            </a:custGeom>
            <a:solidFill>
              <a:srgbClr val="000000"/>
            </a:solidFill>
            <a:ln w="9525">
              <a:noFill/>
              <a:round/>
              <a:headEnd/>
              <a:tailEnd/>
            </a:ln>
          </p:spPr>
          <p:txBody>
            <a:bodyPr/>
            <a:lstStyle/>
            <a:p>
              <a:endParaRPr lang="ru-RU"/>
            </a:p>
          </p:txBody>
        </p:sp>
        <p:sp>
          <p:nvSpPr>
            <p:cNvPr id="13" name="Freeform 11"/>
            <p:cNvSpPr>
              <a:spLocks/>
            </p:cNvSpPr>
            <p:nvPr/>
          </p:nvSpPr>
          <p:spPr bwMode="auto">
            <a:xfrm>
              <a:off x="2546" y="1787"/>
              <a:ext cx="321" cy="1379"/>
            </a:xfrm>
            <a:custGeom>
              <a:avLst/>
              <a:gdLst>
                <a:gd name="T0" fmla="*/ 25 w 321"/>
                <a:gd name="T1" fmla="*/ 838 h 1379"/>
                <a:gd name="T2" fmla="*/ 321 w 321"/>
                <a:gd name="T3" fmla="*/ 1360 h 1379"/>
                <a:gd name="T4" fmla="*/ 306 w 321"/>
                <a:gd name="T5" fmla="*/ 1379 h 1379"/>
                <a:gd name="T6" fmla="*/ 0 w 321"/>
                <a:gd name="T7" fmla="*/ 835 h 1379"/>
                <a:gd name="T8" fmla="*/ 219 w 321"/>
                <a:gd name="T9" fmla="*/ 0 h 1379"/>
                <a:gd name="T10" fmla="*/ 238 w 321"/>
                <a:gd name="T11" fmla="*/ 14 h 1379"/>
                <a:gd name="T12" fmla="*/ 25 w 321"/>
                <a:gd name="T13" fmla="*/ 838 h 1379"/>
                <a:gd name="T14" fmla="*/ 0 60000 65536"/>
                <a:gd name="T15" fmla="*/ 0 60000 65536"/>
                <a:gd name="T16" fmla="*/ 0 60000 65536"/>
                <a:gd name="T17" fmla="*/ 0 60000 65536"/>
                <a:gd name="T18" fmla="*/ 0 60000 65536"/>
                <a:gd name="T19" fmla="*/ 0 60000 65536"/>
                <a:gd name="T20" fmla="*/ 0 60000 65536"/>
                <a:gd name="T21" fmla="*/ 0 w 321"/>
                <a:gd name="T22" fmla="*/ 0 h 1379"/>
                <a:gd name="T23" fmla="*/ 321 w 321"/>
                <a:gd name="T24" fmla="*/ 1379 h 13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1379">
                  <a:moveTo>
                    <a:pt x="25" y="838"/>
                  </a:moveTo>
                  <a:lnTo>
                    <a:pt x="321" y="1360"/>
                  </a:lnTo>
                  <a:lnTo>
                    <a:pt x="306" y="1379"/>
                  </a:lnTo>
                  <a:lnTo>
                    <a:pt x="0" y="835"/>
                  </a:lnTo>
                  <a:lnTo>
                    <a:pt x="219" y="0"/>
                  </a:lnTo>
                  <a:lnTo>
                    <a:pt x="238" y="14"/>
                  </a:lnTo>
                  <a:lnTo>
                    <a:pt x="25" y="838"/>
                  </a:lnTo>
                  <a:close/>
                </a:path>
              </a:pathLst>
            </a:custGeom>
            <a:solidFill>
              <a:srgbClr val="CC9900"/>
            </a:solidFill>
            <a:ln w="9525">
              <a:noFill/>
              <a:round/>
              <a:headEnd/>
              <a:tailEnd/>
            </a:ln>
          </p:spPr>
          <p:txBody>
            <a:bodyPr/>
            <a:lstStyle/>
            <a:p>
              <a:endParaRPr lang="ru-RU"/>
            </a:p>
          </p:txBody>
        </p:sp>
        <p:sp>
          <p:nvSpPr>
            <p:cNvPr id="14" name="Freeform 12"/>
            <p:cNvSpPr>
              <a:spLocks/>
            </p:cNvSpPr>
            <p:nvPr/>
          </p:nvSpPr>
          <p:spPr bwMode="auto">
            <a:xfrm>
              <a:off x="2719" y="1681"/>
              <a:ext cx="613" cy="1582"/>
            </a:xfrm>
            <a:custGeom>
              <a:avLst/>
              <a:gdLst>
                <a:gd name="T0" fmla="*/ 11 w 613"/>
                <a:gd name="T1" fmla="*/ 93 h 1582"/>
                <a:gd name="T2" fmla="*/ 0 w 613"/>
                <a:gd name="T3" fmla="*/ 50 h 1582"/>
                <a:gd name="T4" fmla="*/ 46 w 613"/>
                <a:gd name="T5" fmla="*/ 15 h 1582"/>
                <a:gd name="T6" fmla="*/ 83 w 613"/>
                <a:gd name="T7" fmla="*/ 4 h 1582"/>
                <a:gd name="T8" fmla="*/ 57 w 613"/>
                <a:gd name="T9" fmla="*/ 36 h 1582"/>
                <a:gd name="T10" fmla="*/ 46 w 613"/>
                <a:gd name="T11" fmla="*/ 74 h 1582"/>
                <a:gd name="T12" fmla="*/ 85 w 613"/>
                <a:gd name="T13" fmla="*/ 110 h 1582"/>
                <a:gd name="T14" fmla="*/ 193 w 613"/>
                <a:gd name="T15" fmla="*/ 169 h 1582"/>
                <a:gd name="T16" fmla="*/ 291 w 613"/>
                <a:gd name="T17" fmla="*/ 238 h 1582"/>
                <a:gd name="T18" fmla="*/ 387 w 613"/>
                <a:gd name="T19" fmla="*/ 363 h 1582"/>
                <a:gd name="T20" fmla="*/ 470 w 613"/>
                <a:gd name="T21" fmla="*/ 479 h 1582"/>
                <a:gd name="T22" fmla="*/ 536 w 613"/>
                <a:gd name="T23" fmla="*/ 602 h 1582"/>
                <a:gd name="T24" fmla="*/ 605 w 613"/>
                <a:gd name="T25" fmla="*/ 763 h 1582"/>
                <a:gd name="T26" fmla="*/ 611 w 613"/>
                <a:gd name="T27" fmla="*/ 862 h 1582"/>
                <a:gd name="T28" fmla="*/ 553 w 613"/>
                <a:gd name="T29" fmla="*/ 998 h 1582"/>
                <a:gd name="T30" fmla="*/ 454 w 613"/>
                <a:gd name="T31" fmla="*/ 1168 h 1582"/>
                <a:gd name="T32" fmla="*/ 346 w 613"/>
                <a:gd name="T33" fmla="*/ 1310 h 1582"/>
                <a:gd name="T34" fmla="*/ 217 w 613"/>
                <a:gd name="T35" fmla="*/ 1425 h 1582"/>
                <a:gd name="T36" fmla="*/ 132 w 613"/>
                <a:gd name="T37" fmla="*/ 1508 h 1582"/>
                <a:gd name="T38" fmla="*/ 123 w 613"/>
                <a:gd name="T39" fmla="*/ 1532 h 1582"/>
                <a:gd name="T40" fmla="*/ 141 w 613"/>
                <a:gd name="T41" fmla="*/ 1557 h 1582"/>
                <a:gd name="T42" fmla="*/ 164 w 613"/>
                <a:gd name="T43" fmla="*/ 1578 h 1582"/>
                <a:gd name="T44" fmla="*/ 119 w 613"/>
                <a:gd name="T45" fmla="*/ 1579 h 1582"/>
                <a:gd name="T46" fmla="*/ 98 w 613"/>
                <a:gd name="T47" fmla="*/ 1537 h 1582"/>
                <a:gd name="T48" fmla="*/ 116 w 613"/>
                <a:gd name="T49" fmla="*/ 1472 h 1582"/>
                <a:gd name="T50" fmla="*/ 222 w 613"/>
                <a:gd name="T51" fmla="*/ 1377 h 1582"/>
                <a:gd name="T52" fmla="*/ 324 w 613"/>
                <a:gd name="T53" fmla="*/ 1274 h 1582"/>
                <a:gd name="T54" fmla="*/ 431 w 613"/>
                <a:gd name="T55" fmla="*/ 1116 h 1582"/>
                <a:gd name="T56" fmla="*/ 499 w 613"/>
                <a:gd name="T57" fmla="*/ 968 h 1582"/>
                <a:gd name="T58" fmla="*/ 535 w 613"/>
                <a:gd name="T59" fmla="*/ 869 h 1582"/>
                <a:gd name="T60" fmla="*/ 541 w 613"/>
                <a:gd name="T61" fmla="*/ 768 h 1582"/>
                <a:gd name="T62" fmla="*/ 499 w 613"/>
                <a:gd name="T63" fmla="*/ 652 h 1582"/>
                <a:gd name="T64" fmla="*/ 433 w 613"/>
                <a:gd name="T65" fmla="*/ 516 h 1582"/>
                <a:gd name="T66" fmla="*/ 330 w 613"/>
                <a:gd name="T67" fmla="*/ 350 h 1582"/>
                <a:gd name="T68" fmla="*/ 196 w 613"/>
                <a:gd name="T69" fmla="*/ 209 h 1582"/>
                <a:gd name="T70" fmla="*/ 69 w 613"/>
                <a:gd name="T71" fmla="*/ 140 h 15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3"/>
                <a:gd name="T109" fmla="*/ 0 h 1582"/>
                <a:gd name="T110" fmla="*/ 613 w 613"/>
                <a:gd name="T111" fmla="*/ 1582 h 15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3" h="1582">
                  <a:moveTo>
                    <a:pt x="34" y="116"/>
                  </a:moveTo>
                  <a:lnTo>
                    <a:pt x="11" y="93"/>
                  </a:lnTo>
                  <a:lnTo>
                    <a:pt x="0" y="73"/>
                  </a:lnTo>
                  <a:lnTo>
                    <a:pt x="0" y="50"/>
                  </a:lnTo>
                  <a:lnTo>
                    <a:pt x="12" y="32"/>
                  </a:lnTo>
                  <a:lnTo>
                    <a:pt x="46" y="15"/>
                  </a:lnTo>
                  <a:lnTo>
                    <a:pt x="75" y="0"/>
                  </a:lnTo>
                  <a:lnTo>
                    <a:pt x="83" y="4"/>
                  </a:lnTo>
                  <a:lnTo>
                    <a:pt x="75" y="20"/>
                  </a:lnTo>
                  <a:lnTo>
                    <a:pt x="57" y="36"/>
                  </a:lnTo>
                  <a:lnTo>
                    <a:pt x="41" y="58"/>
                  </a:lnTo>
                  <a:lnTo>
                    <a:pt x="46" y="74"/>
                  </a:lnTo>
                  <a:lnTo>
                    <a:pt x="54" y="91"/>
                  </a:lnTo>
                  <a:lnTo>
                    <a:pt x="85" y="110"/>
                  </a:lnTo>
                  <a:lnTo>
                    <a:pt x="136" y="139"/>
                  </a:lnTo>
                  <a:lnTo>
                    <a:pt x="193" y="169"/>
                  </a:lnTo>
                  <a:lnTo>
                    <a:pt x="243" y="201"/>
                  </a:lnTo>
                  <a:lnTo>
                    <a:pt x="291" y="238"/>
                  </a:lnTo>
                  <a:lnTo>
                    <a:pt x="338" y="296"/>
                  </a:lnTo>
                  <a:lnTo>
                    <a:pt x="387" y="363"/>
                  </a:lnTo>
                  <a:lnTo>
                    <a:pt x="429" y="420"/>
                  </a:lnTo>
                  <a:lnTo>
                    <a:pt x="470" y="479"/>
                  </a:lnTo>
                  <a:lnTo>
                    <a:pt x="502" y="532"/>
                  </a:lnTo>
                  <a:lnTo>
                    <a:pt x="536" y="602"/>
                  </a:lnTo>
                  <a:lnTo>
                    <a:pt x="572" y="681"/>
                  </a:lnTo>
                  <a:lnTo>
                    <a:pt x="605" y="763"/>
                  </a:lnTo>
                  <a:lnTo>
                    <a:pt x="613" y="809"/>
                  </a:lnTo>
                  <a:lnTo>
                    <a:pt x="611" y="862"/>
                  </a:lnTo>
                  <a:lnTo>
                    <a:pt x="594" y="925"/>
                  </a:lnTo>
                  <a:lnTo>
                    <a:pt x="553" y="998"/>
                  </a:lnTo>
                  <a:lnTo>
                    <a:pt x="506" y="1089"/>
                  </a:lnTo>
                  <a:lnTo>
                    <a:pt x="454" y="1168"/>
                  </a:lnTo>
                  <a:lnTo>
                    <a:pt x="402" y="1245"/>
                  </a:lnTo>
                  <a:lnTo>
                    <a:pt x="346" y="1310"/>
                  </a:lnTo>
                  <a:lnTo>
                    <a:pt x="284" y="1367"/>
                  </a:lnTo>
                  <a:lnTo>
                    <a:pt x="217" y="1425"/>
                  </a:lnTo>
                  <a:lnTo>
                    <a:pt x="164" y="1472"/>
                  </a:lnTo>
                  <a:lnTo>
                    <a:pt x="132" y="1508"/>
                  </a:lnTo>
                  <a:lnTo>
                    <a:pt x="124" y="1525"/>
                  </a:lnTo>
                  <a:lnTo>
                    <a:pt x="123" y="1532"/>
                  </a:lnTo>
                  <a:lnTo>
                    <a:pt x="126" y="1544"/>
                  </a:lnTo>
                  <a:lnTo>
                    <a:pt x="141" y="1557"/>
                  </a:lnTo>
                  <a:lnTo>
                    <a:pt x="160" y="1561"/>
                  </a:lnTo>
                  <a:lnTo>
                    <a:pt x="164" y="1578"/>
                  </a:lnTo>
                  <a:lnTo>
                    <a:pt x="143" y="1582"/>
                  </a:lnTo>
                  <a:lnTo>
                    <a:pt x="119" y="1579"/>
                  </a:lnTo>
                  <a:lnTo>
                    <a:pt x="99" y="1559"/>
                  </a:lnTo>
                  <a:lnTo>
                    <a:pt x="98" y="1537"/>
                  </a:lnTo>
                  <a:lnTo>
                    <a:pt x="99" y="1504"/>
                  </a:lnTo>
                  <a:lnTo>
                    <a:pt x="116" y="1472"/>
                  </a:lnTo>
                  <a:lnTo>
                    <a:pt x="153" y="1434"/>
                  </a:lnTo>
                  <a:lnTo>
                    <a:pt x="222" y="1377"/>
                  </a:lnTo>
                  <a:lnTo>
                    <a:pt x="281" y="1324"/>
                  </a:lnTo>
                  <a:lnTo>
                    <a:pt x="324" y="1274"/>
                  </a:lnTo>
                  <a:lnTo>
                    <a:pt x="384" y="1196"/>
                  </a:lnTo>
                  <a:lnTo>
                    <a:pt x="431" y="1116"/>
                  </a:lnTo>
                  <a:lnTo>
                    <a:pt x="458" y="1055"/>
                  </a:lnTo>
                  <a:lnTo>
                    <a:pt x="499" y="968"/>
                  </a:lnTo>
                  <a:lnTo>
                    <a:pt x="518" y="916"/>
                  </a:lnTo>
                  <a:lnTo>
                    <a:pt x="535" y="869"/>
                  </a:lnTo>
                  <a:lnTo>
                    <a:pt x="541" y="817"/>
                  </a:lnTo>
                  <a:lnTo>
                    <a:pt x="541" y="768"/>
                  </a:lnTo>
                  <a:lnTo>
                    <a:pt x="524" y="710"/>
                  </a:lnTo>
                  <a:lnTo>
                    <a:pt x="499" y="652"/>
                  </a:lnTo>
                  <a:lnTo>
                    <a:pt x="473" y="586"/>
                  </a:lnTo>
                  <a:lnTo>
                    <a:pt x="433" y="516"/>
                  </a:lnTo>
                  <a:lnTo>
                    <a:pt x="384" y="429"/>
                  </a:lnTo>
                  <a:lnTo>
                    <a:pt x="330" y="350"/>
                  </a:lnTo>
                  <a:lnTo>
                    <a:pt x="264" y="263"/>
                  </a:lnTo>
                  <a:lnTo>
                    <a:pt x="196" y="209"/>
                  </a:lnTo>
                  <a:lnTo>
                    <a:pt x="131" y="169"/>
                  </a:lnTo>
                  <a:lnTo>
                    <a:pt x="69" y="140"/>
                  </a:lnTo>
                  <a:lnTo>
                    <a:pt x="34" y="116"/>
                  </a:lnTo>
                  <a:close/>
                </a:path>
              </a:pathLst>
            </a:custGeom>
            <a:solidFill>
              <a:srgbClr val="996633"/>
            </a:solidFill>
            <a:ln w="9525">
              <a:noFill/>
              <a:round/>
              <a:headEnd/>
              <a:tailEnd/>
            </a:ln>
          </p:spPr>
          <p:txBody>
            <a:bodyPr/>
            <a:lstStyle/>
            <a:p>
              <a:endParaRPr lang="ru-RU"/>
            </a:p>
          </p:txBody>
        </p:sp>
        <p:grpSp>
          <p:nvGrpSpPr>
            <p:cNvPr id="6" name="Group 13"/>
            <p:cNvGrpSpPr>
              <a:grpSpLocks/>
            </p:cNvGrpSpPr>
            <p:nvPr/>
          </p:nvGrpSpPr>
          <p:grpSpPr bwMode="auto">
            <a:xfrm>
              <a:off x="2445" y="2505"/>
              <a:ext cx="1033" cy="104"/>
              <a:chOff x="2445" y="2505"/>
              <a:chExt cx="1033" cy="104"/>
            </a:xfrm>
          </p:grpSpPr>
          <p:sp>
            <p:nvSpPr>
              <p:cNvPr id="18" name="Freeform 14"/>
              <p:cNvSpPr>
                <a:spLocks/>
              </p:cNvSpPr>
              <p:nvPr/>
            </p:nvSpPr>
            <p:spPr bwMode="auto">
              <a:xfrm>
                <a:off x="2445" y="2505"/>
                <a:ext cx="1033" cy="104"/>
              </a:xfrm>
              <a:custGeom>
                <a:avLst/>
                <a:gdLst>
                  <a:gd name="T0" fmla="*/ 154 w 1033"/>
                  <a:gd name="T1" fmla="*/ 42 h 104"/>
                  <a:gd name="T2" fmla="*/ 124 w 1033"/>
                  <a:gd name="T3" fmla="*/ 17 h 104"/>
                  <a:gd name="T4" fmla="*/ 0 w 1033"/>
                  <a:gd name="T5" fmla="*/ 17 h 104"/>
                  <a:gd name="T6" fmla="*/ 33 w 1033"/>
                  <a:gd name="T7" fmla="*/ 62 h 104"/>
                  <a:gd name="T8" fmla="*/ 0 w 1033"/>
                  <a:gd name="T9" fmla="*/ 98 h 104"/>
                  <a:gd name="T10" fmla="*/ 136 w 1033"/>
                  <a:gd name="T11" fmla="*/ 94 h 104"/>
                  <a:gd name="T12" fmla="*/ 157 w 1033"/>
                  <a:gd name="T13" fmla="*/ 62 h 104"/>
                  <a:gd name="T14" fmla="*/ 921 w 1033"/>
                  <a:gd name="T15" fmla="*/ 62 h 104"/>
                  <a:gd name="T16" fmla="*/ 904 w 1033"/>
                  <a:gd name="T17" fmla="*/ 104 h 104"/>
                  <a:gd name="T18" fmla="*/ 934 w 1033"/>
                  <a:gd name="T19" fmla="*/ 84 h 104"/>
                  <a:gd name="T20" fmla="*/ 975 w 1033"/>
                  <a:gd name="T21" fmla="*/ 69 h 104"/>
                  <a:gd name="T22" fmla="*/ 1033 w 1033"/>
                  <a:gd name="T23" fmla="*/ 57 h 104"/>
                  <a:gd name="T24" fmla="*/ 1032 w 1033"/>
                  <a:gd name="T25" fmla="*/ 46 h 104"/>
                  <a:gd name="T26" fmla="*/ 1011 w 1033"/>
                  <a:gd name="T27" fmla="*/ 42 h 104"/>
                  <a:gd name="T28" fmla="*/ 945 w 1033"/>
                  <a:gd name="T29" fmla="*/ 22 h 104"/>
                  <a:gd name="T30" fmla="*/ 899 w 1033"/>
                  <a:gd name="T31" fmla="*/ 0 h 104"/>
                  <a:gd name="T32" fmla="*/ 899 w 1033"/>
                  <a:gd name="T33" fmla="*/ 5 h 104"/>
                  <a:gd name="T34" fmla="*/ 921 w 1033"/>
                  <a:gd name="T35" fmla="*/ 41 h 104"/>
                  <a:gd name="T36" fmla="*/ 154 w 1033"/>
                  <a:gd name="T37" fmla="*/ 42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3"/>
                  <a:gd name="T58" fmla="*/ 0 h 104"/>
                  <a:gd name="T59" fmla="*/ 1033 w 1033"/>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3" h="104">
                    <a:moveTo>
                      <a:pt x="154" y="42"/>
                    </a:moveTo>
                    <a:lnTo>
                      <a:pt x="124" y="17"/>
                    </a:lnTo>
                    <a:lnTo>
                      <a:pt x="0" y="17"/>
                    </a:lnTo>
                    <a:lnTo>
                      <a:pt x="33" y="62"/>
                    </a:lnTo>
                    <a:lnTo>
                      <a:pt x="0" y="98"/>
                    </a:lnTo>
                    <a:lnTo>
                      <a:pt x="136" y="94"/>
                    </a:lnTo>
                    <a:lnTo>
                      <a:pt x="157" y="62"/>
                    </a:lnTo>
                    <a:lnTo>
                      <a:pt x="921" y="62"/>
                    </a:lnTo>
                    <a:lnTo>
                      <a:pt x="904" y="104"/>
                    </a:lnTo>
                    <a:lnTo>
                      <a:pt x="934" y="84"/>
                    </a:lnTo>
                    <a:lnTo>
                      <a:pt x="975" y="69"/>
                    </a:lnTo>
                    <a:lnTo>
                      <a:pt x="1033" y="57"/>
                    </a:lnTo>
                    <a:lnTo>
                      <a:pt x="1032" y="46"/>
                    </a:lnTo>
                    <a:lnTo>
                      <a:pt x="1011" y="42"/>
                    </a:lnTo>
                    <a:lnTo>
                      <a:pt x="945" y="22"/>
                    </a:lnTo>
                    <a:lnTo>
                      <a:pt x="899" y="0"/>
                    </a:lnTo>
                    <a:lnTo>
                      <a:pt x="899" y="5"/>
                    </a:lnTo>
                    <a:lnTo>
                      <a:pt x="921" y="41"/>
                    </a:lnTo>
                    <a:lnTo>
                      <a:pt x="154" y="42"/>
                    </a:lnTo>
                    <a:close/>
                  </a:path>
                </a:pathLst>
              </a:custGeom>
              <a:solidFill>
                <a:srgbClr val="000000"/>
              </a:solidFill>
              <a:ln w="9525">
                <a:noFill/>
                <a:round/>
                <a:headEnd/>
                <a:tailEnd/>
              </a:ln>
            </p:spPr>
            <p:txBody>
              <a:bodyPr/>
              <a:lstStyle/>
              <a:p>
                <a:endParaRPr lang="ru-RU"/>
              </a:p>
            </p:txBody>
          </p:sp>
          <p:sp>
            <p:nvSpPr>
              <p:cNvPr id="19" name="Freeform 15"/>
              <p:cNvSpPr>
                <a:spLocks/>
              </p:cNvSpPr>
              <p:nvPr/>
            </p:nvSpPr>
            <p:spPr bwMode="auto">
              <a:xfrm>
                <a:off x="2472" y="2531"/>
                <a:ext cx="115" cy="59"/>
              </a:xfrm>
              <a:custGeom>
                <a:avLst/>
                <a:gdLst>
                  <a:gd name="T0" fmla="*/ 115 w 115"/>
                  <a:gd name="T1" fmla="*/ 21 h 59"/>
                  <a:gd name="T2" fmla="*/ 81 w 115"/>
                  <a:gd name="T3" fmla="*/ 0 h 59"/>
                  <a:gd name="T4" fmla="*/ 0 w 115"/>
                  <a:gd name="T5" fmla="*/ 0 h 59"/>
                  <a:gd name="T6" fmla="*/ 20 w 115"/>
                  <a:gd name="T7" fmla="*/ 22 h 59"/>
                  <a:gd name="T8" fmla="*/ 93 w 115"/>
                  <a:gd name="T9" fmla="*/ 27 h 59"/>
                  <a:gd name="T10" fmla="*/ 24 w 115"/>
                  <a:gd name="T11" fmla="*/ 35 h 59"/>
                  <a:gd name="T12" fmla="*/ 2 w 115"/>
                  <a:gd name="T13" fmla="*/ 59 h 59"/>
                  <a:gd name="T14" fmla="*/ 100 w 115"/>
                  <a:gd name="T15" fmla="*/ 59 h 59"/>
                  <a:gd name="T16" fmla="*/ 115 w 115"/>
                  <a:gd name="T17" fmla="*/ 21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59"/>
                  <a:gd name="T29" fmla="*/ 115 w 115"/>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59">
                    <a:moveTo>
                      <a:pt x="115" y="21"/>
                    </a:moveTo>
                    <a:lnTo>
                      <a:pt x="81" y="0"/>
                    </a:lnTo>
                    <a:lnTo>
                      <a:pt x="0" y="0"/>
                    </a:lnTo>
                    <a:lnTo>
                      <a:pt x="20" y="22"/>
                    </a:lnTo>
                    <a:lnTo>
                      <a:pt x="93" y="27"/>
                    </a:lnTo>
                    <a:lnTo>
                      <a:pt x="24" y="35"/>
                    </a:lnTo>
                    <a:lnTo>
                      <a:pt x="2" y="59"/>
                    </a:lnTo>
                    <a:lnTo>
                      <a:pt x="100" y="59"/>
                    </a:lnTo>
                    <a:lnTo>
                      <a:pt x="115" y="21"/>
                    </a:lnTo>
                    <a:close/>
                  </a:path>
                </a:pathLst>
              </a:custGeom>
              <a:solidFill>
                <a:srgbClr val="990000"/>
              </a:solidFill>
              <a:ln w="9525">
                <a:noFill/>
                <a:round/>
                <a:headEnd/>
                <a:tailEnd/>
              </a:ln>
            </p:spPr>
            <p:txBody>
              <a:bodyPr/>
              <a:lstStyle/>
              <a:p>
                <a:endParaRPr lang="ru-RU"/>
              </a:p>
            </p:txBody>
          </p:sp>
        </p:grpSp>
        <p:sp>
          <p:nvSpPr>
            <p:cNvPr id="16" name="Freeform 16"/>
            <p:cNvSpPr>
              <a:spLocks/>
            </p:cNvSpPr>
            <p:nvPr/>
          </p:nvSpPr>
          <p:spPr bwMode="auto">
            <a:xfrm>
              <a:off x="2507" y="2548"/>
              <a:ext cx="100" cy="120"/>
            </a:xfrm>
            <a:custGeom>
              <a:avLst/>
              <a:gdLst>
                <a:gd name="T0" fmla="*/ 46 w 100"/>
                <a:gd name="T1" fmla="*/ 3 h 120"/>
                <a:gd name="T2" fmla="*/ 58 w 100"/>
                <a:gd name="T3" fmla="*/ 3 h 120"/>
                <a:gd name="T4" fmla="*/ 72 w 100"/>
                <a:gd name="T5" fmla="*/ 0 h 120"/>
                <a:gd name="T6" fmla="*/ 86 w 100"/>
                <a:gd name="T7" fmla="*/ 0 h 120"/>
                <a:gd name="T8" fmla="*/ 92 w 100"/>
                <a:gd name="T9" fmla="*/ 5 h 120"/>
                <a:gd name="T10" fmla="*/ 96 w 100"/>
                <a:gd name="T11" fmla="*/ 18 h 120"/>
                <a:gd name="T12" fmla="*/ 80 w 100"/>
                <a:gd name="T13" fmla="*/ 25 h 120"/>
                <a:gd name="T14" fmla="*/ 67 w 100"/>
                <a:gd name="T15" fmla="*/ 24 h 120"/>
                <a:gd name="T16" fmla="*/ 55 w 100"/>
                <a:gd name="T17" fmla="*/ 21 h 120"/>
                <a:gd name="T18" fmla="*/ 51 w 100"/>
                <a:gd name="T19" fmla="*/ 30 h 120"/>
                <a:gd name="T20" fmla="*/ 63 w 100"/>
                <a:gd name="T21" fmla="*/ 34 h 120"/>
                <a:gd name="T22" fmla="*/ 75 w 100"/>
                <a:gd name="T23" fmla="*/ 37 h 120"/>
                <a:gd name="T24" fmla="*/ 87 w 100"/>
                <a:gd name="T25" fmla="*/ 42 h 120"/>
                <a:gd name="T26" fmla="*/ 96 w 100"/>
                <a:gd name="T27" fmla="*/ 54 h 120"/>
                <a:gd name="T28" fmla="*/ 100 w 100"/>
                <a:gd name="T29" fmla="*/ 67 h 120"/>
                <a:gd name="T30" fmla="*/ 87 w 100"/>
                <a:gd name="T31" fmla="*/ 74 h 120"/>
                <a:gd name="T32" fmla="*/ 75 w 100"/>
                <a:gd name="T33" fmla="*/ 74 h 120"/>
                <a:gd name="T34" fmla="*/ 63 w 100"/>
                <a:gd name="T35" fmla="*/ 74 h 120"/>
                <a:gd name="T36" fmla="*/ 51 w 100"/>
                <a:gd name="T37" fmla="*/ 70 h 120"/>
                <a:gd name="T38" fmla="*/ 38 w 100"/>
                <a:gd name="T39" fmla="*/ 63 h 120"/>
                <a:gd name="T40" fmla="*/ 49 w 100"/>
                <a:gd name="T41" fmla="*/ 70 h 120"/>
                <a:gd name="T42" fmla="*/ 62 w 100"/>
                <a:gd name="T43" fmla="*/ 74 h 120"/>
                <a:gd name="T44" fmla="*/ 74 w 100"/>
                <a:gd name="T45" fmla="*/ 80 h 120"/>
                <a:gd name="T46" fmla="*/ 86 w 100"/>
                <a:gd name="T47" fmla="*/ 88 h 120"/>
                <a:gd name="T48" fmla="*/ 87 w 100"/>
                <a:gd name="T49" fmla="*/ 100 h 120"/>
                <a:gd name="T50" fmla="*/ 82 w 100"/>
                <a:gd name="T51" fmla="*/ 112 h 120"/>
                <a:gd name="T52" fmla="*/ 70 w 100"/>
                <a:gd name="T53" fmla="*/ 120 h 120"/>
                <a:gd name="T54" fmla="*/ 53 w 100"/>
                <a:gd name="T55" fmla="*/ 120 h 120"/>
                <a:gd name="T56" fmla="*/ 38 w 100"/>
                <a:gd name="T57" fmla="*/ 116 h 120"/>
                <a:gd name="T58" fmla="*/ 28 w 100"/>
                <a:gd name="T59" fmla="*/ 103 h 120"/>
                <a:gd name="T60" fmla="*/ 21 w 100"/>
                <a:gd name="T61" fmla="*/ 92 h 120"/>
                <a:gd name="T62" fmla="*/ 9 w 100"/>
                <a:gd name="T63" fmla="*/ 80 h 120"/>
                <a:gd name="T64" fmla="*/ 0 w 100"/>
                <a:gd name="T65" fmla="*/ 67 h 120"/>
                <a:gd name="T66" fmla="*/ 38 w 100"/>
                <a:gd name="T67" fmla="*/ 9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
                <a:gd name="T103" fmla="*/ 0 h 120"/>
                <a:gd name="T104" fmla="*/ 100 w 100"/>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 h="120">
                  <a:moveTo>
                    <a:pt x="38" y="9"/>
                  </a:moveTo>
                  <a:lnTo>
                    <a:pt x="46" y="3"/>
                  </a:lnTo>
                  <a:lnTo>
                    <a:pt x="53" y="3"/>
                  </a:lnTo>
                  <a:lnTo>
                    <a:pt x="58" y="3"/>
                  </a:lnTo>
                  <a:lnTo>
                    <a:pt x="66" y="1"/>
                  </a:lnTo>
                  <a:lnTo>
                    <a:pt x="72" y="0"/>
                  </a:lnTo>
                  <a:lnTo>
                    <a:pt x="80" y="0"/>
                  </a:lnTo>
                  <a:lnTo>
                    <a:pt x="86" y="0"/>
                  </a:lnTo>
                  <a:lnTo>
                    <a:pt x="92" y="0"/>
                  </a:lnTo>
                  <a:lnTo>
                    <a:pt x="92" y="5"/>
                  </a:lnTo>
                  <a:lnTo>
                    <a:pt x="96" y="12"/>
                  </a:lnTo>
                  <a:lnTo>
                    <a:pt x="96" y="18"/>
                  </a:lnTo>
                  <a:lnTo>
                    <a:pt x="87" y="21"/>
                  </a:lnTo>
                  <a:lnTo>
                    <a:pt x="80" y="25"/>
                  </a:lnTo>
                  <a:lnTo>
                    <a:pt x="74" y="25"/>
                  </a:lnTo>
                  <a:lnTo>
                    <a:pt x="67" y="24"/>
                  </a:lnTo>
                  <a:lnTo>
                    <a:pt x="62" y="21"/>
                  </a:lnTo>
                  <a:lnTo>
                    <a:pt x="55" y="21"/>
                  </a:lnTo>
                  <a:lnTo>
                    <a:pt x="49" y="24"/>
                  </a:lnTo>
                  <a:lnTo>
                    <a:pt x="51" y="30"/>
                  </a:lnTo>
                  <a:lnTo>
                    <a:pt x="57" y="32"/>
                  </a:lnTo>
                  <a:lnTo>
                    <a:pt x="63" y="34"/>
                  </a:lnTo>
                  <a:lnTo>
                    <a:pt x="70" y="34"/>
                  </a:lnTo>
                  <a:lnTo>
                    <a:pt x="75" y="37"/>
                  </a:lnTo>
                  <a:lnTo>
                    <a:pt x="82" y="38"/>
                  </a:lnTo>
                  <a:lnTo>
                    <a:pt x="87" y="42"/>
                  </a:lnTo>
                  <a:lnTo>
                    <a:pt x="92" y="49"/>
                  </a:lnTo>
                  <a:lnTo>
                    <a:pt x="96" y="54"/>
                  </a:lnTo>
                  <a:lnTo>
                    <a:pt x="100" y="61"/>
                  </a:lnTo>
                  <a:lnTo>
                    <a:pt x="100" y="67"/>
                  </a:lnTo>
                  <a:lnTo>
                    <a:pt x="95" y="71"/>
                  </a:lnTo>
                  <a:lnTo>
                    <a:pt x="87" y="74"/>
                  </a:lnTo>
                  <a:lnTo>
                    <a:pt x="82" y="76"/>
                  </a:lnTo>
                  <a:lnTo>
                    <a:pt x="75" y="74"/>
                  </a:lnTo>
                  <a:lnTo>
                    <a:pt x="70" y="74"/>
                  </a:lnTo>
                  <a:lnTo>
                    <a:pt x="63" y="74"/>
                  </a:lnTo>
                  <a:lnTo>
                    <a:pt x="57" y="70"/>
                  </a:lnTo>
                  <a:lnTo>
                    <a:pt x="51" y="70"/>
                  </a:lnTo>
                  <a:lnTo>
                    <a:pt x="45" y="66"/>
                  </a:lnTo>
                  <a:lnTo>
                    <a:pt x="38" y="63"/>
                  </a:lnTo>
                  <a:lnTo>
                    <a:pt x="43" y="70"/>
                  </a:lnTo>
                  <a:lnTo>
                    <a:pt x="49" y="70"/>
                  </a:lnTo>
                  <a:lnTo>
                    <a:pt x="55" y="71"/>
                  </a:lnTo>
                  <a:lnTo>
                    <a:pt x="62" y="74"/>
                  </a:lnTo>
                  <a:lnTo>
                    <a:pt x="67" y="76"/>
                  </a:lnTo>
                  <a:lnTo>
                    <a:pt x="74" y="80"/>
                  </a:lnTo>
                  <a:lnTo>
                    <a:pt x="80" y="83"/>
                  </a:lnTo>
                  <a:lnTo>
                    <a:pt x="86" y="88"/>
                  </a:lnTo>
                  <a:lnTo>
                    <a:pt x="87" y="94"/>
                  </a:lnTo>
                  <a:lnTo>
                    <a:pt x="87" y="100"/>
                  </a:lnTo>
                  <a:lnTo>
                    <a:pt x="86" y="107"/>
                  </a:lnTo>
                  <a:lnTo>
                    <a:pt x="82" y="112"/>
                  </a:lnTo>
                  <a:lnTo>
                    <a:pt x="75" y="116"/>
                  </a:lnTo>
                  <a:lnTo>
                    <a:pt x="70" y="120"/>
                  </a:lnTo>
                  <a:lnTo>
                    <a:pt x="63" y="120"/>
                  </a:lnTo>
                  <a:lnTo>
                    <a:pt x="53" y="120"/>
                  </a:lnTo>
                  <a:lnTo>
                    <a:pt x="46" y="117"/>
                  </a:lnTo>
                  <a:lnTo>
                    <a:pt x="38" y="116"/>
                  </a:lnTo>
                  <a:lnTo>
                    <a:pt x="34" y="109"/>
                  </a:lnTo>
                  <a:lnTo>
                    <a:pt x="28" y="103"/>
                  </a:lnTo>
                  <a:lnTo>
                    <a:pt x="26" y="97"/>
                  </a:lnTo>
                  <a:lnTo>
                    <a:pt x="21" y="92"/>
                  </a:lnTo>
                  <a:lnTo>
                    <a:pt x="14" y="87"/>
                  </a:lnTo>
                  <a:lnTo>
                    <a:pt x="9" y="80"/>
                  </a:lnTo>
                  <a:lnTo>
                    <a:pt x="5" y="74"/>
                  </a:lnTo>
                  <a:lnTo>
                    <a:pt x="0" y="67"/>
                  </a:lnTo>
                  <a:lnTo>
                    <a:pt x="0" y="61"/>
                  </a:lnTo>
                  <a:lnTo>
                    <a:pt x="38" y="9"/>
                  </a:lnTo>
                  <a:close/>
                </a:path>
              </a:pathLst>
            </a:custGeom>
            <a:solidFill>
              <a:srgbClr val="000000"/>
            </a:solidFill>
            <a:ln w="9525">
              <a:noFill/>
              <a:round/>
              <a:headEnd/>
              <a:tailEnd/>
            </a:ln>
          </p:spPr>
          <p:txBody>
            <a:bodyPr/>
            <a:lstStyle/>
            <a:p>
              <a:endParaRPr lang="ru-RU"/>
            </a:p>
          </p:txBody>
        </p:sp>
        <p:sp>
          <p:nvSpPr>
            <p:cNvPr id="17" name="Freeform 17"/>
            <p:cNvSpPr>
              <a:spLocks/>
            </p:cNvSpPr>
            <p:nvPr/>
          </p:nvSpPr>
          <p:spPr bwMode="auto">
            <a:xfrm>
              <a:off x="3271" y="2535"/>
              <a:ext cx="66" cy="114"/>
            </a:xfrm>
            <a:custGeom>
              <a:avLst/>
              <a:gdLst>
                <a:gd name="T0" fmla="*/ 61 w 66"/>
                <a:gd name="T1" fmla="*/ 0 h 114"/>
                <a:gd name="T2" fmla="*/ 66 w 66"/>
                <a:gd name="T3" fmla="*/ 8 h 114"/>
                <a:gd name="T4" fmla="*/ 62 w 66"/>
                <a:gd name="T5" fmla="*/ 14 h 114"/>
                <a:gd name="T6" fmla="*/ 58 w 66"/>
                <a:gd name="T7" fmla="*/ 22 h 114"/>
                <a:gd name="T8" fmla="*/ 54 w 66"/>
                <a:gd name="T9" fmla="*/ 27 h 114"/>
                <a:gd name="T10" fmla="*/ 52 w 66"/>
                <a:gd name="T11" fmla="*/ 34 h 114"/>
                <a:gd name="T12" fmla="*/ 45 w 66"/>
                <a:gd name="T13" fmla="*/ 34 h 114"/>
                <a:gd name="T14" fmla="*/ 38 w 66"/>
                <a:gd name="T15" fmla="*/ 35 h 114"/>
                <a:gd name="T16" fmla="*/ 30 w 66"/>
                <a:gd name="T17" fmla="*/ 34 h 114"/>
                <a:gd name="T18" fmla="*/ 21 w 66"/>
                <a:gd name="T19" fmla="*/ 35 h 114"/>
                <a:gd name="T20" fmla="*/ 15 w 66"/>
                <a:gd name="T21" fmla="*/ 35 h 114"/>
                <a:gd name="T22" fmla="*/ 9 w 66"/>
                <a:gd name="T23" fmla="*/ 38 h 114"/>
                <a:gd name="T24" fmla="*/ 1 w 66"/>
                <a:gd name="T25" fmla="*/ 44 h 114"/>
                <a:gd name="T26" fmla="*/ 0 w 66"/>
                <a:gd name="T27" fmla="*/ 51 h 114"/>
                <a:gd name="T28" fmla="*/ 0 w 66"/>
                <a:gd name="T29" fmla="*/ 56 h 114"/>
                <a:gd name="T30" fmla="*/ 3 w 66"/>
                <a:gd name="T31" fmla="*/ 63 h 114"/>
                <a:gd name="T32" fmla="*/ 9 w 66"/>
                <a:gd name="T33" fmla="*/ 64 h 114"/>
                <a:gd name="T34" fmla="*/ 15 w 66"/>
                <a:gd name="T35" fmla="*/ 67 h 114"/>
                <a:gd name="T36" fmla="*/ 21 w 66"/>
                <a:gd name="T37" fmla="*/ 68 h 114"/>
                <a:gd name="T38" fmla="*/ 13 w 66"/>
                <a:gd name="T39" fmla="*/ 73 h 114"/>
                <a:gd name="T40" fmla="*/ 9 w 66"/>
                <a:gd name="T41" fmla="*/ 80 h 114"/>
                <a:gd name="T42" fmla="*/ 3 w 66"/>
                <a:gd name="T43" fmla="*/ 85 h 114"/>
                <a:gd name="T44" fmla="*/ 1 w 66"/>
                <a:gd name="T45" fmla="*/ 92 h 114"/>
                <a:gd name="T46" fmla="*/ 0 w 66"/>
                <a:gd name="T47" fmla="*/ 97 h 114"/>
                <a:gd name="T48" fmla="*/ 0 w 66"/>
                <a:gd name="T49" fmla="*/ 104 h 114"/>
                <a:gd name="T50" fmla="*/ 1 w 66"/>
                <a:gd name="T51" fmla="*/ 110 h 114"/>
                <a:gd name="T52" fmla="*/ 9 w 66"/>
                <a:gd name="T53" fmla="*/ 114 h 114"/>
                <a:gd name="T54" fmla="*/ 15 w 66"/>
                <a:gd name="T55" fmla="*/ 113 h 114"/>
                <a:gd name="T56" fmla="*/ 21 w 66"/>
                <a:gd name="T57" fmla="*/ 109 h 114"/>
                <a:gd name="T58" fmla="*/ 28 w 66"/>
                <a:gd name="T59" fmla="*/ 104 h 114"/>
                <a:gd name="T60" fmla="*/ 33 w 66"/>
                <a:gd name="T61" fmla="*/ 97 h 114"/>
                <a:gd name="T62" fmla="*/ 38 w 66"/>
                <a:gd name="T63" fmla="*/ 92 h 114"/>
                <a:gd name="T64" fmla="*/ 42 w 66"/>
                <a:gd name="T65" fmla="*/ 85 h 114"/>
                <a:gd name="T66" fmla="*/ 45 w 66"/>
                <a:gd name="T67" fmla="*/ 80 h 114"/>
                <a:gd name="T68" fmla="*/ 50 w 66"/>
                <a:gd name="T69" fmla="*/ 73 h 114"/>
                <a:gd name="T70" fmla="*/ 54 w 66"/>
                <a:gd name="T71" fmla="*/ 67 h 114"/>
                <a:gd name="T72" fmla="*/ 58 w 66"/>
                <a:gd name="T73" fmla="*/ 60 h 114"/>
                <a:gd name="T74" fmla="*/ 58 w 66"/>
                <a:gd name="T75" fmla="*/ 55 h 114"/>
                <a:gd name="T76" fmla="*/ 61 w 66"/>
                <a:gd name="T77" fmla="*/ 47 h 114"/>
                <a:gd name="T78" fmla="*/ 62 w 66"/>
                <a:gd name="T79" fmla="*/ 39 h 114"/>
                <a:gd name="T80" fmla="*/ 61 w 66"/>
                <a:gd name="T81" fmla="*/ 31 h 114"/>
                <a:gd name="T82" fmla="*/ 58 w 66"/>
                <a:gd name="T83" fmla="*/ 25 h 114"/>
                <a:gd name="T84" fmla="*/ 61 w 66"/>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
                <a:gd name="T130" fmla="*/ 0 h 114"/>
                <a:gd name="T131" fmla="*/ 66 w 66"/>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 h="114">
                  <a:moveTo>
                    <a:pt x="61" y="0"/>
                  </a:moveTo>
                  <a:lnTo>
                    <a:pt x="66" y="8"/>
                  </a:lnTo>
                  <a:lnTo>
                    <a:pt x="62" y="14"/>
                  </a:lnTo>
                  <a:lnTo>
                    <a:pt x="58" y="22"/>
                  </a:lnTo>
                  <a:lnTo>
                    <a:pt x="54" y="27"/>
                  </a:lnTo>
                  <a:lnTo>
                    <a:pt x="52" y="34"/>
                  </a:lnTo>
                  <a:lnTo>
                    <a:pt x="45" y="34"/>
                  </a:lnTo>
                  <a:lnTo>
                    <a:pt x="38" y="35"/>
                  </a:lnTo>
                  <a:lnTo>
                    <a:pt x="30" y="34"/>
                  </a:lnTo>
                  <a:lnTo>
                    <a:pt x="21" y="35"/>
                  </a:lnTo>
                  <a:lnTo>
                    <a:pt x="15" y="35"/>
                  </a:lnTo>
                  <a:lnTo>
                    <a:pt x="9" y="38"/>
                  </a:lnTo>
                  <a:lnTo>
                    <a:pt x="1" y="44"/>
                  </a:lnTo>
                  <a:lnTo>
                    <a:pt x="0" y="51"/>
                  </a:lnTo>
                  <a:lnTo>
                    <a:pt x="0" y="56"/>
                  </a:lnTo>
                  <a:lnTo>
                    <a:pt x="3" y="63"/>
                  </a:lnTo>
                  <a:lnTo>
                    <a:pt x="9" y="64"/>
                  </a:lnTo>
                  <a:lnTo>
                    <a:pt x="15" y="67"/>
                  </a:lnTo>
                  <a:lnTo>
                    <a:pt x="21" y="68"/>
                  </a:lnTo>
                  <a:lnTo>
                    <a:pt x="13" y="73"/>
                  </a:lnTo>
                  <a:lnTo>
                    <a:pt x="9" y="80"/>
                  </a:lnTo>
                  <a:lnTo>
                    <a:pt x="3" y="85"/>
                  </a:lnTo>
                  <a:lnTo>
                    <a:pt x="1" y="92"/>
                  </a:lnTo>
                  <a:lnTo>
                    <a:pt x="0" y="97"/>
                  </a:lnTo>
                  <a:lnTo>
                    <a:pt x="0" y="104"/>
                  </a:lnTo>
                  <a:lnTo>
                    <a:pt x="1" y="110"/>
                  </a:lnTo>
                  <a:lnTo>
                    <a:pt x="9" y="114"/>
                  </a:lnTo>
                  <a:lnTo>
                    <a:pt x="15" y="113"/>
                  </a:lnTo>
                  <a:lnTo>
                    <a:pt x="21" y="109"/>
                  </a:lnTo>
                  <a:lnTo>
                    <a:pt x="28" y="104"/>
                  </a:lnTo>
                  <a:lnTo>
                    <a:pt x="33" y="97"/>
                  </a:lnTo>
                  <a:lnTo>
                    <a:pt x="38" y="92"/>
                  </a:lnTo>
                  <a:lnTo>
                    <a:pt x="42" y="85"/>
                  </a:lnTo>
                  <a:lnTo>
                    <a:pt x="45" y="80"/>
                  </a:lnTo>
                  <a:lnTo>
                    <a:pt x="50" y="73"/>
                  </a:lnTo>
                  <a:lnTo>
                    <a:pt x="54" y="67"/>
                  </a:lnTo>
                  <a:lnTo>
                    <a:pt x="58" y="60"/>
                  </a:lnTo>
                  <a:lnTo>
                    <a:pt x="58" y="55"/>
                  </a:lnTo>
                  <a:lnTo>
                    <a:pt x="61" y="47"/>
                  </a:lnTo>
                  <a:lnTo>
                    <a:pt x="62" y="39"/>
                  </a:lnTo>
                  <a:lnTo>
                    <a:pt x="61" y="31"/>
                  </a:lnTo>
                  <a:lnTo>
                    <a:pt x="58" y="25"/>
                  </a:lnTo>
                  <a:lnTo>
                    <a:pt x="61" y="0"/>
                  </a:lnTo>
                  <a:close/>
                </a:path>
              </a:pathLst>
            </a:custGeom>
            <a:solidFill>
              <a:srgbClr val="000000"/>
            </a:solidFill>
            <a:ln w="9525">
              <a:noFill/>
              <a:round/>
              <a:headEnd/>
              <a:tailEnd/>
            </a:ln>
          </p:spPr>
          <p:txBody>
            <a:bodyPr/>
            <a:lstStyle/>
            <a:p>
              <a:endParaRPr lang="ru-RU"/>
            </a:p>
          </p:txBody>
        </p:sp>
      </p:grpSp>
      <p:grpSp>
        <p:nvGrpSpPr>
          <p:cNvPr id="15" name="Group 18"/>
          <p:cNvGrpSpPr>
            <a:grpSpLocks/>
          </p:cNvGrpSpPr>
          <p:nvPr/>
        </p:nvGrpSpPr>
        <p:grpSpPr bwMode="auto">
          <a:xfrm>
            <a:off x="6557963" y="2971800"/>
            <a:ext cx="2001837" cy="2447925"/>
            <a:chOff x="4043" y="2006"/>
            <a:chExt cx="1226" cy="1497"/>
          </a:xfrm>
        </p:grpSpPr>
        <p:sp>
          <p:nvSpPr>
            <p:cNvPr id="22" name="Freeform 19"/>
            <p:cNvSpPr>
              <a:spLocks/>
            </p:cNvSpPr>
            <p:nvPr/>
          </p:nvSpPr>
          <p:spPr bwMode="auto">
            <a:xfrm>
              <a:off x="5015" y="2754"/>
              <a:ext cx="245" cy="705"/>
            </a:xfrm>
            <a:custGeom>
              <a:avLst/>
              <a:gdLst>
                <a:gd name="T0" fmla="*/ 60 w 245"/>
                <a:gd name="T1" fmla="*/ 0 h 705"/>
                <a:gd name="T2" fmla="*/ 84 w 245"/>
                <a:gd name="T3" fmla="*/ 106 h 705"/>
                <a:gd name="T4" fmla="*/ 110 w 245"/>
                <a:gd name="T5" fmla="*/ 209 h 705"/>
                <a:gd name="T6" fmla="*/ 138 w 245"/>
                <a:gd name="T7" fmla="*/ 333 h 705"/>
                <a:gd name="T8" fmla="*/ 164 w 245"/>
                <a:gd name="T9" fmla="*/ 423 h 705"/>
                <a:gd name="T10" fmla="*/ 245 w 245"/>
                <a:gd name="T11" fmla="*/ 674 h 705"/>
                <a:gd name="T12" fmla="*/ 227 w 245"/>
                <a:gd name="T13" fmla="*/ 695 h 705"/>
                <a:gd name="T14" fmla="*/ 207 w 245"/>
                <a:gd name="T15" fmla="*/ 705 h 705"/>
                <a:gd name="T16" fmla="*/ 184 w 245"/>
                <a:gd name="T17" fmla="*/ 705 h 705"/>
                <a:gd name="T18" fmla="*/ 155 w 245"/>
                <a:gd name="T19" fmla="*/ 684 h 705"/>
                <a:gd name="T20" fmla="*/ 145 w 245"/>
                <a:gd name="T21" fmla="*/ 659 h 705"/>
                <a:gd name="T22" fmla="*/ 77 w 245"/>
                <a:gd name="T23" fmla="*/ 387 h 705"/>
                <a:gd name="T24" fmla="*/ 24 w 245"/>
                <a:gd name="T25" fmla="*/ 186 h 705"/>
                <a:gd name="T26" fmla="*/ 0 w 245"/>
                <a:gd name="T27" fmla="*/ 104 h 705"/>
                <a:gd name="T28" fmla="*/ 1 w 245"/>
                <a:gd name="T29" fmla="*/ 109 h 705"/>
                <a:gd name="T30" fmla="*/ 34 w 245"/>
                <a:gd name="T31" fmla="*/ 47 h 705"/>
                <a:gd name="T32" fmla="*/ 60 w 245"/>
                <a:gd name="T33" fmla="*/ 0 h 7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705"/>
                <a:gd name="T53" fmla="*/ 245 w 245"/>
                <a:gd name="T54" fmla="*/ 705 h 7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705">
                  <a:moveTo>
                    <a:pt x="60" y="0"/>
                  </a:moveTo>
                  <a:lnTo>
                    <a:pt x="84" y="106"/>
                  </a:lnTo>
                  <a:lnTo>
                    <a:pt x="110" y="209"/>
                  </a:lnTo>
                  <a:lnTo>
                    <a:pt x="138" y="333"/>
                  </a:lnTo>
                  <a:lnTo>
                    <a:pt x="164" y="423"/>
                  </a:lnTo>
                  <a:lnTo>
                    <a:pt x="245" y="674"/>
                  </a:lnTo>
                  <a:lnTo>
                    <a:pt x="227" y="695"/>
                  </a:lnTo>
                  <a:lnTo>
                    <a:pt x="207" y="705"/>
                  </a:lnTo>
                  <a:lnTo>
                    <a:pt x="184" y="705"/>
                  </a:lnTo>
                  <a:lnTo>
                    <a:pt x="155" y="684"/>
                  </a:lnTo>
                  <a:lnTo>
                    <a:pt x="145" y="659"/>
                  </a:lnTo>
                  <a:lnTo>
                    <a:pt x="77" y="387"/>
                  </a:lnTo>
                  <a:lnTo>
                    <a:pt x="24" y="186"/>
                  </a:lnTo>
                  <a:lnTo>
                    <a:pt x="0" y="104"/>
                  </a:lnTo>
                  <a:lnTo>
                    <a:pt x="1" y="109"/>
                  </a:lnTo>
                  <a:lnTo>
                    <a:pt x="34" y="47"/>
                  </a:lnTo>
                  <a:lnTo>
                    <a:pt x="60" y="0"/>
                  </a:lnTo>
                  <a:close/>
                </a:path>
              </a:pathLst>
            </a:custGeom>
            <a:solidFill>
              <a:srgbClr val="CC9900"/>
            </a:solidFill>
            <a:ln w="9525">
              <a:noFill/>
              <a:round/>
              <a:headEnd/>
              <a:tailEnd/>
            </a:ln>
          </p:spPr>
          <p:txBody>
            <a:bodyPr/>
            <a:lstStyle/>
            <a:p>
              <a:endParaRPr lang="ru-RU"/>
            </a:p>
          </p:txBody>
        </p:sp>
        <p:sp>
          <p:nvSpPr>
            <p:cNvPr id="23" name="Freeform 20"/>
            <p:cNvSpPr>
              <a:spLocks/>
            </p:cNvSpPr>
            <p:nvPr/>
          </p:nvSpPr>
          <p:spPr bwMode="auto">
            <a:xfrm>
              <a:off x="4049" y="3018"/>
              <a:ext cx="857" cy="475"/>
            </a:xfrm>
            <a:custGeom>
              <a:avLst/>
              <a:gdLst>
                <a:gd name="T0" fmla="*/ 208 w 857"/>
                <a:gd name="T1" fmla="*/ 27 h 475"/>
                <a:gd name="T2" fmla="*/ 64 w 857"/>
                <a:gd name="T3" fmla="*/ 0 h 475"/>
                <a:gd name="T4" fmla="*/ 60 w 857"/>
                <a:gd name="T5" fmla="*/ 3 h 475"/>
                <a:gd name="T6" fmla="*/ 53 w 857"/>
                <a:gd name="T7" fmla="*/ 22 h 475"/>
                <a:gd name="T8" fmla="*/ 50 w 857"/>
                <a:gd name="T9" fmla="*/ 27 h 475"/>
                <a:gd name="T10" fmla="*/ 50 w 857"/>
                <a:gd name="T11" fmla="*/ 66 h 475"/>
                <a:gd name="T12" fmla="*/ 124 w 857"/>
                <a:gd name="T13" fmla="*/ 83 h 475"/>
                <a:gd name="T14" fmla="*/ 16 w 857"/>
                <a:gd name="T15" fmla="*/ 308 h 475"/>
                <a:gd name="T16" fmla="*/ 0 w 857"/>
                <a:gd name="T17" fmla="*/ 341 h 475"/>
                <a:gd name="T18" fmla="*/ 11 w 857"/>
                <a:gd name="T19" fmla="*/ 357 h 475"/>
                <a:gd name="T20" fmla="*/ 6 w 857"/>
                <a:gd name="T21" fmla="*/ 357 h 475"/>
                <a:gd name="T22" fmla="*/ 60 w 857"/>
                <a:gd name="T23" fmla="*/ 367 h 475"/>
                <a:gd name="T24" fmla="*/ 67 w 857"/>
                <a:gd name="T25" fmla="*/ 357 h 475"/>
                <a:gd name="T26" fmla="*/ 100 w 857"/>
                <a:gd name="T27" fmla="*/ 261 h 475"/>
                <a:gd name="T28" fmla="*/ 137 w 857"/>
                <a:gd name="T29" fmla="*/ 163 h 475"/>
                <a:gd name="T30" fmla="*/ 177 w 857"/>
                <a:gd name="T31" fmla="*/ 89 h 475"/>
                <a:gd name="T32" fmla="*/ 325 w 857"/>
                <a:gd name="T33" fmla="*/ 109 h 475"/>
                <a:gd name="T34" fmla="*/ 451 w 857"/>
                <a:gd name="T35" fmla="*/ 133 h 475"/>
                <a:gd name="T36" fmla="*/ 575 w 857"/>
                <a:gd name="T37" fmla="*/ 161 h 475"/>
                <a:gd name="T38" fmla="*/ 665 w 857"/>
                <a:gd name="T39" fmla="*/ 184 h 475"/>
                <a:gd name="T40" fmla="*/ 673 w 857"/>
                <a:gd name="T41" fmla="*/ 288 h 475"/>
                <a:gd name="T42" fmla="*/ 679 w 857"/>
                <a:gd name="T43" fmla="*/ 447 h 475"/>
                <a:gd name="T44" fmla="*/ 683 w 857"/>
                <a:gd name="T45" fmla="*/ 468 h 475"/>
                <a:gd name="T46" fmla="*/ 695 w 857"/>
                <a:gd name="T47" fmla="*/ 471 h 475"/>
                <a:gd name="T48" fmla="*/ 745 w 857"/>
                <a:gd name="T49" fmla="*/ 475 h 475"/>
                <a:gd name="T50" fmla="*/ 755 w 857"/>
                <a:gd name="T51" fmla="*/ 460 h 475"/>
                <a:gd name="T52" fmla="*/ 755 w 857"/>
                <a:gd name="T53" fmla="*/ 363 h 475"/>
                <a:gd name="T54" fmla="*/ 742 w 857"/>
                <a:gd name="T55" fmla="*/ 261 h 475"/>
                <a:gd name="T56" fmla="*/ 733 w 857"/>
                <a:gd name="T57" fmla="*/ 200 h 475"/>
                <a:gd name="T58" fmla="*/ 829 w 857"/>
                <a:gd name="T59" fmla="*/ 227 h 475"/>
                <a:gd name="T60" fmla="*/ 840 w 857"/>
                <a:gd name="T61" fmla="*/ 220 h 475"/>
                <a:gd name="T62" fmla="*/ 857 w 857"/>
                <a:gd name="T63" fmla="*/ 167 h 475"/>
                <a:gd name="T64" fmla="*/ 845 w 857"/>
                <a:gd name="T65" fmla="*/ 154 h 475"/>
                <a:gd name="T66" fmla="*/ 682 w 857"/>
                <a:gd name="T67" fmla="*/ 117 h 475"/>
                <a:gd name="T68" fmla="*/ 208 w 857"/>
                <a:gd name="T69" fmla="*/ 27 h 4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7"/>
                <a:gd name="T106" fmla="*/ 0 h 475"/>
                <a:gd name="T107" fmla="*/ 857 w 857"/>
                <a:gd name="T108" fmla="*/ 475 h 4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7" h="475">
                  <a:moveTo>
                    <a:pt x="208" y="27"/>
                  </a:moveTo>
                  <a:lnTo>
                    <a:pt x="64" y="0"/>
                  </a:lnTo>
                  <a:lnTo>
                    <a:pt x="60" y="3"/>
                  </a:lnTo>
                  <a:lnTo>
                    <a:pt x="53" y="22"/>
                  </a:lnTo>
                  <a:lnTo>
                    <a:pt x="50" y="27"/>
                  </a:lnTo>
                  <a:lnTo>
                    <a:pt x="50" y="66"/>
                  </a:lnTo>
                  <a:lnTo>
                    <a:pt x="124" y="83"/>
                  </a:lnTo>
                  <a:lnTo>
                    <a:pt x="16" y="308"/>
                  </a:lnTo>
                  <a:lnTo>
                    <a:pt x="0" y="341"/>
                  </a:lnTo>
                  <a:lnTo>
                    <a:pt x="11" y="357"/>
                  </a:lnTo>
                  <a:lnTo>
                    <a:pt x="6" y="357"/>
                  </a:lnTo>
                  <a:lnTo>
                    <a:pt x="60" y="367"/>
                  </a:lnTo>
                  <a:lnTo>
                    <a:pt x="67" y="357"/>
                  </a:lnTo>
                  <a:lnTo>
                    <a:pt x="100" y="261"/>
                  </a:lnTo>
                  <a:lnTo>
                    <a:pt x="137" y="163"/>
                  </a:lnTo>
                  <a:lnTo>
                    <a:pt x="177" y="89"/>
                  </a:lnTo>
                  <a:lnTo>
                    <a:pt x="325" y="109"/>
                  </a:lnTo>
                  <a:lnTo>
                    <a:pt x="451" y="133"/>
                  </a:lnTo>
                  <a:lnTo>
                    <a:pt x="575" y="161"/>
                  </a:lnTo>
                  <a:lnTo>
                    <a:pt x="665" y="184"/>
                  </a:lnTo>
                  <a:lnTo>
                    <a:pt x="673" y="288"/>
                  </a:lnTo>
                  <a:lnTo>
                    <a:pt x="679" y="447"/>
                  </a:lnTo>
                  <a:lnTo>
                    <a:pt x="683" y="468"/>
                  </a:lnTo>
                  <a:lnTo>
                    <a:pt x="695" y="471"/>
                  </a:lnTo>
                  <a:lnTo>
                    <a:pt x="745" y="475"/>
                  </a:lnTo>
                  <a:lnTo>
                    <a:pt x="755" y="460"/>
                  </a:lnTo>
                  <a:lnTo>
                    <a:pt x="755" y="363"/>
                  </a:lnTo>
                  <a:lnTo>
                    <a:pt x="742" y="261"/>
                  </a:lnTo>
                  <a:lnTo>
                    <a:pt x="733" y="200"/>
                  </a:lnTo>
                  <a:lnTo>
                    <a:pt x="829" y="227"/>
                  </a:lnTo>
                  <a:lnTo>
                    <a:pt x="840" y="220"/>
                  </a:lnTo>
                  <a:lnTo>
                    <a:pt x="857" y="167"/>
                  </a:lnTo>
                  <a:lnTo>
                    <a:pt x="845" y="154"/>
                  </a:lnTo>
                  <a:lnTo>
                    <a:pt x="682" y="117"/>
                  </a:lnTo>
                  <a:lnTo>
                    <a:pt x="208" y="27"/>
                  </a:lnTo>
                  <a:close/>
                </a:path>
              </a:pathLst>
            </a:custGeom>
            <a:solidFill>
              <a:srgbClr val="CC9900"/>
            </a:solidFill>
            <a:ln w="9525">
              <a:noFill/>
              <a:round/>
              <a:headEnd/>
              <a:tailEnd/>
            </a:ln>
          </p:spPr>
          <p:txBody>
            <a:bodyPr/>
            <a:lstStyle/>
            <a:p>
              <a:endParaRPr lang="ru-RU"/>
            </a:p>
          </p:txBody>
        </p:sp>
        <p:sp>
          <p:nvSpPr>
            <p:cNvPr id="24" name="Freeform 21"/>
            <p:cNvSpPr>
              <a:spLocks/>
            </p:cNvSpPr>
            <p:nvPr/>
          </p:nvSpPr>
          <p:spPr bwMode="auto">
            <a:xfrm>
              <a:off x="4146" y="2016"/>
              <a:ext cx="999" cy="1116"/>
            </a:xfrm>
            <a:custGeom>
              <a:avLst/>
              <a:gdLst>
                <a:gd name="T0" fmla="*/ 13 w 999"/>
                <a:gd name="T1" fmla="*/ 465 h 1116"/>
                <a:gd name="T2" fmla="*/ 53 w 999"/>
                <a:gd name="T3" fmla="*/ 341 h 1116"/>
                <a:gd name="T4" fmla="*/ 101 w 999"/>
                <a:gd name="T5" fmla="*/ 253 h 1116"/>
                <a:gd name="T6" fmla="*/ 154 w 999"/>
                <a:gd name="T7" fmla="*/ 177 h 1116"/>
                <a:gd name="T8" fmla="*/ 214 w 999"/>
                <a:gd name="T9" fmla="*/ 106 h 1116"/>
                <a:gd name="T10" fmla="*/ 264 w 999"/>
                <a:gd name="T11" fmla="*/ 67 h 1116"/>
                <a:gd name="T12" fmla="*/ 332 w 999"/>
                <a:gd name="T13" fmla="*/ 32 h 1116"/>
                <a:gd name="T14" fmla="*/ 402 w 999"/>
                <a:gd name="T15" fmla="*/ 6 h 1116"/>
                <a:gd name="T16" fmla="*/ 485 w 999"/>
                <a:gd name="T17" fmla="*/ 0 h 1116"/>
                <a:gd name="T18" fmla="*/ 588 w 999"/>
                <a:gd name="T19" fmla="*/ 4 h 1116"/>
                <a:gd name="T20" fmla="*/ 675 w 999"/>
                <a:gd name="T21" fmla="*/ 20 h 1116"/>
                <a:gd name="T22" fmla="*/ 742 w 999"/>
                <a:gd name="T23" fmla="*/ 49 h 1116"/>
                <a:gd name="T24" fmla="*/ 815 w 999"/>
                <a:gd name="T25" fmla="*/ 84 h 1116"/>
                <a:gd name="T26" fmla="*/ 889 w 999"/>
                <a:gd name="T27" fmla="*/ 137 h 1116"/>
                <a:gd name="T28" fmla="*/ 939 w 999"/>
                <a:gd name="T29" fmla="*/ 191 h 1116"/>
                <a:gd name="T30" fmla="*/ 969 w 999"/>
                <a:gd name="T31" fmla="*/ 241 h 1116"/>
                <a:gd name="T32" fmla="*/ 989 w 999"/>
                <a:gd name="T33" fmla="*/ 320 h 1116"/>
                <a:gd name="T34" fmla="*/ 999 w 999"/>
                <a:gd name="T35" fmla="*/ 381 h 1116"/>
                <a:gd name="T36" fmla="*/ 994 w 999"/>
                <a:gd name="T37" fmla="*/ 467 h 1116"/>
                <a:gd name="T38" fmla="*/ 986 w 999"/>
                <a:gd name="T39" fmla="*/ 548 h 1116"/>
                <a:gd name="T40" fmla="*/ 972 w 999"/>
                <a:gd name="T41" fmla="*/ 615 h 1116"/>
                <a:gd name="T42" fmla="*/ 942 w 999"/>
                <a:gd name="T43" fmla="*/ 702 h 1116"/>
                <a:gd name="T44" fmla="*/ 907 w 999"/>
                <a:gd name="T45" fmla="*/ 778 h 1116"/>
                <a:gd name="T46" fmla="*/ 859 w 999"/>
                <a:gd name="T47" fmla="*/ 871 h 1116"/>
                <a:gd name="T48" fmla="*/ 819 w 999"/>
                <a:gd name="T49" fmla="*/ 928 h 1116"/>
                <a:gd name="T50" fmla="*/ 769 w 999"/>
                <a:gd name="T51" fmla="*/ 988 h 1116"/>
                <a:gd name="T52" fmla="*/ 712 w 999"/>
                <a:gd name="T53" fmla="*/ 1042 h 1116"/>
                <a:gd name="T54" fmla="*/ 643 w 999"/>
                <a:gd name="T55" fmla="*/ 1092 h 1116"/>
                <a:gd name="T56" fmla="*/ 551 w 999"/>
                <a:gd name="T57" fmla="*/ 1112 h 1116"/>
                <a:gd name="T58" fmla="*/ 454 w 999"/>
                <a:gd name="T59" fmla="*/ 1116 h 1116"/>
                <a:gd name="T60" fmla="*/ 378 w 999"/>
                <a:gd name="T61" fmla="*/ 1108 h 1116"/>
                <a:gd name="T62" fmla="*/ 304 w 999"/>
                <a:gd name="T63" fmla="*/ 1095 h 1116"/>
                <a:gd name="T64" fmla="*/ 241 w 999"/>
                <a:gd name="T65" fmla="*/ 1081 h 1116"/>
                <a:gd name="T66" fmla="*/ 175 w 999"/>
                <a:gd name="T67" fmla="*/ 1052 h 1116"/>
                <a:gd name="T68" fmla="*/ 117 w 999"/>
                <a:gd name="T69" fmla="*/ 1012 h 1116"/>
                <a:gd name="T70" fmla="*/ 80 w 999"/>
                <a:gd name="T71" fmla="*/ 964 h 1116"/>
                <a:gd name="T72" fmla="*/ 50 w 999"/>
                <a:gd name="T73" fmla="*/ 892 h 1116"/>
                <a:gd name="T74" fmla="*/ 26 w 999"/>
                <a:gd name="T75" fmla="*/ 811 h 1116"/>
                <a:gd name="T76" fmla="*/ 13 w 999"/>
                <a:gd name="T77" fmla="*/ 706 h 1116"/>
                <a:gd name="T78" fmla="*/ 1 w 999"/>
                <a:gd name="T79" fmla="*/ 621 h 1116"/>
                <a:gd name="T80" fmla="*/ 0 w 999"/>
                <a:gd name="T81" fmla="*/ 551 h 1116"/>
                <a:gd name="T82" fmla="*/ 6 w 999"/>
                <a:gd name="T83" fmla="*/ 498 h 1116"/>
                <a:gd name="T84" fmla="*/ 13 w 999"/>
                <a:gd name="T85" fmla="*/ 465 h 1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99"/>
                <a:gd name="T130" fmla="*/ 0 h 1116"/>
                <a:gd name="T131" fmla="*/ 999 w 999"/>
                <a:gd name="T132" fmla="*/ 1116 h 11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99" h="1116">
                  <a:moveTo>
                    <a:pt x="13" y="465"/>
                  </a:moveTo>
                  <a:lnTo>
                    <a:pt x="53" y="341"/>
                  </a:lnTo>
                  <a:lnTo>
                    <a:pt x="101" y="253"/>
                  </a:lnTo>
                  <a:lnTo>
                    <a:pt x="154" y="177"/>
                  </a:lnTo>
                  <a:lnTo>
                    <a:pt x="214" y="106"/>
                  </a:lnTo>
                  <a:lnTo>
                    <a:pt x="264" y="67"/>
                  </a:lnTo>
                  <a:lnTo>
                    <a:pt x="332" y="32"/>
                  </a:lnTo>
                  <a:lnTo>
                    <a:pt x="402" y="6"/>
                  </a:lnTo>
                  <a:lnTo>
                    <a:pt x="485" y="0"/>
                  </a:lnTo>
                  <a:lnTo>
                    <a:pt x="588" y="4"/>
                  </a:lnTo>
                  <a:lnTo>
                    <a:pt x="675" y="20"/>
                  </a:lnTo>
                  <a:lnTo>
                    <a:pt x="742" y="49"/>
                  </a:lnTo>
                  <a:lnTo>
                    <a:pt x="815" y="84"/>
                  </a:lnTo>
                  <a:lnTo>
                    <a:pt x="889" y="137"/>
                  </a:lnTo>
                  <a:lnTo>
                    <a:pt x="939" y="191"/>
                  </a:lnTo>
                  <a:lnTo>
                    <a:pt x="969" y="241"/>
                  </a:lnTo>
                  <a:lnTo>
                    <a:pt x="989" y="320"/>
                  </a:lnTo>
                  <a:lnTo>
                    <a:pt x="999" y="381"/>
                  </a:lnTo>
                  <a:lnTo>
                    <a:pt x="994" y="467"/>
                  </a:lnTo>
                  <a:lnTo>
                    <a:pt x="986" y="548"/>
                  </a:lnTo>
                  <a:lnTo>
                    <a:pt x="972" y="615"/>
                  </a:lnTo>
                  <a:lnTo>
                    <a:pt x="942" y="702"/>
                  </a:lnTo>
                  <a:lnTo>
                    <a:pt x="907" y="778"/>
                  </a:lnTo>
                  <a:lnTo>
                    <a:pt x="859" y="871"/>
                  </a:lnTo>
                  <a:lnTo>
                    <a:pt x="819" y="928"/>
                  </a:lnTo>
                  <a:lnTo>
                    <a:pt x="769" y="988"/>
                  </a:lnTo>
                  <a:lnTo>
                    <a:pt x="712" y="1042"/>
                  </a:lnTo>
                  <a:lnTo>
                    <a:pt x="643" y="1092"/>
                  </a:lnTo>
                  <a:lnTo>
                    <a:pt x="551" y="1112"/>
                  </a:lnTo>
                  <a:lnTo>
                    <a:pt x="454" y="1116"/>
                  </a:lnTo>
                  <a:lnTo>
                    <a:pt x="378" y="1108"/>
                  </a:lnTo>
                  <a:lnTo>
                    <a:pt x="304" y="1095"/>
                  </a:lnTo>
                  <a:lnTo>
                    <a:pt x="241" y="1081"/>
                  </a:lnTo>
                  <a:lnTo>
                    <a:pt x="175" y="1052"/>
                  </a:lnTo>
                  <a:lnTo>
                    <a:pt x="117" y="1012"/>
                  </a:lnTo>
                  <a:lnTo>
                    <a:pt x="80" y="964"/>
                  </a:lnTo>
                  <a:lnTo>
                    <a:pt x="50" y="892"/>
                  </a:lnTo>
                  <a:lnTo>
                    <a:pt x="26" y="811"/>
                  </a:lnTo>
                  <a:lnTo>
                    <a:pt x="13" y="706"/>
                  </a:lnTo>
                  <a:lnTo>
                    <a:pt x="1" y="621"/>
                  </a:lnTo>
                  <a:lnTo>
                    <a:pt x="0" y="551"/>
                  </a:lnTo>
                  <a:lnTo>
                    <a:pt x="6" y="498"/>
                  </a:lnTo>
                  <a:lnTo>
                    <a:pt x="13" y="465"/>
                  </a:lnTo>
                  <a:close/>
                </a:path>
              </a:pathLst>
            </a:custGeom>
            <a:blipFill dpi="0" rotWithShape="0">
              <a:blip r:embed="rId2" cstate="print"/>
              <a:srcRect/>
              <a:tile tx="0" ty="0" sx="100000" sy="100000" flip="none" algn="tl"/>
            </a:blipFill>
            <a:ln w="9525">
              <a:noFill/>
              <a:round/>
              <a:headEnd/>
              <a:tailEnd/>
            </a:ln>
          </p:spPr>
          <p:txBody>
            <a:bodyPr/>
            <a:lstStyle/>
            <a:p>
              <a:endParaRPr lang="ru-RU"/>
            </a:p>
          </p:txBody>
        </p:sp>
        <p:sp>
          <p:nvSpPr>
            <p:cNvPr id="25" name="Freeform 22"/>
            <p:cNvSpPr>
              <a:spLocks/>
            </p:cNvSpPr>
            <p:nvPr/>
          </p:nvSpPr>
          <p:spPr bwMode="auto">
            <a:xfrm>
              <a:off x="4239" y="2240"/>
              <a:ext cx="776" cy="697"/>
            </a:xfrm>
            <a:custGeom>
              <a:avLst/>
              <a:gdLst>
                <a:gd name="T0" fmla="*/ 178 w 776"/>
                <a:gd name="T1" fmla="*/ 0 h 697"/>
                <a:gd name="T2" fmla="*/ 238 w 776"/>
                <a:gd name="T3" fmla="*/ 9 h 697"/>
                <a:gd name="T4" fmla="*/ 311 w 776"/>
                <a:gd name="T5" fmla="*/ 20 h 697"/>
                <a:gd name="T6" fmla="*/ 425 w 776"/>
                <a:gd name="T7" fmla="*/ 32 h 697"/>
                <a:gd name="T8" fmla="*/ 526 w 776"/>
                <a:gd name="T9" fmla="*/ 37 h 697"/>
                <a:gd name="T10" fmla="*/ 653 w 776"/>
                <a:gd name="T11" fmla="*/ 39 h 697"/>
                <a:gd name="T12" fmla="*/ 772 w 776"/>
                <a:gd name="T13" fmla="*/ 47 h 697"/>
                <a:gd name="T14" fmla="*/ 776 w 776"/>
                <a:gd name="T15" fmla="*/ 63 h 697"/>
                <a:gd name="T16" fmla="*/ 736 w 776"/>
                <a:gd name="T17" fmla="*/ 236 h 697"/>
                <a:gd name="T18" fmla="*/ 692 w 776"/>
                <a:gd name="T19" fmla="*/ 421 h 697"/>
                <a:gd name="T20" fmla="*/ 665 w 776"/>
                <a:gd name="T21" fmla="*/ 535 h 697"/>
                <a:gd name="T22" fmla="*/ 615 w 776"/>
                <a:gd name="T23" fmla="*/ 697 h 697"/>
                <a:gd name="T24" fmla="*/ 345 w 776"/>
                <a:gd name="T25" fmla="*/ 657 h 697"/>
                <a:gd name="T26" fmla="*/ 194 w 776"/>
                <a:gd name="T27" fmla="*/ 640 h 697"/>
                <a:gd name="T28" fmla="*/ 41 w 776"/>
                <a:gd name="T29" fmla="*/ 634 h 697"/>
                <a:gd name="T30" fmla="*/ 14 w 776"/>
                <a:gd name="T31" fmla="*/ 634 h 697"/>
                <a:gd name="T32" fmla="*/ 0 w 776"/>
                <a:gd name="T33" fmla="*/ 628 h 697"/>
                <a:gd name="T34" fmla="*/ 70 w 776"/>
                <a:gd name="T35" fmla="*/ 304 h 697"/>
                <a:gd name="T36" fmla="*/ 121 w 776"/>
                <a:gd name="T37" fmla="*/ 109 h 697"/>
                <a:gd name="T38" fmla="*/ 178 w 776"/>
                <a:gd name="T39" fmla="*/ 0 h 6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76"/>
                <a:gd name="T61" fmla="*/ 0 h 697"/>
                <a:gd name="T62" fmla="*/ 776 w 776"/>
                <a:gd name="T63" fmla="*/ 697 h 6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76" h="697">
                  <a:moveTo>
                    <a:pt x="178" y="0"/>
                  </a:moveTo>
                  <a:lnTo>
                    <a:pt x="238" y="9"/>
                  </a:lnTo>
                  <a:lnTo>
                    <a:pt x="311" y="20"/>
                  </a:lnTo>
                  <a:lnTo>
                    <a:pt x="425" y="32"/>
                  </a:lnTo>
                  <a:lnTo>
                    <a:pt x="526" y="37"/>
                  </a:lnTo>
                  <a:lnTo>
                    <a:pt x="653" y="39"/>
                  </a:lnTo>
                  <a:lnTo>
                    <a:pt x="772" y="47"/>
                  </a:lnTo>
                  <a:lnTo>
                    <a:pt x="776" y="63"/>
                  </a:lnTo>
                  <a:lnTo>
                    <a:pt x="736" y="236"/>
                  </a:lnTo>
                  <a:lnTo>
                    <a:pt x="692" y="421"/>
                  </a:lnTo>
                  <a:lnTo>
                    <a:pt x="665" y="535"/>
                  </a:lnTo>
                  <a:lnTo>
                    <a:pt x="615" y="697"/>
                  </a:lnTo>
                  <a:lnTo>
                    <a:pt x="345" y="657"/>
                  </a:lnTo>
                  <a:lnTo>
                    <a:pt x="194" y="640"/>
                  </a:lnTo>
                  <a:lnTo>
                    <a:pt x="41" y="634"/>
                  </a:lnTo>
                  <a:lnTo>
                    <a:pt x="14" y="634"/>
                  </a:lnTo>
                  <a:lnTo>
                    <a:pt x="0" y="628"/>
                  </a:lnTo>
                  <a:lnTo>
                    <a:pt x="70" y="304"/>
                  </a:lnTo>
                  <a:lnTo>
                    <a:pt x="121" y="109"/>
                  </a:lnTo>
                  <a:lnTo>
                    <a:pt x="178" y="0"/>
                  </a:lnTo>
                  <a:close/>
                </a:path>
              </a:pathLst>
            </a:custGeom>
            <a:solidFill>
              <a:srgbClr val="EAEAEA"/>
            </a:solidFill>
            <a:ln w="9525">
              <a:noFill/>
              <a:round/>
              <a:headEnd/>
              <a:tailEnd/>
            </a:ln>
          </p:spPr>
          <p:txBody>
            <a:bodyPr/>
            <a:lstStyle/>
            <a:p>
              <a:endParaRPr lang="ru-RU"/>
            </a:p>
          </p:txBody>
        </p:sp>
        <p:grpSp>
          <p:nvGrpSpPr>
            <p:cNvPr id="20" name="Group 23"/>
            <p:cNvGrpSpPr>
              <a:grpSpLocks/>
            </p:cNvGrpSpPr>
            <p:nvPr/>
          </p:nvGrpSpPr>
          <p:grpSpPr bwMode="auto">
            <a:xfrm>
              <a:off x="4043" y="3008"/>
              <a:ext cx="875" cy="495"/>
              <a:chOff x="4043" y="3008"/>
              <a:chExt cx="875" cy="495"/>
            </a:xfrm>
          </p:grpSpPr>
          <p:sp>
            <p:nvSpPr>
              <p:cNvPr id="45" name="Freeform 24"/>
              <p:cNvSpPr>
                <a:spLocks/>
              </p:cNvSpPr>
              <p:nvPr/>
            </p:nvSpPr>
            <p:spPr bwMode="auto">
              <a:xfrm>
                <a:off x="4087" y="3008"/>
                <a:ext cx="831" cy="244"/>
              </a:xfrm>
              <a:custGeom>
                <a:avLst/>
                <a:gdLst>
                  <a:gd name="T0" fmla="*/ 166 w 831"/>
                  <a:gd name="T1" fmla="*/ 22 h 244"/>
                  <a:gd name="T2" fmla="*/ 95 w 831"/>
                  <a:gd name="T3" fmla="*/ 9 h 244"/>
                  <a:gd name="T4" fmla="*/ 30 w 831"/>
                  <a:gd name="T5" fmla="*/ 0 h 244"/>
                  <a:gd name="T6" fmla="*/ 12 w 831"/>
                  <a:gd name="T7" fmla="*/ 3 h 244"/>
                  <a:gd name="T8" fmla="*/ 2 w 831"/>
                  <a:gd name="T9" fmla="*/ 33 h 244"/>
                  <a:gd name="T10" fmla="*/ 0 w 831"/>
                  <a:gd name="T11" fmla="*/ 76 h 244"/>
                  <a:gd name="T12" fmla="*/ 8 w 831"/>
                  <a:gd name="T13" fmla="*/ 89 h 244"/>
                  <a:gd name="T14" fmla="*/ 36 w 831"/>
                  <a:gd name="T15" fmla="*/ 94 h 244"/>
                  <a:gd name="T16" fmla="*/ 146 w 831"/>
                  <a:gd name="T17" fmla="*/ 106 h 244"/>
                  <a:gd name="T18" fmla="*/ 286 w 831"/>
                  <a:gd name="T19" fmla="*/ 127 h 244"/>
                  <a:gd name="T20" fmla="*/ 433 w 831"/>
                  <a:gd name="T21" fmla="*/ 154 h 244"/>
                  <a:gd name="T22" fmla="*/ 587 w 831"/>
                  <a:gd name="T23" fmla="*/ 187 h 244"/>
                  <a:gd name="T24" fmla="*/ 702 w 831"/>
                  <a:gd name="T25" fmla="*/ 216 h 244"/>
                  <a:gd name="T26" fmla="*/ 777 w 831"/>
                  <a:gd name="T27" fmla="*/ 240 h 244"/>
                  <a:gd name="T28" fmla="*/ 795 w 831"/>
                  <a:gd name="T29" fmla="*/ 244 h 244"/>
                  <a:gd name="T30" fmla="*/ 801 w 831"/>
                  <a:gd name="T31" fmla="*/ 243 h 244"/>
                  <a:gd name="T32" fmla="*/ 809 w 831"/>
                  <a:gd name="T33" fmla="*/ 236 h 244"/>
                  <a:gd name="T34" fmla="*/ 831 w 831"/>
                  <a:gd name="T35" fmla="*/ 181 h 244"/>
                  <a:gd name="T36" fmla="*/ 831 w 831"/>
                  <a:gd name="T37" fmla="*/ 163 h 244"/>
                  <a:gd name="T38" fmla="*/ 809 w 831"/>
                  <a:gd name="T39" fmla="*/ 154 h 244"/>
                  <a:gd name="T40" fmla="*/ 668 w 831"/>
                  <a:gd name="T41" fmla="*/ 120 h 244"/>
                  <a:gd name="T42" fmla="*/ 624 w 831"/>
                  <a:gd name="T43" fmla="*/ 130 h 244"/>
                  <a:gd name="T44" fmla="*/ 805 w 831"/>
                  <a:gd name="T45" fmla="*/ 176 h 244"/>
                  <a:gd name="T46" fmla="*/ 807 w 831"/>
                  <a:gd name="T47" fmla="*/ 183 h 244"/>
                  <a:gd name="T48" fmla="*/ 791 w 831"/>
                  <a:gd name="T49" fmla="*/ 223 h 244"/>
                  <a:gd name="T50" fmla="*/ 782 w 831"/>
                  <a:gd name="T51" fmla="*/ 224 h 244"/>
                  <a:gd name="T52" fmla="*/ 635 w 831"/>
                  <a:gd name="T53" fmla="*/ 183 h 244"/>
                  <a:gd name="T54" fmla="*/ 497 w 831"/>
                  <a:gd name="T55" fmla="*/ 153 h 244"/>
                  <a:gd name="T56" fmla="*/ 370 w 831"/>
                  <a:gd name="T57" fmla="*/ 126 h 244"/>
                  <a:gd name="T58" fmla="*/ 250 w 831"/>
                  <a:gd name="T59" fmla="*/ 104 h 244"/>
                  <a:gd name="T60" fmla="*/ 133 w 831"/>
                  <a:gd name="T61" fmla="*/ 86 h 244"/>
                  <a:gd name="T62" fmla="*/ 129 w 831"/>
                  <a:gd name="T63" fmla="*/ 87 h 244"/>
                  <a:gd name="T64" fmla="*/ 36 w 831"/>
                  <a:gd name="T65" fmla="*/ 72 h 244"/>
                  <a:gd name="T66" fmla="*/ 18 w 831"/>
                  <a:gd name="T67" fmla="*/ 67 h 244"/>
                  <a:gd name="T68" fmla="*/ 22 w 831"/>
                  <a:gd name="T69" fmla="*/ 49 h 244"/>
                  <a:gd name="T70" fmla="*/ 29 w 831"/>
                  <a:gd name="T71" fmla="*/ 22 h 244"/>
                  <a:gd name="T72" fmla="*/ 50 w 831"/>
                  <a:gd name="T73" fmla="*/ 19 h 244"/>
                  <a:gd name="T74" fmla="*/ 229 w 831"/>
                  <a:gd name="T75" fmla="*/ 59 h 244"/>
                  <a:gd name="T76" fmla="*/ 224 w 831"/>
                  <a:gd name="T77" fmla="*/ 60 h 244"/>
                  <a:gd name="T78" fmla="*/ 166 w 831"/>
                  <a:gd name="T79" fmla="*/ 22 h 2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31"/>
                  <a:gd name="T121" fmla="*/ 0 h 244"/>
                  <a:gd name="T122" fmla="*/ 831 w 831"/>
                  <a:gd name="T123" fmla="*/ 244 h 2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31" h="244">
                    <a:moveTo>
                      <a:pt x="166" y="22"/>
                    </a:moveTo>
                    <a:lnTo>
                      <a:pt x="95" y="9"/>
                    </a:lnTo>
                    <a:lnTo>
                      <a:pt x="30" y="0"/>
                    </a:lnTo>
                    <a:lnTo>
                      <a:pt x="12" y="3"/>
                    </a:lnTo>
                    <a:lnTo>
                      <a:pt x="2" y="33"/>
                    </a:lnTo>
                    <a:lnTo>
                      <a:pt x="0" y="76"/>
                    </a:lnTo>
                    <a:lnTo>
                      <a:pt x="8" y="89"/>
                    </a:lnTo>
                    <a:lnTo>
                      <a:pt x="36" y="94"/>
                    </a:lnTo>
                    <a:lnTo>
                      <a:pt x="146" y="106"/>
                    </a:lnTo>
                    <a:lnTo>
                      <a:pt x="286" y="127"/>
                    </a:lnTo>
                    <a:lnTo>
                      <a:pt x="433" y="154"/>
                    </a:lnTo>
                    <a:lnTo>
                      <a:pt x="587" y="187"/>
                    </a:lnTo>
                    <a:lnTo>
                      <a:pt x="702" y="216"/>
                    </a:lnTo>
                    <a:lnTo>
                      <a:pt x="777" y="240"/>
                    </a:lnTo>
                    <a:lnTo>
                      <a:pt x="795" y="244"/>
                    </a:lnTo>
                    <a:lnTo>
                      <a:pt x="801" y="243"/>
                    </a:lnTo>
                    <a:lnTo>
                      <a:pt x="809" y="236"/>
                    </a:lnTo>
                    <a:lnTo>
                      <a:pt x="831" y="181"/>
                    </a:lnTo>
                    <a:lnTo>
                      <a:pt x="831" y="163"/>
                    </a:lnTo>
                    <a:lnTo>
                      <a:pt x="809" y="154"/>
                    </a:lnTo>
                    <a:lnTo>
                      <a:pt x="668" y="120"/>
                    </a:lnTo>
                    <a:lnTo>
                      <a:pt x="624" y="130"/>
                    </a:lnTo>
                    <a:lnTo>
                      <a:pt x="805" y="176"/>
                    </a:lnTo>
                    <a:lnTo>
                      <a:pt x="807" y="183"/>
                    </a:lnTo>
                    <a:lnTo>
                      <a:pt x="791" y="223"/>
                    </a:lnTo>
                    <a:lnTo>
                      <a:pt x="782" y="224"/>
                    </a:lnTo>
                    <a:lnTo>
                      <a:pt x="635" y="183"/>
                    </a:lnTo>
                    <a:lnTo>
                      <a:pt x="497" y="153"/>
                    </a:lnTo>
                    <a:lnTo>
                      <a:pt x="370" y="126"/>
                    </a:lnTo>
                    <a:lnTo>
                      <a:pt x="250" y="104"/>
                    </a:lnTo>
                    <a:lnTo>
                      <a:pt x="133" y="86"/>
                    </a:lnTo>
                    <a:lnTo>
                      <a:pt x="129" y="87"/>
                    </a:lnTo>
                    <a:lnTo>
                      <a:pt x="36" y="72"/>
                    </a:lnTo>
                    <a:lnTo>
                      <a:pt x="18" y="67"/>
                    </a:lnTo>
                    <a:lnTo>
                      <a:pt x="22" y="49"/>
                    </a:lnTo>
                    <a:lnTo>
                      <a:pt x="29" y="22"/>
                    </a:lnTo>
                    <a:lnTo>
                      <a:pt x="50" y="19"/>
                    </a:lnTo>
                    <a:lnTo>
                      <a:pt x="229" y="59"/>
                    </a:lnTo>
                    <a:lnTo>
                      <a:pt x="224" y="60"/>
                    </a:lnTo>
                    <a:lnTo>
                      <a:pt x="166" y="22"/>
                    </a:lnTo>
                    <a:close/>
                  </a:path>
                </a:pathLst>
              </a:custGeom>
              <a:solidFill>
                <a:srgbClr val="000000"/>
              </a:solidFill>
              <a:ln w="9525">
                <a:noFill/>
                <a:round/>
                <a:headEnd/>
                <a:tailEnd/>
              </a:ln>
            </p:spPr>
            <p:txBody>
              <a:bodyPr/>
              <a:lstStyle/>
              <a:p>
                <a:endParaRPr lang="ru-RU"/>
              </a:p>
            </p:txBody>
          </p:sp>
          <p:sp>
            <p:nvSpPr>
              <p:cNvPr id="46" name="Freeform 25"/>
              <p:cNvSpPr>
                <a:spLocks/>
              </p:cNvSpPr>
              <p:nvPr/>
            </p:nvSpPr>
            <p:spPr bwMode="auto">
              <a:xfrm>
                <a:off x="4043" y="3102"/>
                <a:ext cx="193" cy="294"/>
              </a:xfrm>
              <a:custGeom>
                <a:avLst/>
                <a:gdLst>
                  <a:gd name="T0" fmla="*/ 120 w 193"/>
                  <a:gd name="T1" fmla="*/ 0 h 294"/>
                  <a:gd name="T2" fmla="*/ 29 w 193"/>
                  <a:gd name="T3" fmla="*/ 184 h 294"/>
                  <a:gd name="T4" fmla="*/ 2 w 193"/>
                  <a:gd name="T5" fmla="*/ 250 h 294"/>
                  <a:gd name="T6" fmla="*/ 0 w 193"/>
                  <a:gd name="T7" fmla="*/ 276 h 294"/>
                  <a:gd name="T8" fmla="*/ 9 w 193"/>
                  <a:gd name="T9" fmla="*/ 280 h 294"/>
                  <a:gd name="T10" fmla="*/ 30 w 193"/>
                  <a:gd name="T11" fmla="*/ 287 h 294"/>
                  <a:gd name="T12" fmla="*/ 74 w 193"/>
                  <a:gd name="T13" fmla="*/ 294 h 294"/>
                  <a:gd name="T14" fmla="*/ 87 w 193"/>
                  <a:gd name="T15" fmla="*/ 284 h 294"/>
                  <a:gd name="T16" fmla="*/ 89 w 193"/>
                  <a:gd name="T17" fmla="*/ 260 h 294"/>
                  <a:gd name="T18" fmla="*/ 117 w 193"/>
                  <a:gd name="T19" fmla="*/ 170 h 294"/>
                  <a:gd name="T20" fmla="*/ 153 w 193"/>
                  <a:gd name="T21" fmla="*/ 80 h 294"/>
                  <a:gd name="T22" fmla="*/ 193 w 193"/>
                  <a:gd name="T23" fmla="*/ 9 h 294"/>
                  <a:gd name="T24" fmla="*/ 173 w 193"/>
                  <a:gd name="T25" fmla="*/ 6 h 294"/>
                  <a:gd name="T26" fmla="*/ 126 w 193"/>
                  <a:gd name="T27" fmla="*/ 100 h 294"/>
                  <a:gd name="T28" fmla="*/ 96 w 193"/>
                  <a:gd name="T29" fmla="*/ 169 h 294"/>
                  <a:gd name="T30" fmla="*/ 77 w 193"/>
                  <a:gd name="T31" fmla="*/ 233 h 294"/>
                  <a:gd name="T32" fmla="*/ 66 w 193"/>
                  <a:gd name="T33" fmla="*/ 266 h 294"/>
                  <a:gd name="T34" fmla="*/ 59 w 193"/>
                  <a:gd name="T35" fmla="*/ 270 h 294"/>
                  <a:gd name="T36" fmla="*/ 22 w 193"/>
                  <a:gd name="T37" fmla="*/ 264 h 294"/>
                  <a:gd name="T38" fmla="*/ 19 w 193"/>
                  <a:gd name="T39" fmla="*/ 253 h 294"/>
                  <a:gd name="T40" fmla="*/ 47 w 193"/>
                  <a:gd name="T41" fmla="*/ 187 h 294"/>
                  <a:gd name="T42" fmla="*/ 80 w 193"/>
                  <a:gd name="T43" fmla="*/ 119 h 294"/>
                  <a:gd name="T44" fmla="*/ 123 w 193"/>
                  <a:gd name="T45" fmla="*/ 40 h 294"/>
                  <a:gd name="T46" fmla="*/ 139 w 193"/>
                  <a:gd name="T47" fmla="*/ 0 h 294"/>
                  <a:gd name="T48" fmla="*/ 120 w 193"/>
                  <a:gd name="T49" fmla="*/ 0 h 2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3"/>
                  <a:gd name="T76" fmla="*/ 0 h 294"/>
                  <a:gd name="T77" fmla="*/ 193 w 193"/>
                  <a:gd name="T78" fmla="*/ 294 h 2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3" h="294">
                    <a:moveTo>
                      <a:pt x="120" y="0"/>
                    </a:moveTo>
                    <a:lnTo>
                      <a:pt x="29" y="184"/>
                    </a:lnTo>
                    <a:lnTo>
                      <a:pt x="2" y="250"/>
                    </a:lnTo>
                    <a:lnTo>
                      <a:pt x="0" y="276"/>
                    </a:lnTo>
                    <a:lnTo>
                      <a:pt x="9" y="280"/>
                    </a:lnTo>
                    <a:lnTo>
                      <a:pt x="30" y="287"/>
                    </a:lnTo>
                    <a:lnTo>
                      <a:pt x="74" y="294"/>
                    </a:lnTo>
                    <a:lnTo>
                      <a:pt x="87" y="284"/>
                    </a:lnTo>
                    <a:lnTo>
                      <a:pt x="89" y="260"/>
                    </a:lnTo>
                    <a:lnTo>
                      <a:pt x="117" y="170"/>
                    </a:lnTo>
                    <a:lnTo>
                      <a:pt x="153" y="80"/>
                    </a:lnTo>
                    <a:lnTo>
                      <a:pt x="193" y="9"/>
                    </a:lnTo>
                    <a:lnTo>
                      <a:pt x="173" y="6"/>
                    </a:lnTo>
                    <a:lnTo>
                      <a:pt x="126" y="100"/>
                    </a:lnTo>
                    <a:lnTo>
                      <a:pt x="96" y="169"/>
                    </a:lnTo>
                    <a:lnTo>
                      <a:pt x="77" y="233"/>
                    </a:lnTo>
                    <a:lnTo>
                      <a:pt x="66" y="266"/>
                    </a:lnTo>
                    <a:lnTo>
                      <a:pt x="59" y="270"/>
                    </a:lnTo>
                    <a:lnTo>
                      <a:pt x="22" y="264"/>
                    </a:lnTo>
                    <a:lnTo>
                      <a:pt x="19" y="253"/>
                    </a:lnTo>
                    <a:lnTo>
                      <a:pt x="47" y="187"/>
                    </a:lnTo>
                    <a:lnTo>
                      <a:pt x="80" y="119"/>
                    </a:lnTo>
                    <a:lnTo>
                      <a:pt x="123" y="40"/>
                    </a:lnTo>
                    <a:lnTo>
                      <a:pt x="139" y="0"/>
                    </a:lnTo>
                    <a:lnTo>
                      <a:pt x="120" y="0"/>
                    </a:lnTo>
                    <a:close/>
                  </a:path>
                </a:pathLst>
              </a:custGeom>
              <a:solidFill>
                <a:srgbClr val="000000"/>
              </a:solidFill>
              <a:ln w="9525">
                <a:noFill/>
                <a:round/>
                <a:headEnd/>
                <a:tailEnd/>
              </a:ln>
            </p:spPr>
            <p:txBody>
              <a:bodyPr/>
              <a:lstStyle/>
              <a:p>
                <a:endParaRPr lang="ru-RU"/>
              </a:p>
            </p:txBody>
          </p:sp>
          <p:sp>
            <p:nvSpPr>
              <p:cNvPr id="47" name="Freeform 26"/>
              <p:cNvSpPr>
                <a:spLocks/>
              </p:cNvSpPr>
              <p:nvPr/>
            </p:nvSpPr>
            <p:spPr bwMode="auto">
              <a:xfrm>
                <a:off x="4704" y="3195"/>
                <a:ext cx="110" cy="308"/>
              </a:xfrm>
              <a:custGeom>
                <a:avLst/>
                <a:gdLst>
                  <a:gd name="T0" fmla="*/ 88 w 110"/>
                  <a:gd name="T1" fmla="*/ 26 h 308"/>
                  <a:gd name="T2" fmla="*/ 104 w 110"/>
                  <a:gd name="T3" fmla="*/ 133 h 308"/>
                  <a:gd name="T4" fmla="*/ 110 w 110"/>
                  <a:gd name="T5" fmla="*/ 216 h 308"/>
                  <a:gd name="T6" fmla="*/ 110 w 110"/>
                  <a:gd name="T7" fmla="*/ 274 h 308"/>
                  <a:gd name="T8" fmla="*/ 107 w 110"/>
                  <a:gd name="T9" fmla="*/ 300 h 308"/>
                  <a:gd name="T10" fmla="*/ 97 w 110"/>
                  <a:gd name="T11" fmla="*/ 308 h 308"/>
                  <a:gd name="T12" fmla="*/ 34 w 110"/>
                  <a:gd name="T13" fmla="*/ 308 h 308"/>
                  <a:gd name="T14" fmla="*/ 23 w 110"/>
                  <a:gd name="T15" fmla="*/ 301 h 308"/>
                  <a:gd name="T16" fmla="*/ 14 w 110"/>
                  <a:gd name="T17" fmla="*/ 287 h 308"/>
                  <a:gd name="T18" fmla="*/ 10 w 110"/>
                  <a:gd name="T19" fmla="*/ 194 h 308"/>
                  <a:gd name="T20" fmla="*/ 10 w 110"/>
                  <a:gd name="T21" fmla="*/ 101 h 308"/>
                  <a:gd name="T22" fmla="*/ 0 w 110"/>
                  <a:gd name="T23" fmla="*/ 0 h 308"/>
                  <a:gd name="T24" fmla="*/ 17 w 110"/>
                  <a:gd name="T25" fmla="*/ 7 h 308"/>
                  <a:gd name="T26" fmla="*/ 24 w 110"/>
                  <a:gd name="T27" fmla="*/ 74 h 308"/>
                  <a:gd name="T28" fmla="*/ 31 w 110"/>
                  <a:gd name="T29" fmla="*/ 181 h 308"/>
                  <a:gd name="T30" fmla="*/ 38 w 110"/>
                  <a:gd name="T31" fmla="*/ 271 h 308"/>
                  <a:gd name="T32" fmla="*/ 40 w 110"/>
                  <a:gd name="T33" fmla="*/ 284 h 308"/>
                  <a:gd name="T34" fmla="*/ 50 w 110"/>
                  <a:gd name="T35" fmla="*/ 288 h 308"/>
                  <a:gd name="T36" fmla="*/ 83 w 110"/>
                  <a:gd name="T37" fmla="*/ 287 h 308"/>
                  <a:gd name="T38" fmla="*/ 88 w 110"/>
                  <a:gd name="T39" fmla="*/ 280 h 308"/>
                  <a:gd name="T40" fmla="*/ 91 w 110"/>
                  <a:gd name="T41" fmla="*/ 214 h 308"/>
                  <a:gd name="T42" fmla="*/ 85 w 110"/>
                  <a:gd name="T43" fmla="*/ 133 h 308"/>
                  <a:gd name="T44" fmla="*/ 73 w 110"/>
                  <a:gd name="T45" fmla="*/ 56 h 308"/>
                  <a:gd name="T46" fmla="*/ 67 w 110"/>
                  <a:gd name="T47" fmla="*/ 20 h 308"/>
                  <a:gd name="T48" fmla="*/ 88 w 110"/>
                  <a:gd name="T49" fmla="*/ 26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0"/>
                  <a:gd name="T76" fmla="*/ 0 h 308"/>
                  <a:gd name="T77" fmla="*/ 110 w 110"/>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0" h="308">
                    <a:moveTo>
                      <a:pt x="88" y="26"/>
                    </a:moveTo>
                    <a:lnTo>
                      <a:pt x="104" y="133"/>
                    </a:lnTo>
                    <a:lnTo>
                      <a:pt x="110" y="216"/>
                    </a:lnTo>
                    <a:lnTo>
                      <a:pt x="110" y="274"/>
                    </a:lnTo>
                    <a:lnTo>
                      <a:pt x="107" y="300"/>
                    </a:lnTo>
                    <a:lnTo>
                      <a:pt x="97" y="308"/>
                    </a:lnTo>
                    <a:lnTo>
                      <a:pt x="34" y="308"/>
                    </a:lnTo>
                    <a:lnTo>
                      <a:pt x="23" y="301"/>
                    </a:lnTo>
                    <a:lnTo>
                      <a:pt x="14" y="287"/>
                    </a:lnTo>
                    <a:lnTo>
                      <a:pt x="10" y="194"/>
                    </a:lnTo>
                    <a:lnTo>
                      <a:pt x="10" y="101"/>
                    </a:lnTo>
                    <a:lnTo>
                      <a:pt x="0" y="0"/>
                    </a:lnTo>
                    <a:lnTo>
                      <a:pt x="17" y="7"/>
                    </a:lnTo>
                    <a:lnTo>
                      <a:pt x="24" y="74"/>
                    </a:lnTo>
                    <a:lnTo>
                      <a:pt x="31" y="181"/>
                    </a:lnTo>
                    <a:lnTo>
                      <a:pt x="38" y="271"/>
                    </a:lnTo>
                    <a:lnTo>
                      <a:pt x="40" y="284"/>
                    </a:lnTo>
                    <a:lnTo>
                      <a:pt x="50" y="288"/>
                    </a:lnTo>
                    <a:lnTo>
                      <a:pt x="83" y="287"/>
                    </a:lnTo>
                    <a:lnTo>
                      <a:pt x="88" y="280"/>
                    </a:lnTo>
                    <a:lnTo>
                      <a:pt x="91" y="214"/>
                    </a:lnTo>
                    <a:lnTo>
                      <a:pt x="85" y="133"/>
                    </a:lnTo>
                    <a:lnTo>
                      <a:pt x="73" y="56"/>
                    </a:lnTo>
                    <a:lnTo>
                      <a:pt x="67" y="20"/>
                    </a:lnTo>
                    <a:lnTo>
                      <a:pt x="88" y="26"/>
                    </a:lnTo>
                    <a:close/>
                  </a:path>
                </a:pathLst>
              </a:custGeom>
              <a:solidFill>
                <a:srgbClr val="000000"/>
              </a:solidFill>
              <a:ln w="9525">
                <a:noFill/>
                <a:round/>
                <a:headEnd/>
                <a:tailEnd/>
              </a:ln>
            </p:spPr>
            <p:txBody>
              <a:bodyPr/>
              <a:lstStyle/>
              <a:p>
                <a:endParaRPr lang="ru-RU"/>
              </a:p>
            </p:txBody>
          </p:sp>
        </p:grpSp>
        <p:grpSp>
          <p:nvGrpSpPr>
            <p:cNvPr id="21" name="Group 27"/>
            <p:cNvGrpSpPr>
              <a:grpSpLocks/>
            </p:cNvGrpSpPr>
            <p:nvPr/>
          </p:nvGrpSpPr>
          <p:grpSpPr bwMode="auto">
            <a:xfrm>
              <a:off x="4136" y="2006"/>
              <a:ext cx="1020" cy="1136"/>
              <a:chOff x="4136" y="2006"/>
              <a:chExt cx="1020" cy="1136"/>
            </a:xfrm>
          </p:grpSpPr>
          <p:sp>
            <p:nvSpPr>
              <p:cNvPr id="43" name="Freeform 28"/>
              <p:cNvSpPr>
                <a:spLocks/>
              </p:cNvSpPr>
              <p:nvPr/>
            </p:nvSpPr>
            <p:spPr bwMode="auto">
              <a:xfrm>
                <a:off x="4149" y="2617"/>
                <a:ext cx="963" cy="525"/>
              </a:xfrm>
              <a:custGeom>
                <a:avLst/>
                <a:gdLst>
                  <a:gd name="T0" fmla="*/ 0 w 963"/>
                  <a:gd name="T1" fmla="*/ 128 h 525"/>
                  <a:gd name="T2" fmla="*/ 17 w 963"/>
                  <a:gd name="T3" fmla="*/ 226 h 525"/>
                  <a:gd name="T4" fmla="*/ 33 w 963"/>
                  <a:gd name="T5" fmla="*/ 287 h 525"/>
                  <a:gd name="T6" fmla="*/ 48 w 963"/>
                  <a:gd name="T7" fmla="*/ 331 h 525"/>
                  <a:gd name="T8" fmla="*/ 67 w 963"/>
                  <a:gd name="T9" fmla="*/ 364 h 525"/>
                  <a:gd name="T10" fmla="*/ 90 w 963"/>
                  <a:gd name="T11" fmla="*/ 401 h 525"/>
                  <a:gd name="T12" fmla="*/ 114 w 963"/>
                  <a:gd name="T13" fmla="*/ 424 h 525"/>
                  <a:gd name="T14" fmla="*/ 147 w 963"/>
                  <a:gd name="T15" fmla="*/ 447 h 525"/>
                  <a:gd name="T16" fmla="*/ 184 w 963"/>
                  <a:gd name="T17" fmla="*/ 467 h 525"/>
                  <a:gd name="T18" fmla="*/ 217 w 963"/>
                  <a:gd name="T19" fmla="*/ 481 h 525"/>
                  <a:gd name="T20" fmla="*/ 261 w 963"/>
                  <a:gd name="T21" fmla="*/ 494 h 525"/>
                  <a:gd name="T22" fmla="*/ 309 w 963"/>
                  <a:gd name="T23" fmla="*/ 504 h 525"/>
                  <a:gd name="T24" fmla="*/ 371 w 963"/>
                  <a:gd name="T25" fmla="*/ 514 h 525"/>
                  <a:gd name="T26" fmla="*/ 435 w 963"/>
                  <a:gd name="T27" fmla="*/ 520 h 525"/>
                  <a:gd name="T28" fmla="*/ 491 w 963"/>
                  <a:gd name="T29" fmla="*/ 525 h 525"/>
                  <a:gd name="T30" fmla="*/ 548 w 963"/>
                  <a:gd name="T31" fmla="*/ 524 h 525"/>
                  <a:gd name="T32" fmla="*/ 585 w 963"/>
                  <a:gd name="T33" fmla="*/ 520 h 525"/>
                  <a:gd name="T34" fmla="*/ 626 w 963"/>
                  <a:gd name="T35" fmla="*/ 510 h 525"/>
                  <a:gd name="T36" fmla="*/ 662 w 963"/>
                  <a:gd name="T37" fmla="*/ 491 h 525"/>
                  <a:gd name="T38" fmla="*/ 705 w 963"/>
                  <a:gd name="T39" fmla="*/ 461 h 525"/>
                  <a:gd name="T40" fmla="*/ 752 w 963"/>
                  <a:gd name="T41" fmla="*/ 420 h 525"/>
                  <a:gd name="T42" fmla="*/ 802 w 963"/>
                  <a:gd name="T43" fmla="*/ 364 h 525"/>
                  <a:gd name="T44" fmla="*/ 844 w 963"/>
                  <a:gd name="T45" fmla="*/ 304 h 525"/>
                  <a:gd name="T46" fmla="*/ 884 w 963"/>
                  <a:gd name="T47" fmla="*/ 241 h 525"/>
                  <a:gd name="T48" fmla="*/ 933 w 963"/>
                  <a:gd name="T49" fmla="*/ 144 h 525"/>
                  <a:gd name="T50" fmla="*/ 957 w 963"/>
                  <a:gd name="T51" fmla="*/ 70 h 525"/>
                  <a:gd name="T52" fmla="*/ 963 w 963"/>
                  <a:gd name="T53" fmla="*/ 0 h 525"/>
                  <a:gd name="T54" fmla="*/ 937 w 963"/>
                  <a:gd name="T55" fmla="*/ 75 h 525"/>
                  <a:gd name="T56" fmla="*/ 899 w 963"/>
                  <a:gd name="T57" fmla="*/ 167 h 525"/>
                  <a:gd name="T58" fmla="*/ 854 w 963"/>
                  <a:gd name="T59" fmla="*/ 246 h 525"/>
                  <a:gd name="T60" fmla="*/ 806 w 963"/>
                  <a:gd name="T61" fmla="*/ 324 h 525"/>
                  <a:gd name="T62" fmla="*/ 749 w 963"/>
                  <a:gd name="T63" fmla="*/ 391 h 525"/>
                  <a:gd name="T64" fmla="*/ 692 w 963"/>
                  <a:gd name="T65" fmla="*/ 443 h 525"/>
                  <a:gd name="T66" fmla="*/ 642 w 963"/>
                  <a:gd name="T67" fmla="*/ 475 h 525"/>
                  <a:gd name="T68" fmla="*/ 606 w 963"/>
                  <a:gd name="T69" fmla="*/ 491 h 525"/>
                  <a:gd name="T70" fmla="*/ 556 w 963"/>
                  <a:gd name="T71" fmla="*/ 500 h 525"/>
                  <a:gd name="T72" fmla="*/ 478 w 963"/>
                  <a:gd name="T73" fmla="*/ 505 h 525"/>
                  <a:gd name="T74" fmla="*/ 396 w 963"/>
                  <a:gd name="T75" fmla="*/ 498 h 525"/>
                  <a:gd name="T76" fmla="*/ 318 w 963"/>
                  <a:gd name="T77" fmla="*/ 488 h 525"/>
                  <a:gd name="T78" fmla="*/ 238 w 963"/>
                  <a:gd name="T79" fmla="*/ 468 h 525"/>
                  <a:gd name="T80" fmla="*/ 170 w 963"/>
                  <a:gd name="T81" fmla="*/ 438 h 525"/>
                  <a:gd name="T82" fmla="*/ 121 w 963"/>
                  <a:gd name="T83" fmla="*/ 404 h 525"/>
                  <a:gd name="T84" fmla="*/ 87 w 963"/>
                  <a:gd name="T85" fmla="*/ 360 h 525"/>
                  <a:gd name="T86" fmla="*/ 63 w 963"/>
                  <a:gd name="T87" fmla="*/ 300 h 525"/>
                  <a:gd name="T88" fmla="*/ 41 w 963"/>
                  <a:gd name="T89" fmla="*/ 233 h 525"/>
                  <a:gd name="T90" fmla="*/ 24 w 963"/>
                  <a:gd name="T91" fmla="*/ 169 h 525"/>
                  <a:gd name="T92" fmla="*/ 0 w 963"/>
                  <a:gd name="T93" fmla="*/ 128 h 5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3"/>
                  <a:gd name="T142" fmla="*/ 0 h 525"/>
                  <a:gd name="T143" fmla="*/ 963 w 963"/>
                  <a:gd name="T144" fmla="*/ 525 h 52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3" h="525">
                    <a:moveTo>
                      <a:pt x="0" y="128"/>
                    </a:moveTo>
                    <a:lnTo>
                      <a:pt x="17" y="226"/>
                    </a:lnTo>
                    <a:lnTo>
                      <a:pt x="33" y="287"/>
                    </a:lnTo>
                    <a:lnTo>
                      <a:pt x="48" y="331"/>
                    </a:lnTo>
                    <a:lnTo>
                      <a:pt x="67" y="364"/>
                    </a:lnTo>
                    <a:lnTo>
                      <a:pt x="90" y="401"/>
                    </a:lnTo>
                    <a:lnTo>
                      <a:pt x="114" y="424"/>
                    </a:lnTo>
                    <a:lnTo>
                      <a:pt x="147" y="447"/>
                    </a:lnTo>
                    <a:lnTo>
                      <a:pt x="184" y="467"/>
                    </a:lnTo>
                    <a:lnTo>
                      <a:pt x="217" y="481"/>
                    </a:lnTo>
                    <a:lnTo>
                      <a:pt x="261" y="494"/>
                    </a:lnTo>
                    <a:lnTo>
                      <a:pt x="309" y="504"/>
                    </a:lnTo>
                    <a:lnTo>
                      <a:pt x="371" y="514"/>
                    </a:lnTo>
                    <a:lnTo>
                      <a:pt x="435" y="520"/>
                    </a:lnTo>
                    <a:lnTo>
                      <a:pt x="491" y="525"/>
                    </a:lnTo>
                    <a:lnTo>
                      <a:pt x="548" y="524"/>
                    </a:lnTo>
                    <a:lnTo>
                      <a:pt x="585" y="520"/>
                    </a:lnTo>
                    <a:lnTo>
                      <a:pt x="626" y="510"/>
                    </a:lnTo>
                    <a:lnTo>
                      <a:pt x="662" y="491"/>
                    </a:lnTo>
                    <a:lnTo>
                      <a:pt x="705" y="461"/>
                    </a:lnTo>
                    <a:lnTo>
                      <a:pt x="752" y="420"/>
                    </a:lnTo>
                    <a:lnTo>
                      <a:pt x="802" y="364"/>
                    </a:lnTo>
                    <a:lnTo>
                      <a:pt x="844" y="304"/>
                    </a:lnTo>
                    <a:lnTo>
                      <a:pt x="884" y="241"/>
                    </a:lnTo>
                    <a:lnTo>
                      <a:pt x="933" y="144"/>
                    </a:lnTo>
                    <a:lnTo>
                      <a:pt x="957" y="70"/>
                    </a:lnTo>
                    <a:lnTo>
                      <a:pt x="963" y="0"/>
                    </a:lnTo>
                    <a:lnTo>
                      <a:pt x="937" y="75"/>
                    </a:lnTo>
                    <a:lnTo>
                      <a:pt x="899" y="167"/>
                    </a:lnTo>
                    <a:lnTo>
                      <a:pt x="854" y="246"/>
                    </a:lnTo>
                    <a:lnTo>
                      <a:pt x="806" y="324"/>
                    </a:lnTo>
                    <a:lnTo>
                      <a:pt x="749" y="391"/>
                    </a:lnTo>
                    <a:lnTo>
                      <a:pt x="692" y="443"/>
                    </a:lnTo>
                    <a:lnTo>
                      <a:pt x="642" y="475"/>
                    </a:lnTo>
                    <a:lnTo>
                      <a:pt x="606" y="491"/>
                    </a:lnTo>
                    <a:lnTo>
                      <a:pt x="556" y="500"/>
                    </a:lnTo>
                    <a:lnTo>
                      <a:pt x="478" y="505"/>
                    </a:lnTo>
                    <a:lnTo>
                      <a:pt x="396" y="498"/>
                    </a:lnTo>
                    <a:lnTo>
                      <a:pt x="318" y="488"/>
                    </a:lnTo>
                    <a:lnTo>
                      <a:pt x="238" y="468"/>
                    </a:lnTo>
                    <a:lnTo>
                      <a:pt x="170" y="438"/>
                    </a:lnTo>
                    <a:lnTo>
                      <a:pt x="121" y="404"/>
                    </a:lnTo>
                    <a:lnTo>
                      <a:pt x="87" y="360"/>
                    </a:lnTo>
                    <a:lnTo>
                      <a:pt x="63" y="300"/>
                    </a:lnTo>
                    <a:lnTo>
                      <a:pt x="41" y="233"/>
                    </a:lnTo>
                    <a:lnTo>
                      <a:pt x="24" y="169"/>
                    </a:lnTo>
                    <a:lnTo>
                      <a:pt x="0" y="128"/>
                    </a:lnTo>
                    <a:close/>
                  </a:path>
                </a:pathLst>
              </a:custGeom>
              <a:solidFill>
                <a:srgbClr val="000000"/>
              </a:solidFill>
              <a:ln w="9525">
                <a:noFill/>
                <a:round/>
                <a:headEnd/>
                <a:tailEnd/>
              </a:ln>
            </p:spPr>
            <p:txBody>
              <a:bodyPr/>
              <a:lstStyle/>
              <a:p>
                <a:endParaRPr lang="ru-RU"/>
              </a:p>
            </p:txBody>
          </p:sp>
          <p:sp>
            <p:nvSpPr>
              <p:cNvPr id="44" name="Freeform 29"/>
              <p:cNvSpPr>
                <a:spLocks/>
              </p:cNvSpPr>
              <p:nvPr/>
            </p:nvSpPr>
            <p:spPr bwMode="auto">
              <a:xfrm>
                <a:off x="4136" y="2006"/>
                <a:ext cx="1020" cy="877"/>
              </a:xfrm>
              <a:custGeom>
                <a:avLst/>
                <a:gdLst>
                  <a:gd name="T0" fmla="*/ 933 w 1020"/>
                  <a:gd name="T1" fmla="*/ 761 h 877"/>
                  <a:gd name="T2" fmla="*/ 959 w 1020"/>
                  <a:gd name="T3" fmla="*/ 719 h 877"/>
                  <a:gd name="T4" fmla="*/ 982 w 1020"/>
                  <a:gd name="T5" fmla="*/ 654 h 877"/>
                  <a:gd name="T6" fmla="*/ 1006 w 1020"/>
                  <a:gd name="T7" fmla="*/ 567 h 877"/>
                  <a:gd name="T8" fmla="*/ 1019 w 1020"/>
                  <a:gd name="T9" fmla="*/ 478 h 877"/>
                  <a:gd name="T10" fmla="*/ 1020 w 1020"/>
                  <a:gd name="T11" fmla="*/ 381 h 877"/>
                  <a:gd name="T12" fmla="*/ 1007 w 1020"/>
                  <a:gd name="T13" fmla="*/ 307 h 877"/>
                  <a:gd name="T14" fmla="*/ 990 w 1020"/>
                  <a:gd name="T15" fmla="*/ 250 h 877"/>
                  <a:gd name="T16" fmla="*/ 962 w 1020"/>
                  <a:gd name="T17" fmla="*/ 200 h 877"/>
                  <a:gd name="T18" fmla="*/ 919 w 1020"/>
                  <a:gd name="T19" fmla="*/ 151 h 877"/>
                  <a:gd name="T20" fmla="*/ 875 w 1020"/>
                  <a:gd name="T21" fmla="*/ 117 h 877"/>
                  <a:gd name="T22" fmla="*/ 829 w 1020"/>
                  <a:gd name="T23" fmla="*/ 83 h 877"/>
                  <a:gd name="T24" fmla="*/ 779 w 1020"/>
                  <a:gd name="T25" fmla="*/ 56 h 877"/>
                  <a:gd name="T26" fmla="*/ 729 w 1020"/>
                  <a:gd name="T27" fmla="*/ 34 h 877"/>
                  <a:gd name="T28" fmla="*/ 669 w 1020"/>
                  <a:gd name="T29" fmla="*/ 17 h 877"/>
                  <a:gd name="T30" fmla="*/ 611 w 1020"/>
                  <a:gd name="T31" fmla="*/ 7 h 877"/>
                  <a:gd name="T32" fmla="*/ 534 w 1020"/>
                  <a:gd name="T33" fmla="*/ 0 h 877"/>
                  <a:gd name="T34" fmla="*/ 441 w 1020"/>
                  <a:gd name="T35" fmla="*/ 2 h 877"/>
                  <a:gd name="T36" fmla="*/ 375 w 1020"/>
                  <a:gd name="T37" fmla="*/ 14 h 877"/>
                  <a:gd name="T38" fmla="*/ 317 w 1020"/>
                  <a:gd name="T39" fmla="*/ 39 h 877"/>
                  <a:gd name="T40" fmla="*/ 260 w 1020"/>
                  <a:gd name="T41" fmla="*/ 67 h 877"/>
                  <a:gd name="T42" fmla="*/ 218 w 1020"/>
                  <a:gd name="T43" fmla="*/ 104 h 877"/>
                  <a:gd name="T44" fmla="*/ 175 w 1020"/>
                  <a:gd name="T45" fmla="*/ 151 h 877"/>
                  <a:gd name="T46" fmla="*/ 130 w 1020"/>
                  <a:gd name="T47" fmla="*/ 210 h 877"/>
                  <a:gd name="T48" fmla="*/ 91 w 1020"/>
                  <a:gd name="T49" fmla="*/ 273 h 877"/>
                  <a:gd name="T50" fmla="*/ 60 w 1020"/>
                  <a:gd name="T51" fmla="*/ 337 h 877"/>
                  <a:gd name="T52" fmla="*/ 33 w 1020"/>
                  <a:gd name="T53" fmla="*/ 407 h 877"/>
                  <a:gd name="T54" fmla="*/ 13 w 1020"/>
                  <a:gd name="T55" fmla="*/ 480 h 877"/>
                  <a:gd name="T56" fmla="*/ 3 w 1020"/>
                  <a:gd name="T57" fmla="*/ 547 h 877"/>
                  <a:gd name="T58" fmla="*/ 0 w 1020"/>
                  <a:gd name="T59" fmla="*/ 614 h 877"/>
                  <a:gd name="T60" fmla="*/ 4 w 1020"/>
                  <a:gd name="T61" fmla="*/ 686 h 877"/>
                  <a:gd name="T62" fmla="*/ 16 w 1020"/>
                  <a:gd name="T63" fmla="*/ 758 h 877"/>
                  <a:gd name="T64" fmla="*/ 54 w 1020"/>
                  <a:gd name="T65" fmla="*/ 877 h 877"/>
                  <a:gd name="T66" fmla="*/ 34 w 1020"/>
                  <a:gd name="T67" fmla="*/ 728 h 877"/>
                  <a:gd name="T68" fmla="*/ 23 w 1020"/>
                  <a:gd name="T69" fmla="*/ 628 h 877"/>
                  <a:gd name="T70" fmla="*/ 21 w 1020"/>
                  <a:gd name="T71" fmla="*/ 558 h 877"/>
                  <a:gd name="T72" fmla="*/ 33 w 1020"/>
                  <a:gd name="T73" fmla="*/ 485 h 877"/>
                  <a:gd name="T74" fmla="*/ 56 w 1020"/>
                  <a:gd name="T75" fmla="*/ 408 h 877"/>
                  <a:gd name="T76" fmla="*/ 86 w 1020"/>
                  <a:gd name="T77" fmla="*/ 328 h 877"/>
                  <a:gd name="T78" fmla="*/ 117 w 1020"/>
                  <a:gd name="T79" fmla="*/ 271 h 877"/>
                  <a:gd name="T80" fmla="*/ 167 w 1020"/>
                  <a:gd name="T81" fmla="*/ 201 h 877"/>
                  <a:gd name="T82" fmla="*/ 217 w 1020"/>
                  <a:gd name="T83" fmla="*/ 137 h 877"/>
                  <a:gd name="T84" fmla="*/ 260 w 1020"/>
                  <a:gd name="T85" fmla="*/ 97 h 877"/>
                  <a:gd name="T86" fmla="*/ 307 w 1020"/>
                  <a:gd name="T87" fmla="*/ 69 h 877"/>
                  <a:gd name="T88" fmla="*/ 357 w 1020"/>
                  <a:gd name="T89" fmla="*/ 46 h 877"/>
                  <a:gd name="T90" fmla="*/ 407 w 1020"/>
                  <a:gd name="T91" fmla="*/ 29 h 877"/>
                  <a:gd name="T92" fmla="*/ 474 w 1020"/>
                  <a:gd name="T93" fmla="*/ 24 h 877"/>
                  <a:gd name="T94" fmla="*/ 551 w 1020"/>
                  <a:gd name="T95" fmla="*/ 26 h 877"/>
                  <a:gd name="T96" fmla="*/ 621 w 1020"/>
                  <a:gd name="T97" fmla="*/ 32 h 877"/>
                  <a:gd name="T98" fmla="*/ 692 w 1020"/>
                  <a:gd name="T99" fmla="*/ 46 h 877"/>
                  <a:gd name="T100" fmla="*/ 762 w 1020"/>
                  <a:gd name="T101" fmla="*/ 74 h 877"/>
                  <a:gd name="T102" fmla="*/ 820 w 1020"/>
                  <a:gd name="T103" fmla="*/ 104 h 877"/>
                  <a:gd name="T104" fmla="*/ 879 w 1020"/>
                  <a:gd name="T105" fmla="*/ 147 h 877"/>
                  <a:gd name="T106" fmla="*/ 926 w 1020"/>
                  <a:gd name="T107" fmla="*/ 193 h 877"/>
                  <a:gd name="T108" fmla="*/ 959 w 1020"/>
                  <a:gd name="T109" fmla="*/ 240 h 877"/>
                  <a:gd name="T110" fmla="*/ 979 w 1020"/>
                  <a:gd name="T111" fmla="*/ 298 h 877"/>
                  <a:gd name="T112" fmla="*/ 994 w 1020"/>
                  <a:gd name="T113" fmla="*/ 365 h 877"/>
                  <a:gd name="T114" fmla="*/ 996 w 1020"/>
                  <a:gd name="T115" fmla="*/ 435 h 877"/>
                  <a:gd name="T116" fmla="*/ 990 w 1020"/>
                  <a:gd name="T117" fmla="*/ 507 h 877"/>
                  <a:gd name="T118" fmla="*/ 980 w 1020"/>
                  <a:gd name="T119" fmla="*/ 568 h 877"/>
                  <a:gd name="T120" fmla="*/ 967 w 1020"/>
                  <a:gd name="T121" fmla="*/ 651 h 877"/>
                  <a:gd name="T122" fmla="*/ 947 w 1020"/>
                  <a:gd name="T123" fmla="*/ 716 h 877"/>
                  <a:gd name="T124" fmla="*/ 933 w 1020"/>
                  <a:gd name="T125" fmla="*/ 761 h 8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20"/>
                  <a:gd name="T190" fmla="*/ 0 h 877"/>
                  <a:gd name="T191" fmla="*/ 1020 w 1020"/>
                  <a:gd name="T192" fmla="*/ 877 h 8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20" h="877">
                    <a:moveTo>
                      <a:pt x="933" y="761"/>
                    </a:moveTo>
                    <a:lnTo>
                      <a:pt x="959" y="719"/>
                    </a:lnTo>
                    <a:lnTo>
                      <a:pt x="982" y="654"/>
                    </a:lnTo>
                    <a:lnTo>
                      <a:pt x="1006" y="567"/>
                    </a:lnTo>
                    <a:lnTo>
                      <a:pt x="1019" y="478"/>
                    </a:lnTo>
                    <a:lnTo>
                      <a:pt x="1020" y="381"/>
                    </a:lnTo>
                    <a:lnTo>
                      <a:pt x="1007" y="307"/>
                    </a:lnTo>
                    <a:lnTo>
                      <a:pt x="990" y="250"/>
                    </a:lnTo>
                    <a:lnTo>
                      <a:pt x="962" y="200"/>
                    </a:lnTo>
                    <a:lnTo>
                      <a:pt x="919" y="151"/>
                    </a:lnTo>
                    <a:lnTo>
                      <a:pt x="875" y="117"/>
                    </a:lnTo>
                    <a:lnTo>
                      <a:pt x="829" y="83"/>
                    </a:lnTo>
                    <a:lnTo>
                      <a:pt x="779" y="56"/>
                    </a:lnTo>
                    <a:lnTo>
                      <a:pt x="729" y="34"/>
                    </a:lnTo>
                    <a:lnTo>
                      <a:pt x="669" y="17"/>
                    </a:lnTo>
                    <a:lnTo>
                      <a:pt x="611" y="7"/>
                    </a:lnTo>
                    <a:lnTo>
                      <a:pt x="534" y="0"/>
                    </a:lnTo>
                    <a:lnTo>
                      <a:pt x="441" y="2"/>
                    </a:lnTo>
                    <a:lnTo>
                      <a:pt x="375" y="14"/>
                    </a:lnTo>
                    <a:lnTo>
                      <a:pt x="317" y="39"/>
                    </a:lnTo>
                    <a:lnTo>
                      <a:pt x="260" y="67"/>
                    </a:lnTo>
                    <a:lnTo>
                      <a:pt x="218" y="104"/>
                    </a:lnTo>
                    <a:lnTo>
                      <a:pt x="175" y="151"/>
                    </a:lnTo>
                    <a:lnTo>
                      <a:pt x="130" y="210"/>
                    </a:lnTo>
                    <a:lnTo>
                      <a:pt x="91" y="273"/>
                    </a:lnTo>
                    <a:lnTo>
                      <a:pt x="60" y="337"/>
                    </a:lnTo>
                    <a:lnTo>
                      <a:pt x="33" y="407"/>
                    </a:lnTo>
                    <a:lnTo>
                      <a:pt x="13" y="480"/>
                    </a:lnTo>
                    <a:lnTo>
                      <a:pt x="3" y="547"/>
                    </a:lnTo>
                    <a:lnTo>
                      <a:pt x="0" y="614"/>
                    </a:lnTo>
                    <a:lnTo>
                      <a:pt x="4" y="686"/>
                    </a:lnTo>
                    <a:lnTo>
                      <a:pt x="16" y="758"/>
                    </a:lnTo>
                    <a:lnTo>
                      <a:pt x="54" y="877"/>
                    </a:lnTo>
                    <a:lnTo>
                      <a:pt x="34" y="728"/>
                    </a:lnTo>
                    <a:lnTo>
                      <a:pt x="23" y="628"/>
                    </a:lnTo>
                    <a:lnTo>
                      <a:pt x="21" y="558"/>
                    </a:lnTo>
                    <a:lnTo>
                      <a:pt x="33" y="485"/>
                    </a:lnTo>
                    <a:lnTo>
                      <a:pt x="56" y="408"/>
                    </a:lnTo>
                    <a:lnTo>
                      <a:pt x="86" y="328"/>
                    </a:lnTo>
                    <a:lnTo>
                      <a:pt x="117" y="271"/>
                    </a:lnTo>
                    <a:lnTo>
                      <a:pt x="167" y="201"/>
                    </a:lnTo>
                    <a:lnTo>
                      <a:pt x="217" y="137"/>
                    </a:lnTo>
                    <a:lnTo>
                      <a:pt x="260" y="97"/>
                    </a:lnTo>
                    <a:lnTo>
                      <a:pt x="307" y="69"/>
                    </a:lnTo>
                    <a:lnTo>
                      <a:pt x="357" y="46"/>
                    </a:lnTo>
                    <a:lnTo>
                      <a:pt x="407" y="29"/>
                    </a:lnTo>
                    <a:lnTo>
                      <a:pt x="474" y="24"/>
                    </a:lnTo>
                    <a:lnTo>
                      <a:pt x="551" y="26"/>
                    </a:lnTo>
                    <a:lnTo>
                      <a:pt x="621" y="32"/>
                    </a:lnTo>
                    <a:lnTo>
                      <a:pt x="692" y="46"/>
                    </a:lnTo>
                    <a:lnTo>
                      <a:pt x="762" y="74"/>
                    </a:lnTo>
                    <a:lnTo>
                      <a:pt x="820" y="104"/>
                    </a:lnTo>
                    <a:lnTo>
                      <a:pt x="879" y="147"/>
                    </a:lnTo>
                    <a:lnTo>
                      <a:pt x="926" y="193"/>
                    </a:lnTo>
                    <a:lnTo>
                      <a:pt x="959" y="240"/>
                    </a:lnTo>
                    <a:lnTo>
                      <a:pt x="979" y="298"/>
                    </a:lnTo>
                    <a:lnTo>
                      <a:pt x="994" y="365"/>
                    </a:lnTo>
                    <a:lnTo>
                      <a:pt x="996" y="435"/>
                    </a:lnTo>
                    <a:lnTo>
                      <a:pt x="990" y="507"/>
                    </a:lnTo>
                    <a:lnTo>
                      <a:pt x="980" y="568"/>
                    </a:lnTo>
                    <a:lnTo>
                      <a:pt x="967" y="651"/>
                    </a:lnTo>
                    <a:lnTo>
                      <a:pt x="947" y="716"/>
                    </a:lnTo>
                    <a:lnTo>
                      <a:pt x="933" y="761"/>
                    </a:lnTo>
                    <a:close/>
                  </a:path>
                </a:pathLst>
              </a:custGeom>
              <a:solidFill>
                <a:srgbClr val="000000"/>
              </a:solidFill>
              <a:ln w="9525">
                <a:noFill/>
                <a:round/>
                <a:headEnd/>
                <a:tailEnd/>
              </a:ln>
            </p:spPr>
            <p:txBody>
              <a:bodyPr/>
              <a:lstStyle/>
              <a:p>
                <a:endParaRPr lang="ru-RU"/>
              </a:p>
            </p:txBody>
          </p:sp>
        </p:grpSp>
        <p:grpSp>
          <p:nvGrpSpPr>
            <p:cNvPr id="26" name="Group 30"/>
            <p:cNvGrpSpPr>
              <a:grpSpLocks/>
            </p:cNvGrpSpPr>
            <p:nvPr/>
          </p:nvGrpSpPr>
          <p:grpSpPr bwMode="auto">
            <a:xfrm>
              <a:off x="4234" y="2229"/>
              <a:ext cx="804" cy="719"/>
              <a:chOff x="4234" y="2229"/>
              <a:chExt cx="804" cy="719"/>
            </a:xfrm>
          </p:grpSpPr>
          <p:sp>
            <p:nvSpPr>
              <p:cNvPr id="39" name="Freeform 31"/>
              <p:cNvSpPr>
                <a:spLocks/>
              </p:cNvSpPr>
              <p:nvPr/>
            </p:nvSpPr>
            <p:spPr bwMode="auto">
              <a:xfrm>
                <a:off x="4234" y="2229"/>
                <a:ext cx="784" cy="719"/>
              </a:xfrm>
              <a:custGeom>
                <a:avLst/>
                <a:gdLst>
                  <a:gd name="T0" fmla="*/ 741 w 784"/>
                  <a:gd name="T1" fmla="*/ 288 h 719"/>
                  <a:gd name="T2" fmla="*/ 694 w 784"/>
                  <a:gd name="T3" fmla="*/ 496 h 719"/>
                  <a:gd name="T4" fmla="*/ 638 w 784"/>
                  <a:gd name="T5" fmla="*/ 701 h 719"/>
                  <a:gd name="T6" fmla="*/ 631 w 784"/>
                  <a:gd name="T7" fmla="*/ 715 h 719"/>
                  <a:gd name="T8" fmla="*/ 620 w 784"/>
                  <a:gd name="T9" fmla="*/ 719 h 719"/>
                  <a:gd name="T10" fmla="*/ 557 w 784"/>
                  <a:gd name="T11" fmla="*/ 704 h 719"/>
                  <a:gd name="T12" fmla="*/ 426 w 784"/>
                  <a:gd name="T13" fmla="*/ 684 h 719"/>
                  <a:gd name="T14" fmla="*/ 421 w 784"/>
                  <a:gd name="T15" fmla="*/ 684 h 719"/>
                  <a:gd name="T16" fmla="*/ 237 w 784"/>
                  <a:gd name="T17" fmla="*/ 661 h 719"/>
                  <a:gd name="T18" fmla="*/ 105 w 784"/>
                  <a:gd name="T19" fmla="*/ 651 h 719"/>
                  <a:gd name="T20" fmla="*/ 20 w 784"/>
                  <a:gd name="T21" fmla="*/ 654 h 719"/>
                  <a:gd name="T22" fmla="*/ 3 w 784"/>
                  <a:gd name="T23" fmla="*/ 648 h 719"/>
                  <a:gd name="T24" fmla="*/ 0 w 784"/>
                  <a:gd name="T25" fmla="*/ 637 h 719"/>
                  <a:gd name="T26" fmla="*/ 42 w 784"/>
                  <a:gd name="T27" fmla="*/ 416 h 719"/>
                  <a:gd name="T28" fmla="*/ 100 w 784"/>
                  <a:gd name="T29" fmla="*/ 172 h 719"/>
                  <a:gd name="T30" fmla="*/ 140 w 784"/>
                  <a:gd name="T31" fmla="*/ 58 h 719"/>
                  <a:gd name="T32" fmla="*/ 166 w 784"/>
                  <a:gd name="T33" fmla="*/ 10 h 719"/>
                  <a:gd name="T34" fmla="*/ 179 w 784"/>
                  <a:gd name="T35" fmla="*/ 0 h 719"/>
                  <a:gd name="T36" fmla="*/ 196 w 784"/>
                  <a:gd name="T37" fmla="*/ 0 h 719"/>
                  <a:gd name="T38" fmla="*/ 240 w 784"/>
                  <a:gd name="T39" fmla="*/ 11 h 719"/>
                  <a:gd name="T40" fmla="*/ 276 w 784"/>
                  <a:gd name="T41" fmla="*/ 20 h 719"/>
                  <a:gd name="T42" fmla="*/ 418 w 784"/>
                  <a:gd name="T43" fmla="*/ 35 h 719"/>
                  <a:gd name="T44" fmla="*/ 490 w 784"/>
                  <a:gd name="T45" fmla="*/ 38 h 719"/>
                  <a:gd name="T46" fmla="*/ 453 w 784"/>
                  <a:gd name="T47" fmla="*/ 55 h 719"/>
                  <a:gd name="T48" fmla="*/ 390 w 784"/>
                  <a:gd name="T49" fmla="*/ 50 h 719"/>
                  <a:gd name="T50" fmla="*/ 323 w 784"/>
                  <a:gd name="T51" fmla="*/ 43 h 719"/>
                  <a:gd name="T52" fmla="*/ 263 w 784"/>
                  <a:gd name="T53" fmla="*/ 35 h 719"/>
                  <a:gd name="T54" fmla="*/ 196 w 784"/>
                  <a:gd name="T55" fmla="*/ 21 h 719"/>
                  <a:gd name="T56" fmla="*/ 182 w 784"/>
                  <a:gd name="T57" fmla="*/ 21 h 719"/>
                  <a:gd name="T58" fmla="*/ 160 w 784"/>
                  <a:gd name="T59" fmla="*/ 68 h 719"/>
                  <a:gd name="T60" fmla="*/ 123 w 784"/>
                  <a:gd name="T61" fmla="*/ 157 h 719"/>
                  <a:gd name="T62" fmla="*/ 105 w 784"/>
                  <a:gd name="T63" fmla="*/ 237 h 719"/>
                  <a:gd name="T64" fmla="*/ 77 w 784"/>
                  <a:gd name="T65" fmla="*/ 354 h 719"/>
                  <a:gd name="T66" fmla="*/ 53 w 784"/>
                  <a:gd name="T67" fmla="*/ 455 h 719"/>
                  <a:gd name="T68" fmla="*/ 36 w 784"/>
                  <a:gd name="T69" fmla="*/ 543 h 719"/>
                  <a:gd name="T70" fmla="*/ 23 w 784"/>
                  <a:gd name="T71" fmla="*/ 624 h 719"/>
                  <a:gd name="T72" fmla="*/ 23 w 784"/>
                  <a:gd name="T73" fmla="*/ 635 h 719"/>
                  <a:gd name="T74" fmla="*/ 123 w 784"/>
                  <a:gd name="T75" fmla="*/ 635 h 719"/>
                  <a:gd name="T76" fmla="*/ 233 w 784"/>
                  <a:gd name="T77" fmla="*/ 642 h 719"/>
                  <a:gd name="T78" fmla="*/ 344 w 784"/>
                  <a:gd name="T79" fmla="*/ 658 h 719"/>
                  <a:gd name="T80" fmla="*/ 460 w 784"/>
                  <a:gd name="T81" fmla="*/ 674 h 719"/>
                  <a:gd name="T82" fmla="*/ 617 w 784"/>
                  <a:gd name="T83" fmla="*/ 694 h 719"/>
                  <a:gd name="T84" fmla="*/ 652 w 784"/>
                  <a:gd name="T85" fmla="*/ 585 h 719"/>
                  <a:gd name="T86" fmla="*/ 694 w 784"/>
                  <a:gd name="T87" fmla="*/ 411 h 719"/>
                  <a:gd name="T88" fmla="*/ 715 w 784"/>
                  <a:gd name="T89" fmla="*/ 324 h 719"/>
                  <a:gd name="T90" fmla="*/ 744 w 784"/>
                  <a:gd name="T91" fmla="*/ 222 h 719"/>
                  <a:gd name="T92" fmla="*/ 784 w 784"/>
                  <a:gd name="T93" fmla="*/ 110 h 719"/>
                  <a:gd name="T94" fmla="*/ 759 w 784"/>
                  <a:gd name="T95" fmla="*/ 208 h 719"/>
                  <a:gd name="T96" fmla="*/ 741 w 784"/>
                  <a:gd name="T97" fmla="*/ 288 h 7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4"/>
                  <a:gd name="T148" fmla="*/ 0 h 719"/>
                  <a:gd name="T149" fmla="*/ 784 w 784"/>
                  <a:gd name="T150" fmla="*/ 719 h 7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4" h="719">
                    <a:moveTo>
                      <a:pt x="741" y="288"/>
                    </a:moveTo>
                    <a:lnTo>
                      <a:pt x="694" y="496"/>
                    </a:lnTo>
                    <a:lnTo>
                      <a:pt x="638" y="701"/>
                    </a:lnTo>
                    <a:lnTo>
                      <a:pt x="631" y="715"/>
                    </a:lnTo>
                    <a:lnTo>
                      <a:pt x="620" y="719"/>
                    </a:lnTo>
                    <a:lnTo>
                      <a:pt x="557" y="704"/>
                    </a:lnTo>
                    <a:lnTo>
                      <a:pt x="426" y="684"/>
                    </a:lnTo>
                    <a:lnTo>
                      <a:pt x="421" y="684"/>
                    </a:lnTo>
                    <a:lnTo>
                      <a:pt x="237" y="661"/>
                    </a:lnTo>
                    <a:lnTo>
                      <a:pt x="105" y="651"/>
                    </a:lnTo>
                    <a:lnTo>
                      <a:pt x="20" y="654"/>
                    </a:lnTo>
                    <a:lnTo>
                      <a:pt x="3" y="648"/>
                    </a:lnTo>
                    <a:lnTo>
                      <a:pt x="0" y="637"/>
                    </a:lnTo>
                    <a:lnTo>
                      <a:pt x="42" y="416"/>
                    </a:lnTo>
                    <a:lnTo>
                      <a:pt x="100" y="172"/>
                    </a:lnTo>
                    <a:lnTo>
                      <a:pt x="140" y="58"/>
                    </a:lnTo>
                    <a:lnTo>
                      <a:pt x="166" y="10"/>
                    </a:lnTo>
                    <a:lnTo>
                      <a:pt x="179" y="0"/>
                    </a:lnTo>
                    <a:lnTo>
                      <a:pt x="196" y="0"/>
                    </a:lnTo>
                    <a:lnTo>
                      <a:pt x="240" y="11"/>
                    </a:lnTo>
                    <a:lnTo>
                      <a:pt x="276" y="20"/>
                    </a:lnTo>
                    <a:lnTo>
                      <a:pt x="418" y="35"/>
                    </a:lnTo>
                    <a:lnTo>
                      <a:pt x="490" y="38"/>
                    </a:lnTo>
                    <a:lnTo>
                      <a:pt x="453" y="55"/>
                    </a:lnTo>
                    <a:lnTo>
                      <a:pt x="390" y="50"/>
                    </a:lnTo>
                    <a:lnTo>
                      <a:pt x="323" y="43"/>
                    </a:lnTo>
                    <a:lnTo>
                      <a:pt x="263" y="35"/>
                    </a:lnTo>
                    <a:lnTo>
                      <a:pt x="196" y="21"/>
                    </a:lnTo>
                    <a:lnTo>
                      <a:pt x="182" y="21"/>
                    </a:lnTo>
                    <a:lnTo>
                      <a:pt x="160" y="68"/>
                    </a:lnTo>
                    <a:lnTo>
                      <a:pt x="123" y="157"/>
                    </a:lnTo>
                    <a:lnTo>
                      <a:pt x="105" y="237"/>
                    </a:lnTo>
                    <a:lnTo>
                      <a:pt x="77" y="354"/>
                    </a:lnTo>
                    <a:lnTo>
                      <a:pt x="53" y="455"/>
                    </a:lnTo>
                    <a:lnTo>
                      <a:pt x="36" y="543"/>
                    </a:lnTo>
                    <a:lnTo>
                      <a:pt x="23" y="624"/>
                    </a:lnTo>
                    <a:lnTo>
                      <a:pt x="23" y="635"/>
                    </a:lnTo>
                    <a:lnTo>
                      <a:pt x="123" y="635"/>
                    </a:lnTo>
                    <a:lnTo>
                      <a:pt x="233" y="642"/>
                    </a:lnTo>
                    <a:lnTo>
                      <a:pt x="344" y="658"/>
                    </a:lnTo>
                    <a:lnTo>
                      <a:pt x="460" y="674"/>
                    </a:lnTo>
                    <a:lnTo>
                      <a:pt x="617" y="694"/>
                    </a:lnTo>
                    <a:lnTo>
                      <a:pt x="652" y="585"/>
                    </a:lnTo>
                    <a:lnTo>
                      <a:pt x="694" y="411"/>
                    </a:lnTo>
                    <a:lnTo>
                      <a:pt x="715" y="324"/>
                    </a:lnTo>
                    <a:lnTo>
                      <a:pt x="744" y="222"/>
                    </a:lnTo>
                    <a:lnTo>
                      <a:pt x="784" y="110"/>
                    </a:lnTo>
                    <a:lnTo>
                      <a:pt x="759" y="208"/>
                    </a:lnTo>
                    <a:lnTo>
                      <a:pt x="741" y="288"/>
                    </a:lnTo>
                    <a:close/>
                  </a:path>
                </a:pathLst>
              </a:custGeom>
              <a:solidFill>
                <a:srgbClr val="000000"/>
              </a:solidFill>
              <a:ln w="9525">
                <a:noFill/>
                <a:round/>
                <a:headEnd/>
                <a:tailEnd/>
              </a:ln>
            </p:spPr>
            <p:txBody>
              <a:bodyPr/>
              <a:lstStyle/>
              <a:p>
                <a:endParaRPr lang="ru-RU"/>
              </a:p>
            </p:txBody>
          </p:sp>
          <p:grpSp>
            <p:nvGrpSpPr>
              <p:cNvPr id="27" name="Group 32"/>
              <p:cNvGrpSpPr>
                <a:grpSpLocks/>
              </p:cNvGrpSpPr>
              <p:nvPr/>
            </p:nvGrpSpPr>
            <p:grpSpPr bwMode="auto">
              <a:xfrm>
                <a:off x="4339" y="2267"/>
                <a:ext cx="699" cy="569"/>
                <a:chOff x="4339" y="2267"/>
                <a:chExt cx="699" cy="569"/>
              </a:xfrm>
            </p:grpSpPr>
            <p:sp>
              <p:nvSpPr>
                <p:cNvPr id="41" name="Freeform 33"/>
                <p:cNvSpPr>
                  <a:spLocks/>
                </p:cNvSpPr>
                <p:nvPr/>
              </p:nvSpPr>
              <p:spPr bwMode="auto">
                <a:xfrm>
                  <a:off x="4339" y="2267"/>
                  <a:ext cx="699" cy="569"/>
                </a:xfrm>
                <a:custGeom>
                  <a:avLst/>
                  <a:gdLst>
                    <a:gd name="T0" fmla="*/ 392 w 699"/>
                    <a:gd name="T1" fmla="*/ 0 h 569"/>
                    <a:gd name="T2" fmla="*/ 606 w 699"/>
                    <a:gd name="T3" fmla="*/ 5 h 569"/>
                    <a:gd name="T4" fmla="*/ 689 w 699"/>
                    <a:gd name="T5" fmla="*/ 13 h 569"/>
                    <a:gd name="T6" fmla="*/ 693 w 699"/>
                    <a:gd name="T7" fmla="*/ 39 h 569"/>
                    <a:gd name="T8" fmla="*/ 632 w 699"/>
                    <a:gd name="T9" fmla="*/ 229 h 569"/>
                    <a:gd name="T10" fmla="*/ 626 w 699"/>
                    <a:gd name="T11" fmla="*/ 204 h 569"/>
                    <a:gd name="T12" fmla="*/ 660 w 699"/>
                    <a:gd name="T13" fmla="*/ 52 h 569"/>
                    <a:gd name="T14" fmla="*/ 657 w 699"/>
                    <a:gd name="T15" fmla="*/ 27 h 569"/>
                    <a:gd name="T16" fmla="*/ 475 w 699"/>
                    <a:gd name="T17" fmla="*/ 23 h 569"/>
                    <a:gd name="T18" fmla="*/ 433 w 699"/>
                    <a:gd name="T19" fmla="*/ 37 h 569"/>
                    <a:gd name="T20" fmla="*/ 516 w 699"/>
                    <a:gd name="T21" fmla="*/ 79 h 569"/>
                    <a:gd name="T22" fmla="*/ 565 w 699"/>
                    <a:gd name="T23" fmla="*/ 120 h 569"/>
                    <a:gd name="T24" fmla="*/ 593 w 699"/>
                    <a:gd name="T25" fmla="*/ 177 h 569"/>
                    <a:gd name="T26" fmla="*/ 606 w 699"/>
                    <a:gd name="T27" fmla="*/ 243 h 569"/>
                    <a:gd name="T28" fmla="*/ 609 w 699"/>
                    <a:gd name="T29" fmla="*/ 303 h 569"/>
                    <a:gd name="T30" fmla="*/ 586 w 699"/>
                    <a:gd name="T31" fmla="*/ 398 h 569"/>
                    <a:gd name="T32" fmla="*/ 526 w 699"/>
                    <a:gd name="T33" fmla="*/ 471 h 569"/>
                    <a:gd name="T34" fmla="*/ 448 w 699"/>
                    <a:gd name="T35" fmla="*/ 534 h 569"/>
                    <a:gd name="T36" fmla="*/ 353 w 699"/>
                    <a:gd name="T37" fmla="*/ 564 h 569"/>
                    <a:gd name="T38" fmla="*/ 252 w 699"/>
                    <a:gd name="T39" fmla="*/ 569 h 569"/>
                    <a:gd name="T40" fmla="*/ 151 w 699"/>
                    <a:gd name="T41" fmla="*/ 549 h 569"/>
                    <a:gd name="T42" fmla="*/ 77 w 699"/>
                    <a:gd name="T43" fmla="*/ 505 h 569"/>
                    <a:gd name="T44" fmla="*/ 31 w 699"/>
                    <a:gd name="T45" fmla="*/ 435 h 569"/>
                    <a:gd name="T46" fmla="*/ 4 w 699"/>
                    <a:gd name="T47" fmla="*/ 347 h 569"/>
                    <a:gd name="T48" fmla="*/ 4 w 699"/>
                    <a:gd name="T49" fmla="*/ 263 h 569"/>
                    <a:gd name="T50" fmla="*/ 27 w 699"/>
                    <a:gd name="T51" fmla="*/ 190 h 569"/>
                    <a:gd name="T52" fmla="*/ 74 w 699"/>
                    <a:gd name="T53" fmla="*/ 127 h 569"/>
                    <a:gd name="T54" fmla="*/ 152 w 699"/>
                    <a:gd name="T55" fmla="*/ 72 h 569"/>
                    <a:gd name="T56" fmla="*/ 258 w 699"/>
                    <a:gd name="T57" fmla="*/ 23 h 569"/>
                    <a:gd name="T58" fmla="*/ 339 w 699"/>
                    <a:gd name="T59" fmla="*/ 12 h 569"/>
                    <a:gd name="T60" fmla="*/ 194 w 699"/>
                    <a:gd name="T61" fmla="*/ 72 h 569"/>
                    <a:gd name="T62" fmla="*/ 91 w 699"/>
                    <a:gd name="T63" fmla="*/ 140 h 569"/>
                    <a:gd name="T64" fmla="*/ 37 w 699"/>
                    <a:gd name="T65" fmla="*/ 224 h 569"/>
                    <a:gd name="T66" fmla="*/ 25 w 699"/>
                    <a:gd name="T67" fmla="*/ 333 h 569"/>
                    <a:gd name="T68" fmla="*/ 54 w 699"/>
                    <a:gd name="T69" fmla="*/ 423 h 569"/>
                    <a:gd name="T70" fmla="*/ 114 w 699"/>
                    <a:gd name="T71" fmla="*/ 500 h 569"/>
                    <a:gd name="T72" fmla="*/ 185 w 699"/>
                    <a:gd name="T73" fmla="*/ 534 h 569"/>
                    <a:gd name="T74" fmla="*/ 278 w 699"/>
                    <a:gd name="T75" fmla="*/ 547 h 569"/>
                    <a:gd name="T76" fmla="*/ 392 w 699"/>
                    <a:gd name="T77" fmla="*/ 527 h 569"/>
                    <a:gd name="T78" fmla="*/ 493 w 699"/>
                    <a:gd name="T79" fmla="*/ 475 h 569"/>
                    <a:gd name="T80" fmla="*/ 562 w 699"/>
                    <a:gd name="T81" fmla="*/ 398 h 569"/>
                    <a:gd name="T82" fmla="*/ 589 w 699"/>
                    <a:gd name="T83" fmla="*/ 304 h 569"/>
                    <a:gd name="T84" fmla="*/ 573 w 699"/>
                    <a:gd name="T85" fmla="*/ 201 h 569"/>
                    <a:gd name="T86" fmla="*/ 543 w 699"/>
                    <a:gd name="T87" fmla="*/ 134 h 569"/>
                    <a:gd name="T88" fmla="*/ 480 w 699"/>
                    <a:gd name="T89" fmla="*/ 86 h 569"/>
                    <a:gd name="T90" fmla="*/ 399 w 699"/>
                    <a:gd name="T91" fmla="*/ 50 h 569"/>
                    <a:gd name="T92" fmla="*/ 315 w 699"/>
                    <a:gd name="T93" fmla="*/ 42 h 569"/>
                    <a:gd name="T94" fmla="*/ 343 w 699"/>
                    <a:gd name="T95" fmla="*/ 12 h 5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9"/>
                    <a:gd name="T145" fmla="*/ 0 h 569"/>
                    <a:gd name="T146" fmla="*/ 699 w 699"/>
                    <a:gd name="T147" fmla="*/ 569 h 5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9" h="569">
                      <a:moveTo>
                        <a:pt x="328" y="0"/>
                      </a:moveTo>
                      <a:lnTo>
                        <a:pt x="392" y="0"/>
                      </a:lnTo>
                      <a:lnTo>
                        <a:pt x="483" y="0"/>
                      </a:lnTo>
                      <a:lnTo>
                        <a:pt x="606" y="5"/>
                      </a:lnTo>
                      <a:lnTo>
                        <a:pt x="674" y="9"/>
                      </a:lnTo>
                      <a:lnTo>
                        <a:pt x="689" y="13"/>
                      </a:lnTo>
                      <a:lnTo>
                        <a:pt x="699" y="20"/>
                      </a:lnTo>
                      <a:lnTo>
                        <a:pt x="693" y="39"/>
                      </a:lnTo>
                      <a:lnTo>
                        <a:pt x="670" y="97"/>
                      </a:lnTo>
                      <a:lnTo>
                        <a:pt x="632" y="229"/>
                      </a:lnTo>
                      <a:lnTo>
                        <a:pt x="609" y="313"/>
                      </a:lnTo>
                      <a:lnTo>
                        <a:pt x="626" y="204"/>
                      </a:lnTo>
                      <a:lnTo>
                        <a:pt x="646" y="112"/>
                      </a:lnTo>
                      <a:lnTo>
                        <a:pt x="660" y="52"/>
                      </a:lnTo>
                      <a:lnTo>
                        <a:pt x="666" y="33"/>
                      </a:lnTo>
                      <a:lnTo>
                        <a:pt x="657" y="27"/>
                      </a:lnTo>
                      <a:lnTo>
                        <a:pt x="582" y="26"/>
                      </a:lnTo>
                      <a:lnTo>
                        <a:pt x="475" y="23"/>
                      </a:lnTo>
                      <a:lnTo>
                        <a:pt x="385" y="23"/>
                      </a:lnTo>
                      <a:lnTo>
                        <a:pt x="433" y="37"/>
                      </a:lnTo>
                      <a:lnTo>
                        <a:pt x="480" y="57"/>
                      </a:lnTo>
                      <a:lnTo>
                        <a:pt x="516" y="79"/>
                      </a:lnTo>
                      <a:lnTo>
                        <a:pt x="542" y="99"/>
                      </a:lnTo>
                      <a:lnTo>
                        <a:pt x="565" y="120"/>
                      </a:lnTo>
                      <a:lnTo>
                        <a:pt x="580" y="153"/>
                      </a:lnTo>
                      <a:lnTo>
                        <a:pt x="593" y="177"/>
                      </a:lnTo>
                      <a:lnTo>
                        <a:pt x="602" y="211"/>
                      </a:lnTo>
                      <a:lnTo>
                        <a:pt x="606" y="243"/>
                      </a:lnTo>
                      <a:lnTo>
                        <a:pt x="607" y="271"/>
                      </a:lnTo>
                      <a:lnTo>
                        <a:pt x="609" y="303"/>
                      </a:lnTo>
                      <a:lnTo>
                        <a:pt x="600" y="348"/>
                      </a:lnTo>
                      <a:lnTo>
                        <a:pt x="586" y="398"/>
                      </a:lnTo>
                      <a:lnTo>
                        <a:pt x="563" y="431"/>
                      </a:lnTo>
                      <a:lnTo>
                        <a:pt x="526" y="471"/>
                      </a:lnTo>
                      <a:lnTo>
                        <a:pt x="490" y="501"/>
                      </a:lnTo>
                      <a:lnTo>
                        <a:pt x="448" y="534"/>
                      </a:lnTo>
                      <a:lnTo>
                        <a:pt x="405" y="549"/>
                      </a:lnTo>
                      <a:lnTo>
                        <a:pt x="353" y="564"/>
                      </a:lnTo>
                      <a:lnTo>
                        <a:pt x="306" y="569"/>
                      </a:lnTo>
                      <a:lnTo>
                        <a:pt x="252" y="569"/>
                      </a:lnTo>
                      <a:lnTo>
                        <a:pt x="202" y="563"/>
                      </a:lnTo>
                      <a:lnTo>
                        <a:pt x="151" y="549"/>
                      </a:lnTo>
                      <a:lnTo>
                        <a:pt x="118" y="534"/>
                      </a:lnTo>
                      <a:lnTo>
                        <a:pt x="77" y="505"/>
                      </a:lnTo>
                      <a:lnTo>
                        <a:pt x="52" y="468"/>
                      </a:lnTo>
                      <a:lnTo>
                        <a:pt x="31" y="435"/>
                      </a:lnTo>
                      <a:lnTo>
                        <a:pt x="15" y="394"/>
                      </a:lnTo>
                      <a:lnTo>
                        <a:pt x="4" y="347"/>
                      </a:lnTo>
                      <a:lnTo>
                        <a:pt x="0" y="304"/>
                      </a:lnTo>
                      <a:lnTo>
                        <a:pt x="4" y="263"/>
                      </a:lnTo>
                      <a:lnTo>
                        <a:pt x="11" y="223"/>
                      </a:lnTo>
                      <a:lnTo>
                        <a:pt x="27" y="190"/>
                      </a:lnTo>
                      <a:lnTo>
                        <a:pt x="45" y="163"/>
                      </a:lnTo>
                      <a:lnTo>
                        <a:pt x="74" y="127"/>
                      </a:lnTo>
                      <a:lnTo>
                        <a:pt x="112" y="100"/>
                      </a:lnTo>
                      <a:lnTo>
                        <a:pt x="152" y="72"/>
                      </a:lnTo>
                      <a:lnTo>
                        <a:pt x="211" y="43"/>
                      </a:lnTo>
                      <a:lnTo>
                        <a:pt x="258" y="23"/>
                      </a:lnTo>
                      <a:lnTo>
                        <a:pt x="302" y="10"/>
                      </a:lnTo>
                      <a:lnTo>
                        <a:pt x="339" y="12"/>
                      </a:lnTo>
                      <a:lnTo>
                        <a:pt x="275" y="40"/>
                      </a:lnTo>
                      <a:lnTo>
                        <a:pt x="194" y="72"/>
                      </a:lnTo>
                      <a:lnTo>
                        <a:pt x="138" y="107"/>
                      </a:lnTo>
                      <a:lnTo>
                        <a:pt x="91" y="140"/>
                      </a:lnTo>
                      <a:lnTo>
                        <a:pt x="55" y="186"/>
                      </a:lnTo>
                      <a:lnTo>
                        <a:pt x="37" y="224"/>
                      </a:lnTo>
                      <a:lnTo>
                        <a:pt x="25" y="281"/>
                      </a:lnTo>
                      <a:lnTo>
                        <a:pt x="25" y="333"/>
                      </a:lnTo>
                      <a:lnTo>
                        <a:pt x="37" y="377"/>
                      </a:lnTo>
                      <a:lnTo>
                        <a:pt x="54" y="423"/>
                      </a:lnTo>
                      <a:lnTo>
                        <a:pt x="81" y="468"/>
                      </a:lnTo>
                      <a:lnTo>
                        <a:pt x="114" y="500"/>
                      </a:lnTo>
                      <a:lnTo>
                        <a:pt x="145" y="519"/>
                      </a:lnTo>
                      <a:lnTo>
                        <a:pt x="185" y="534"/>
                      </a:lnTo>
                      <a:lnTo>
                        <a:pt x="231" y="544"/>
                      </a:lnTo>
                      <a:lnTo>
                        <a:pt x="278" y="547"/>
                      </a:lnTo>
                      <a:lnTo>
                        <a:pt x="335" y="540"/>
                      </a:lnTo>
                      <a:lnTo>
                        <a:pt x="392" y="527"/>
                      </a:lnTo>
                      <a:lnTo>
                        <a:pt x="442" y="508"/>
                      </a:lnTo>
                      <a:lnTo>
                        <a:pt x="493" y="475"/>
                      </a:lnTo>
                      <a:lnTo>
                        <a:pt x="525" y="441"/>
                      </a:lnTo>
                      <a:lnTo>
                        <a:pt x="562" y="398"/>
                      </a:lnTo>
                      <a:lnTo>
                        <a:pt x="582" y="348"/>
                      </a:lnTo>
                      <a:lnTo>
                        <a:pt x="589" y="304"/>
                      </a:lnTo>
                      <a:lnTo>
                        <a:pt x="583" y="253"/>
                      </a:lnTo>
                      <a:lnTo>
                        <a:pt x="573" y="201"/>
                      </a:lnTo>
                      <a:lnTo>
                        <a:pt x="562" y="166"/>
                      </a:lnTo>
                      <a:lnTo>
                        <a:pt x="543" y="134"/>
                      </a:lnTo>
                      <a:lnTo>
                        <a:pt x="515" y="107"/>
                      </a:lnTo>
                      <a:lnTo>
                        <a:pt x="480" y="86"/>
                      </a:lnTo>
                      <a:lnTo>
                        <a:pt x="440" y="63"/>
                      </a:lnTo>
                      <a:lnTo>
                        <a:pt x="399" y="50"/>
                      </a:lnTo>
                      <a:lnTo>
                        <a:pt x="355" y="42"/>
                      </a:lnTo>
                      <a:lnTo>
                        <a:pt x="315" y="42"/>
                      </a:lnTo>
                      <a:lnTo>
                        <a:pt x="278" y="42"/>
                      </a:lnTo>
                      <a:lnTo>
                        <a:pt x="343" y="12"/>
                      </a:lnTo>
                      <a:lnTo>
                        <a:pt x="328" y="0"/>
                      </a:lnTo>
                      <a:close/>
                    </a:path>
                  </a:pathLst>
                </a:custGeom>
                <a:solidFill>
                  <a:srgbClr val="000000"/>
                </a:solidFill>
                <a:ln w="9525">
                  <a:noFill/>
                  <a:round/>
                  <a:headEnd/>
                  <a:tailEnd/>
                </a:ln>
              </p:spPr>
              <p:txBody>
                <a:bodyPr/>
                <a:lstStyle/>
                <a:p>
                  <a:endParaRPr lang="ru-RU"/>
                </a:p>
              </p:txBody>
            </p:sp>
            <p:sp>
              <p:nvSpPr>
                <p:cNvPr id="42" name="Freeform 34"/>
                <p:cNvSpPr>
                  <a:spLocks/>
                </p:cNvSpPr>
                <p:nvPr/>
              </p:nvSpPr>
              <p:spPr bwMode="auto">
                <a:xfrm>
                  <a:off x="4574" y="2269"/>
                  <a:ext cx="114" cy="50"/>
                </a:xfrm>
                <a:custGeom>
                  <a:avLst/>
                  <a:gdLst>
                    <a:gd name="T0" fmla="*/ 70 w 114"/>
                    <a:gd name="T1" fmla="*/ 3 h 50"/>
                    <a:gd name="T2" fmla="*/ 0 w 114"/>
                    <a:gd name="T3" fmla="*/ 50 h 50"/>
                    <a:gd name="T4" fmla="*/ 76 w 114"/>
                    <a:gd name="T5" fmla="*/ 35 h 50"/>
                    <a:gd name="T6" fmla="*/ 114 w 114"/>
                    <a:gd name="T7" fmla="*/ 37 h 50"/>
                    <a:gd name="T8" fmla="*/ 110 w 114"/>
                    <a:gd name="T9" fmla="*/ 31 h 50"/>
                    <a:gd name="T10" fmla="*/ 106 w 114"/>
                    <a:gd name="T11" fmla="*/ 0 h 50"/>
                    <a:gd name="T12" fmla="*/ 70 w 114"/>
                    <a:gd name="T13" fmla="*/ 3 h 50"/>
                    <a:gd name="T14" fmla="*/ 0 60000 65536"/>
                    <a:gd name="T15" fmla="*/ 0 60000 65536"/>
                    <a:gd name="T16" fmla="*/ 0 60000 65536"/>
                    <a:gd name="T17" fmla="*/ 0 60000 65536"/>
                    <a:gd name="T18" fmla="*/ 0 60000 65536"/>
                    <a:gd name="T19" fmla="*/ 0 60000 65536"/>
                    <a:gd name="T20" fmla="*/ 0 60000 65536"/>
                    <a:gd name="T21" fmla="*/ 0 w 114"/>
                    <a:gd name="T22" fmla="*/ 0 h 50"/>
                    <a:gd name="T23" fmla="*/ 114 w 114"/>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50">
                      <a:moveTo>
                        <a:pt x="70" y="3"/>
                      </a:moveTo>
                      <a:lnTo>
                        <a:pt x="0" y="50"/>
                      </a:lnTo>
                      <a:lnTo>
                        <a:pt x="76" y="35"/>
                      </a:lnTo>
                      <a:lnTo>
                        <a:pt x="114" y="37"/>
                      </a:lnTo>
                      <a:lnTo>
                        <a:pt x="110" y="31"/>
                      </a:lnTo>
                      <a:lnTo>
                        <a:pt x="106" y="0"/>
                      </a:lnTo>
                      <a:lnTo>
                        <a:pt x="70" y="3"/>
                      </a:lnTo>
                      <a:close/>
                    </a:path>
                  </a:pathLst>
                </a:custGeom>
                <a:solidFill>
                  <a:srgbClr val="000000"/>
                </a:solidFill>
                <a:ln w="9525">
                  <a:noFill/>
                  <a:round/>
                  <a:headEnd/>
                  <a:tailEnd/>
                </a:ln>
              </p:spPr>
              <p:txBody>
                <a:bodyPr/>
                <a:lstStyle/>
                <a:p>
                  <a:endParaRPr lang="ru-RU"/>
                </a:p>
              </p:txBody>
            </p:sp>
          </p:grpSp>
        </p:grpSp>
        <p:sp>
          <p:nvSpPr>
            <p:cNvPr id="29" name="Freeform 35"/>
            <p:cNvSpPr>
              <a:spLocks/>
            </p:cNvSpPr>
            <p:nvPr/>
          </p:nvSpPr>
          <p:spPr bwMode="auto">
            <a:xfrm>
              <a:off x="4353" y="2294"/>
              <a:ext cx="585" cy="536"/>
            </a:xfrm>
            <a:custGeom>
              <a:avLst/>
              <a:gdLst>
                <a:gd name="T0" fmla="*/ 121 w 585"/>
                <a:gd name="T1" fmla="*/ 72 h 536"/>
                <a:gd name="T2" fmla="*/ 177 w 585"/>
                <a:gd name="T3" fmla="*/ 40 h 536"/>
                <a:gd name="T4" fmla="*/ 257 w 585"/>
                <a:gd name="T5" fmla="*/ 6 h 536"/>
                <a:gd name="T6" fmla="*/ 324 w 585"/>
                <a:gd name="T7" fmla="*/ 0 h 536"/>
                <a:gd name="T8" fmla="*/ 391 w 585"/>
                <a:gd name="T9" fmla="*/ 10 h 536"/>
                <a:gd name="T10" fmla="*/ 448 w 585"/>
                <a:gd name="T11" fmla="*/ 35 h 536"/>
                <a:gd name="T12" fmla="*/ 508 w 585"/>
                <a:gd name="T13" fmla="*/ 69 h 536"/>
                <a:gd name="T14" fmla="*/ 548 w 585"/>
                <a:gd name="T15" fmla="*/ 109 h 536"/>
                <a:gd name="T16" fmla="*/ 569 w 585"/>
                <a:gd name="T17" fmla="*/ 166 h 536"/>
                <a:gd name="T18" fmla="*/ 583 w 585"/>
                <a:gd name="T19" fmla="*/ 224 h 536"/>
                <a:gd name="T20" fmla="*/ 585 w 585"/>
                <a:gd name="T21" fmla="*/ 287 h 536"/>
                <a:gd name="T22" fmla="*/ 565 w 585"/>
                <a:gd name="T23" fmla="*/ 360 h 536"/>
                <a:gd name="T24" fmla="*/ 521 w 585"/>
                <a:gd name="T25" fmla="*/ 420 h 536"/>
                <a:gd name="T26" fmla="*/ 465 w 585"/>
                <a:gd name="T27" fmla="*/ 470 h 536"/>
                <a:gd name="T28" fmla="*/ 408 w 585"/>
                <a:gd name="T29" fmla="*/ 507 h 536"/>
                <a:gd name="T30" fmla="*/ 307 w 585"/>
                <a:gd name="T31" fmla="*/ 536 h 536"/>
                <a:gd name="T32" fmla="*/ 214 w 585"/>
                <a:gd name="T33" fmla="*/ 530 h 536"/>
                <a:gd name="T34" fmla="*/ 141 w 585"/>
                <a:gd name="T35" fmla="*/ 510 h 536"/>
                <a:gd name="T36" fmla="*/ 91 w 585"/>
                <a:gd name="T37" fmla="*/ 483 h 536"/>
                <a:gd name="T38" fmla="*/ 57 w 585"/>
                <a:gd name="T39" fmla="*/ 441 h 536"/>
                <a:gd name="T40" fmla="*/ 24 w 585"/>
                <a:gd name="T41" fmla="*/ 383 h 536"/>
                <a:gd name="T42" fmla="*/ 4 w 585"/>
                <a:gd name="T43" fmla="*/ 327 h 536"/>
                <a:gd name="T44" fmla="*/ 0 w 585"/>
                <a:gd name="T45" fmla="*/ 260 h 536"/>
                <a:gd name="T46" fmla="*/ 10 w 585"/>
                <a:gd name="T47" fmla="*/ 197 h 536"/>
                <a:gd name="T48" fmla="*/ 40 w 585"/>
                <a:gd name="T49" fmla="*/ 143 h 536"/>
                <a:gd name="T50" fmla="*/ 93 w 585"/>
                <a:gd name="T51" fmla="*/ 90 h 536"/>
                <a:gd name="T52" fmla="*/ 121 w 585"/>
                <a:gd name="T53" fmla="*/ 72 h 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5"/>
                <a:gd name="T82" fmla="*/ 0 h 536"/>
                <a:gd name="T83" fmla="*/ 585 w 585"/>
                <a:gd name="T84" fmla="*/ 536 h 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5" h="536">
                  <a:moveTo>
                    <a:pt x="121" y="72"/>
                  </a:moveTo>
                  <a:lnTo>
                    <a:pt x="177" y="40"/>
                  </a:lnTo>
                  <a:lnTo>
                    <a:pt x="257" y="6"/>
                  </a:lnTo>
                  <a:lnTo>
                    <a:pt x="324" y="0"/>
                  </a:lnTo>
                  <a:lnTo>
                    <a:pt x="391" y="10"/>
                  </a:lnTo>
                  <a:lnTo>
                    <a:pt x="448" y="35"/>
                  </a:lnTo>
                  <a:lnTo>
                    <a:pt x="508" y="69"/>
                  </a:lnTo>
                  <a:lnTo>
                    <a:pt x="548" y="109"/>
                  </a:lnTo>
                  <a:lnTo>
                    <a:pt x="569" y="166"/>
                  </a:lnTo>
                  <a:lnTo>
                    <a:pt x="583" y="224"/>
                  </a:lnTo>
                  <a:lnTo>
                    <a:pt x="585" y="287"/>
                  </a:lnTo>
                  <a:lnTo>
                    <a:pt x="565" y="360"/>
                  </a:lnTo>
                  <a:lnTo>
                    <a:pt x="521" y="420"/>
                  </a:lnTo>
                  <a:lnTo>
                    <a:pt x="465" y="470"/>
                  </a:lnTo>
                  <a:lnTo>
                    <a:pt x="408" y="507"/>
                  </a:lnTo>
                  <a:lnTo>
                    <a:pt x="307" y="536"/>
                  </a:lnTo>
                  <a:lnTo>
                    <a:pt x="214" y="530"/>
                  </a:lnTo>
                  <a:lnTo>
                    <a:pt x="141" y="510"/>
                  </a:lnTo>
                  <a:lnTo>
                    <a:pt x="91" y="483"/>
                  </a:lnTo>
                  <a:lnTo>
                    <a:pt x="57" y="441"/>
                  </a:lnTo>
                  <a:lnTo>
                    <a:pt x="24" y="383"/>
                  </a:lnTo>
                  <a:lnTo>
                    <a:pt x="4" y="327"/>
                  </a:lnTo>
                  <a:lnTo>
                    <a:pt x="0" y="260"/>
                  </a:lnTo>
                  <a:lnTo>
                    <a:pt x="10" y="197"/>
                  </a:lnTo>
                  <a:lnTo>
                    <a:pt x="40" y="143"/>
                  </a:lnTo>
                  <a:lnTo>
                    <a:pt x="93" y="90"/>
                  </a:lnTo>
                  <a:lnTo>
                    <a:pt x="121" y="72"/>
                  </a:lnTo>
                  <a:close/>
                </a:path>
              </a:pathLst>
            </a:custGeom>
            <a:solidFill>
              <a:srgbClr val="0000FF"/>
            </a:solidFill>
            <a:ln w="9525">
              <a:noFill/>
              <a:round/>
              <a:headEnd/>
              <a:tailEnd/>
            </a:ln>
          </p:spPr>
          <p:txBody>
            <a:bodyPr/>
            <a:lstStyle/>
            <a:p>
              <a:endParaRPr lang="ru-RU"/>
            </a:p>
          </p:txBody>
        </p:sp>
        <p:sp>
          <p:nvSpPr>
            <p:cNvPr id="30" name="Freeform 36"/>
            <p:cNvSpPr>
              <a:spLocks/>
            </p:cNvSpPr>
            <p:nvPr/>
          </p:nvSpPr>
          <p:spPr bwMode="auto">
            <a:xfrm>
              <a:off x="4473" y="2397"/>
              <a:ext cx="321" cy="310"/>
            </a:xfrm>
            <a:custGeom>
              <a:avLst/>
              <a:gdLst>
                <a:gd name="T0" fmla="*/ 34 w 321"/>
                <a:gd name="T1" fmla="*/ 66 h 310"/>
                <a:gd name="T2" fmla="*/ 70 w 321"/>
                <a:gd name="T3" fmla="*/ 30 h 310"/>
                <a:gd name="T4" fmla="*/ 112 w 321"/>
                <a:gd name="T5" fmla="*/ 9 h 310"/>
                <a:gd name="T6" fmla="*/ 171 w 321"/>
                <a:gd name="T7" fmla="*/ 0 h 310"/>
                <a:gd name="T8" fmla="*/ 238 w 321"/>
                <a:gd name="T9" fmla="*/ 4 h 310"/>
                <a:gd name="T10" fmla="*/ 288 w 321"/>
                <a:gd name="T11" fmla="*/ 30 h 310"/>
                <a:gd name="T12" fmla="*/ 308 w 321"/>
                <a:gd name="T13" fmla="*/ 59 h 310"/>
                <a:gd name="T14" fmla="*/ 321 w 321"/>
                <a:gd name="T15" fmla="*/ 146 h 310"/>
                <a:gd name="T16" fmla="*/ 312 w 321"/>
                <a:gd name="T17" fmla="*/ 211 h 310"/>
                <a:gd name="T18" fmla="*/ 281 w 321"/>
                <a:gd name="T19" fmla="*/ 261 h 310"/>
                <a:gd name="T20" fmla="*/ 238 w 321"/>
                <a:gd name="T21" fmla="*/ 290 h 310"/>
                <a:gd name="T22" fmla="*/ 179 w 321"/>
                <a:gd name="T23" fmla="*/ 310 h 310"/>
                <a:gd name="T24" fmla="*/ 114 w 321"/>
                <a:gd name="T25" fmla="*/ 310 h 310"/>
                <a:gd name="T26" fmla="*/ 57 w 321"/>
                <a:gd name="T27" fmla="*/ 291 h 310"/>
                <a:gd name="T28" fmla="*/ 24 w 321"/>
                <a:gd name="T29" fmla="*/ 260 h 310"/>
                <a:gd name="T30" fmla="*/ 7 w 321"/>
                <a:gd name="T31" fmla="*/ 210 h 310"/>
                <a:gd name="T32" fmla="*/ 0 w 321"/>
                <a:gd name="T33" fmla="*/ 151 h 310"/>
                <a:gd name="T34" fmla="*/ 14 w 321"/>
                <a:gd name="T35" fmla="*/ 96 h 310"/>
                <a:gd name="T36" fmla="*/ 34 w 321"/>
                <a:gd name="T37" fmla="*/ 66 h 3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1"/>
                <a:gd name="T58" fmla="*/ 0 h 310"/>
                <a:gd name="T59" fmla="*/ 321 w 321"/>
                <a:gd name="T60" fmla="*/ 310 h 3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1" h="310">
                  <a:moveTo>
                    <a:pt x="34" y="66"/>
                  </a:moveTo>
                  <a:lnTo>
                    <a:pt x="70" y="30"/>
                  </a:lnTo>
                  <a:lnTo>
                    <a:pt x="112" y="9"/>
                  </a:lnTo>
                  <a:lnTo>
                    <a:pt x="171" y="0"/>
                  </a:lnTo>
                  <a:lnTo>
                    <a:pt x="238" y="4"/>
                  </a:lnTo>
                  <a:lnTo>
                    <a:pt x="288" y="30"/>
                  </a:lnTo>
                  <a:lnTo>
                    <a:pt x="308" y="59"/>
                  </a:lnTo>
                  <a:lnTo>
                    <a:pt x="321" y="146"/>
                  </a:lnTo>
                  <a:lnTo>
                    <a:pt x="312" y="211"/>
                  </a:lnTo>
                  <a:lnTo>
                    <a:pt x="281" y="261"/>
                  </a:lnTo>
                  <a:lnTo>
                    <a:pt x="238" y="290"/>
                  </a:lnTo>
                  <a:lnTo>
                    <a:pt x="179" y="310"/>
                  </a:lnTo>
                  <a:lnTo>
                    <a:pt x="114" y="310"/>
                  </a:lnTo>
                  <a:lnTo>
                    <a:pt x="57" y="291"/>
                  </a:lnTo>
                  <a:lnTo>
                    <a:pt x="24" y="260"/>
                  </a:lnTo>
                  <a:lnTo>
                    <a:pt x="7" y="210"/>
                  </a:lnTo>
                  <a:lnTo>
                    <a:pt x="0" y="151"/>
                  </a:lnTo>
                  <a:lnTo>
                    <a:pt x="14" y="96"/>
                  </a:lnTo>
                  <a:lnTo>
                    <a:pt x="34" y="66"/>
                  </a:lnTo>
                  <a:close/>
                </a:path>
              </a:pathLst>
            </a:custGeom>
            <a:solidFill>
              <a:srgbClr val="FF0033"/>
            </a:solidFill>
            <a:ln w="9525">
              <a:noFill/>
              <a:round/>
              <a:headEnd/>
              <a:tailEnd/>
            </a:ln>
          </p:spPr>
          <p:txBody>
            <a:bodyPr/>
            <a:lstStyle/>
            <a:p>
              <a:endParaRPr lang="ru-RU"/>
            </a:p>
          </p:txBody>
        </p:sp>
        <p:grpSp>
          <p:nvGrpSpPr>
            <p:cNvPr id="28" name="Group 37"/>
            <p:cNvGrpSpPr>
              <a:grpSpLocks/>
            </p:cNvGrpSpPr>
            <p:nvPr/>
          </p:nvGrpSpPr>
          <p:grpSpPr bwMode="auto">
            <a:xfrm>
              <a:off x="4464" y="2387"/>
              <a:ext cx="344" cy="328"/>
              <a:chOff x="4464" y="2387"/>
              <a:chExt cx="344" cy="328"/>
            </a:xfrm>
          </p:grpSpPr>
          <p:sp>
            <p:nvSpPr>
              <p:cNvPr id="37" name="Freeform 38"/>
              <p:cNvSpPr>
                <a:spLocks/>
              </p:cNvSpPr>
              <p:nvPr/>
            </p:nvSpPr>
            <p:spPr bwMode="auto">
              <a:xfrm>
                <a:off x="4493" y="2387"/>
                <a:ext cx="315" cy="328"/>
              </a:xfrm>
              <a:custGeom>
                <a:avLst/>
                <a:gdLst>
                  <a:gd name="T0" fmla="*/ 74 w 315"/>
                  <a:gd name="T1" fmla="*/ 19 h 328"/>
                  <a:gd name="T2" fmla="*/ 111 w 315"/>
                  <a:gd name="T3" fmla="*/ 6 h 328"/>
                  <a:gd name="T4" fmla="*/ 157 w 315"/>
                  <a:gd name="T5" fmla="*/ 0 h 328"/>
                  <a:gd name="T6" fmla="*/ 202 w 315"/>
                  <a:gd name="T7" fmla="*/ 3 h 328"/>
                  <a:gd name="T8" fmla="*/ 244 w 315"/>
                  <a:gd name="T9" fmla="*/ 10 h 328"/>
                  <a:gd name="T10" fmla="*/ 272 w 315"/>
                  <a:gd name="T11" fmla="*/ 29 h 328"/>
                  <a:gd name="T12" fmla="*/ 292 w 315"/>
                  <a:gd name="T13" fmla="*/ 53 h 328"/>
                  <a:gd name="T14" fmla="*/ 305 w 315"/>
                  <a:gd name="T15" fmla="*/ 87 h 328"/>
                  <a:gd name="T16" fmla="*/ 312 w 315"/>
                  <a:gd name="T17" fmla="*/ 124 h 328"/>
                  <a:gd name="T18" fmla="*/ 315 w 315"/>
                  <a:gd name="T19" fmla="*/ 166 h 328"/>
                  <a:gd name="T20" fmla="*/ 311 w 315"/>
                  <a:gd name="T21" fmla="*/ 196 h 328"/>
                  <a:gd name="T22" fmla="*/ 301 w 315"/>
                  <a:gd name="T23" fmla="*/ 230 h 328"/>
                  <a:gd name="T24" fmla="*/ 282 w 315"/>
                  <a:gd name="T25" fmla="*/ 258 h 328"/>
                  <a:gd name="T26" fmla="*/ 262 w 315"/>
                  <a:gd name="T27" fmla="*/ 283 h 328"/>
                  <a:gd name="T28" fmla="*/ 238 w 315"/>
                  <a:gd name="T29" fmla="*/ 303 h 328"/>
                  <a:gd name="T30" fmla="*/ 204 w 315"/>
                  <a:gd name="T31" fmla="*/ 318 h 328"/>
                  <a:gd name="T32" fmla="*/ 167 w 315"/>
                  <a:gd name="T33" fmla="*/ 327 h 328"/>
                  <a:gd name="T34" fmla="*/ 121 w 315"/>
                  <a:gd name="T35" fmla="*/ 328 h 328"/>
                  <a:gd name="T36" fmla="*/ 81 w 315"/>
                  <a:gd name="T37" fmla="*/ 325 h 328"/>
                  <a:gd name="T38" fmla="*/ 50 w 315"/>
                  <a:gd name="T39" fmla="*/ 311 h 328"/>
                  <a:gd name="T40" fmla="*/ 17 w 315"/>
                  <a:gd name="T41" fmla="*/ 291 h 328"/>
                  <a:gd name="T42" fmla="*/ 0 w 315"/>
                  <a:gd name="T43" fmla="*/ 268 h 328"/>
                  <a:gd name="T44" fmla="*/ 54 w 315"/>
                  <a:gd name="T45" fmla="*/ 297 h 328"/>
                  <a:gd name="T46" fmla="*/ 111 w 315"/>
                  <a:gd name="T47" fmla="*/ 311 h 328"/>
                  <a:gd name="T48" fmla="*/ 155 w 315"/>
                  <a:gd name="T49" fmla="*/ 308 h 328"/>
                  <a:gd name="T50" fmla="*/ 198 w 315"/>
                  <a:gd name="T51" fmla="*/ 297 h 328"/>
                  <a:gd name="T52" fmla="*/ 231 w 315"/>
                  <a:gd name="T53" fmla="*/ 281 h 328"/>
                  <a:gd name="T54" fmla="*/ 259 w 315"/>
                  <a:gd name="T55" fmla="*/ 254 h 328"/>
                  <a:gd name="T56" fmla="*/ 281 w 315"/>
                  <a:gd name="T57" fmla="*/ 223 h 328"/>
                  <a:gd name="T58" fmla="*/ 289 w 315"/>
                  <a:gd name="T59" fmla="*/ 184 h 328"/>
                  <a:gd name="T60" fmla="*/ 291 w 315"/>
                  <a:gd name="T61" fmla="*/ 141 h 328"/>
                  <a:gd name="T62" fmla="*/ 284 w 315"/>
                  <a:gd name="T63" fmla="*/ 97 h 328"/>
                  <a:gd name="T64" fmla="*/ 272 w 315"/>
                  <a:gd name="T65" fmla="*/ 60 h 328"/>
                  <a:gd name="T66" fmla="*/ 244 w 315"/>
                  <a:gd name="T67" fmla="*/ 36 h 328"/>
                  <a:gd name="T68" fmla="*/ 201 w 315"/>
                  <a:gd name="T69" fmla="*/ 20 h 328"/>
                  <a:gd name="T70" fmla="*/ 157 w 315"/>
                  <a:gd name="T71" fmla="*/ 19 h 328"/>
                  <a:gd name="T72" fmla="*/ 104 w 315"/>
                  <a:gd name="T73" fmla="*/ 24 h 328"/>
                  <a:gd name="T74" fmla="*/ 54 w 315"/>
                  <a:gd name="T75" fmla="*/ 39 h 328"/>
                  <a:gd name="T76" fmla="*/ 74 w 315"/>
                  <a:gd name="T77" fmla="*/ 19 h 3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5"/>
                  <a:gd name="T118" fmla="*/ 0 h 328"/>
                  <a:gd name="T119" fmla="*/ 315 w 315"/>
                  <a:gd name="T120" fmla="*/ 328 h 3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5" h="328">
                    <a:moveTo>
                      <a:pt x="74" y="19"/>
                    </a:moveTo>
                    <a:lnTo>
                      <a:pt x="111" y="6"/>
                    </a:lnTo>
                    <a:lnTo>
                      <a:pt x="157" y="0"/>
                    </a:lnTo>
                    <a:lnTo>
                      <a:pt x="202" y="3"/>
                    </a:lnTo>
                    <a:lnTo>
                      <a:pt x="244" y="10"/>
                    </a:lnTo>
                    <a:lnTo>
                      <a:pt x="272" y="29"/>
                    </a:lnTo>
                    <a:lnTo>
                      <a:pt x="292" y="53"/>
                    </a:lnTo>
                    <a:lnTo>
                      <a:pt x="305" y="87"/>
                    </a:lnTo>
                    <a:lnTo>
                      <a:pt x="312" y="124"/>
                    </a:lnTo>
                    <a:lnTo>
                      <a:pt x="315" y="166"/>
                    </a:lnTo>
                    <a:lnTo>
                      <a:pt x="311" y="196"/>
                    </a:lnTo>
                    <a:lnTo>
                      <a:pt x="301" y="230"/>
                    </a:lnTo>
                    <a:lnTo>
                      <a:pt x="282" y="258"/>
                    </a:lnTo>
                    <a:lnTo>
                      <a:pt x="262" y="283"/>
                    </a:lnTo>
                    <a:lnTo>
                      <a:pt x="238" y="303"/>
                    </a:lnTo>
                    <a:lnTo>
                      <a:pt x="204" y="318"/>
                    </a:lnTo>
                    <a:lnTo>
                      <a:pt x="167" y="327"/>
                    </a:lnTo>
                    <a:lnTo>
                      <a:pt x="121" y="328"/>
                    </a:lnTo>
                    <a:lnTo>
                      <a:pt x="81" y="325"/>
                    </a:lnTo>
                    <a:lnTo>
                      <a:pt x="50" y="311"/>
                    </a:lnTo>
                    <a:lnTo>
                      <a:pt x="17" y="291"/>
                    </a:lnTo>
                    <a:lnTo>
                      <a:pt x="0" y="268"/>
                    </a:lnTo>
                    <a:lnTo>
                      <a:pt x="54" y="297"/>
                    </a:lnTo>
                    <a:lnTo>
                      <a:pt x="111" y="311"/>
                    </a:lnTo>
                    <a:lnTo>
                      <a:pt x="155" y="308"/>
                    </a:lnTo>
                    <a:lnTo>
                      <a:pt x="198" y="297"/>
                    </a:lnTo>
                    <a:lnTo>
                      <a:pt x="231" y="281"/>
                    </a:lnTo>
                    <a:lnTo>
                      <a:pt x="259" y="254"/>
                    </a:lnTo>
                    <a:lnTo>
                      <a:pt x="281" y="223"/>
                    </a:lnTo>
                    <a:lnTo>
                      <a:pt x="289" y="184"/>
                    </a:lnTo>
                    <a:lnTo>
                      <a:pt x="291" y="141"/>
                    </a:lnTo>
                    <a:lnTo>
                      <a:pt x="284" y="97"/>
                    </a:lnTo>
                    <a:lnTo>
                      <a:pt x="272" y="60"/>
                    </a:lnTo>
                    <a:lnTo>
                      <a:pt x="244" y="36"/>
                    </a:lnTo>
                    <a:lnTo>
                      <a:pt x="201" y="20"/>
                    </a:lnTo>
                    <a:lnTo>
                      <a:pt x="157" y="19"/>
                    </a:lnTo>
                    <a:lnTo>
                      <a:pt x="104" y="24"/>
                    </a:lnTo>
                    <a:lnTo>
                      <a:pt x="54" y="39"/>
                    </a:lnTo>
                    <a:lnTo>
                      <a:pt x="74" y="19"/>
                    </a:lnTo>
                    <a:close/>
                  </a:path>
                </a:pathLst>
              </a:custGeom>
              <a:solidFill>
                <a:srgbClr val="000000"/>
              </a:solidFill>
              <a:ln w="9525">
                <a:noFill/>
                <a:round/>
                <a:headEnd/>
                <a:tailEnd/>
              </a:ln>
            </p:spPr>
            <p:txBody>
              <a:bodyPr/>
              <a:lstStyle/>
              <a:p>
                <a:endParaRPr lang="ru-RU"/>
              </a:p>
            </p:txBody>
          </p:sp>
          <p:sp>
            <p:nvSpPr>
              <p:cNvPr id="38" name="Freeform 39"/>
              <p:cNvSpPr>
                <a:spLocks/>
              </p:cNvSpPr>
              <p:nvPr/>
            </p:nvSpPr>
            <p:spPr bwMode="auto">
              <a:xfrm>
                <a:off x="4464" y="2397"/>
                <a:ext cx="146" cy="298"/>
              </a:xfrm>
              <a:custGeom>
                <a:avLst/>
                <a:gdLst>
                  <a:gd name="T0" fmla="*/ 146 w 146"/>
                  <a:gd name="T1" fmla="*/ 0 h 298"/>
                  <a:gd name="T2" fmla="*/ 99 w 146"/>
                  <a:gd name="T3" fmla="*/ 9 h 298"/>
                  <a:gd name="T4" fmla="*/ 64 w 146"/>
                  <a:gd name="T5" fmla="*/ 29 h 298"/>
                  <a:gd name="T6" fmla="*/ 34 w 146"/>
                  <a:gd name="T7" fmla="*/ 56 h 298"/>
                  <a:gd name="T8" fmla="*/ 16 w 146"/>
                  <a:gd name="T9" fmla="*/ 87 h 298"/>
                  <a:gd name="T10" fmla="*/ 7 w 146"/>
                  <a:gd name="T11" fmla="*/ 124 h 298"/>
                  <a:gd name="T12" fmla="*/ 0 w 146"/>
                  <a:gd name="T13" fmla="*/ 157 h 298"/>
                  <a:gd name="T14" fmla="*/ 3 w 146"/>
                  <a:gd name="T15" fmla="*/ 190 h 298"/>
                  <a:gd name="T16" fmla="*/ 9 w 146"/>
                  <a:gd name="T17" fmla="*/ 221 h 298"/>
                  <a:gd name="T18" fmla="*/ 16 w 146"/>
                  <a:gd name="T19" fmla="*/ 244 h 298"/>
                  <a:gd name="T20" fmla="*/ 30 w 146"/>
                  <a:gd name="T21" fmla="*/ 270 h 298"/>
                  <a:gd name="T22" fmla="*/ 56 w 146"/>
                  <a:gd name="T23" fmla="*/ 288 h 298"/>
                  <a:gd name="T24" fmla="*/ 91 w 146"/>
                  <a:gd name="T25" fmla="*/ 298 h 298"/>
                  <a:gd name="T26" fmla="*/ 86 w 146"/>
                  <a:gd name="T27" fmla="*/ 298 h 298"/>
                  <a:gd name="T28" fmla="*/ 53 w 146"/>
                  <a:gd name="T29" fmla="*/ 267 h 298"/>
                  <a:gd name="T30" fmla="*/ 33 w 146"/>
                  <a:gd name="T31" fmla="*/ 234 h 298"/>
                  <a:gd name="T32" fmla="*/ 24 w 146"/>
                  <a:gd name="T33" fmla="*/ 196 h 298"/>
                  <a:gd name="T34" fmla="*/ 24 w 146"/>
                  <a:gd name="T35" fmla="*/ 150 h 298"/>
                  <a:gd name="T36" fmla="*/ 30 w 146"/>
                  <a:gd name="T37" fmla="*/ 110 h 298"/>
                  <a:gd name="T38" fmla="*/ 43 w 146"/>
                  <a:gd name="T39" fmla="*/ 79 h 298"/>
                  <a:gd name="T40" fmla="*/ 60 w 146"/>
                  <a:gd name="T41" fmla="*/ 54 h 298"/>
                  <a:gd name="T42" fmla="*/ 86 w 146"/>
                  <a:gd name="T43" fmla="*/ 36 h 298"/>
                  <a:gd name="T44" fmla="*/ 140 w 146"/>
                  <a:gd name="T45" fmla="*/ 4 h 298"/>
                  <a:gd name="T46" fmla="*/ 146 w 146"/>
                  <a:gd name="T47" fmla="*/ 0 h 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6"/>
                  <a:gd name="T73" fmla="*/ 0 h 298"/>
                  <a:gd name="T74" fmla="*/ 146 w 146"/>
                  <a:gd name="T75" fmla="*/ 298 h 2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6" h="298">
                    <a:moveTo>
                      <a:pt x="146" y="0"/>
                    </a:moveTo>
                    <a:lnTo>
                      <a:pt x="99" y="9"/>
                    </a:lnTo>
                    <a:lnTo>
                      <a:pt x="64" y="29"/>
                    </a:lnTo>
                    <a:lnTo>
                      <a:pt x="34" y="56"/>
                    </a:lnTo>
                    <a:lnTo>
                      <a:pt x="16" y="87"/>
                    </a:lnTo>
                    <a:lnTo>
                      <a:pt x="7" y="124"/>
                    </a:lnTo>
                    <a:lnTo>
                      <a:pt x="0" y="157"/>
                    </a:lnTo>
                    <a:lnTo>
                      <a:pt x="3" y="190"/>
                    </a:lnTo>
                    <a:lnTo>
                      <a:pt x="9" y="221"/>
                    </a:lnTo>
                    <a:lnTo>
                      <a:pt x="16" y="244"/>
                    </a:lnTo>
                    <a:lnTo>
                      <a:pt x="30" y="270"/>
                    </a:lnTo>
                    <a:lnTo>
                      <a:pt x="56" y="288"/>
                    </a:lnTo>
                    <a:lnTo>
                      <a:pt x="91" y="298"/>
                    </a:lnTo>
                    <a:lnTo>
                      <a:pt x="86" y="298"/>
                    </a:lnTo>
                    <a:lnTo>
                      <a:pt x="53" y="267"/>
                    </a:lnTo>
                    <a:lnTo>
                      <a:pt x="33" y="234"/>
                    </a:lnTo>
                    <a:lnTo>
                      <a:pt x="24" y="196"/>
                    </a:lnTo>
                    <a:lnTo>
                      <a:pt x="24" y="150"/>
                    </a:lnTo>
                    <a:lnTo>
                      <a:pt x="30" y="110"/>
                    </a:lnTo>
                    <a:lnTo>
                      <a:pt x="43" y="79"/>
                    </a:lnTo>
                    <a:lnTo>
                      <a:pt x="60" y="54"/>
                    </a:lnTo>
                    <a:lnTo>
                      <a:pt x="86" y="36"/>
                    </a:lnTo>
                    <a:lnTo>
                      <a:pt x="140" y="4"/>
                    </a:lnTo>
                    <a:lnTo>
                      <a:pt x="146" y="0"/>
                    </a:lnTo>
                    <a:close/>
                  </a:path>
                </a:pathLst>
              </a:custGeom>
              <a:solidFill>
                <a:srgbClr val="000000"/>
              </a:solidFill>
              <a:ln w="9525">
                <a:noFill/>
                <a:round/>
                <a:headEnd/>
                <a:tailEnd/>
              </a:ln>
            </p:spPr>
            <p:txBody>
              <a:bodyPr/>
              <a:lstStyle/>
              <a:p>
                <a:endParaRPr lang="ru-RU"/>
              </a:p>
            </p:txBody>
          </p:sp>
        </p:grpSp>
        <p:sp>
          <p:nvSpPr>
            <p:cNvPr id="32" name="Freeform 40"/>
            <p:cNvSpPr>
              <a:spLocks/>
            </p:cNvSpPr>
            <p:nvPr/>
          </p:nvSpPr>
          <p:spPr bwMode="auto">
            <a:xfrm>
              <a:off x="4570" y="2496"/>
              <a:ext cx="124" cy="115"/>
            </a:xfrm>
            <a:custGeom>
              <a:avLst/>
              <a:gdLst>
                <a:gd name="T0" fmla="*/ 20 w 124"/>
                <a:gd name="T1" fmla="*/ 14 h 115"/>
                <a:gd name="T2" fmla="*/ 38 w 124"/>
                <a:gd name="T3" fmla="*/ 2 h 115"/>
                <a:gd name="T4" fmla="*/ 70 w 124"/>
                <a:gd name="T5" fmla="*/ 0 h 115"/>
                <a:gd name="T6" fmla="*/ 98 w 124"/>
                <a:gd name="T7" fmla="*/ 8 h 115"/>
                <a:gd name="T8" fmla="*/ 121 w 124"/>
                <a:gd name="T9" fmla="*/ 28 h 115"/>
                <a:gd name="T10" fmla="*/ 124 w 124"/>
                <a:gd name="T11" fmla="*/ 61 h 115"/>
                <a:gd name="T12" fmla="*/ 117 w 124"/>
                <a:gd name="T13" fmla="*/ 89 h 115"/>
                <a:gd name="T14" fmla="*/ 100 w 124"/>
                <a:gd name="T15" fmla="*/ 107 h 115"/>
                <a:gd name="T16" fmla="*/ 70 w 124"/>
                <a:gd name="T17" fmla="*/ 115 h 115"/>
                <a:gd name="T18" fmla="*/ 44 w 124"/>
                <a:gd name="T19" fmla="*/ 115 h 115"/>
                <a:gd name="T20" fmla="*/ 20 w 124"/>
                <a:gd name="T21" fmla="*/ 105 h 115"/>
                <a:gd name="T22" fmla="*/ 5 w 124"/>
                <a:gd name="T23" fmla="*/ 89 h 115"/>
                <a:gd name="T24" fmla="*/ 0 w 124"/>
                <a:gd name="T25" fmla="*/ 67 h 115"/>
                <a:gd name="T26" fmla="*/ 8 w 124"/>
                <a:gd name="T27" fmla="*/ 42 h 115"/>
                <a:gd name="T28" fmla="*/ 15 w 124"/>
                <a:gd name="T29" fmla="*/ 24 h 115"/>
                <a:gd name="T30" fmla="*/ 20 w 124"/>
                <a:gd name="T31" fmla="*/ 14 h 1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4"/>
                <a:gd name="T49" fmla="*/ 0 h 115"/>
                <a:gd name="T50" fmla="*/ 124 w 124"/>
                <a:gd name="T51" fmla="*/ 115 h 1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4" h="115">
                  <a:moveTo>
                    <a:pt x="20" y="14"/>
                  </a:moveTo>
                  <a:lnTo>
                    <a:pt x="38" y="2"/>
                  </a:lnTo>
                  <a:lnTo>
                    <a:pt x="70" y="0"/>
                  </a:lnTo>
                  <a:lnTo>
                    <a:pt x="98" y="8"/>
                  </a:lnTo>
                  <a:lnTo>
                    <a:pt x="121" y="28"/>
                  </a:lnTo>
                  <a:lnTo>
                    <a:pt x="124" y="61"/>
                  </a:lnTo>
                  <a:lnTo>
                    <a:pt x="117" y="89"/>
                  </a:lnTo>
                  <a:lnTo>
                    <a:pt x="100" y="107"/>
                  </a:lnTo>
                  <a:lnTo>
                    <a:pt x="70" y="115"/>
                  </a:lnTo>
                  <a:lnTo>
                    <a:pt x="44" y="115"/>
                  </a:lnTo>
                  <a:lnTo>
                    <a:pt x="20" y="105"/>
                  </a:lnTo>
                  <a:lnTo>
                    <a:pt x="5" y="89"/>
                  </a:lnTo>
                  <a:lnTo>
                    <a:pt x="0" y="67"/>
                  </a:lnTo>
                  <a:lnTo>
                    <a:pt x="8" y="42"/>
                  </a:lnTo>
                  <a:lnTo>
                    <a:pt x="15" y="24"/>
                  </a:lnTo>
                  <a:lnTo>
                    <a:pt x="20" y="14"/>
                  </a:lnTo>
                  <a:close/>
                </a:path>
              </a:pathLst>
            </a:custGeom>
            <a:solidFill>
              <a:srgbClr val="FFFF00"/>
            </a:solidFill>
            <a:ln w="9525">
              <a:noFill/>
              <a:round/>
              <a:headEnd/>
              <a:tailEnd/>
            </a:ln>
          </p:spPr>
          <p:txBody>
            <a:bodyPr/>
            <a:lstStyle/>
            <a:p>
              <a:endParaRPr lang="ru-RU"/>
            </a:p>
          </p:txBody>
        </p:sp>
        <p:grpSp>
          <p:nvGrpSpPr>
            <p:cNvPr id="31" name="Group 41"/>
            <p:cNvGrpSpPr>
              <a:grpSpLocks/>
            </p:cNvGrpSpPr>
            <p:nvPr/>
          </p:nvGrpSpPr>
          <p:grpSpPr bwMode="auto">
            <a:xfrm>
              <a:off x="4561" y="2488"/>
              <a:ext cx="143" cy="133"/>
              <a:chOff x="4561" y="2488"/>
              <a:chExt cx="143" cy="133"/>
            </a:xfrm>
          </p:grpSpPr>
          <p:sp>
            <p:nvSpPr>
              <p:cNvPr id="35" name="Freeform 42"/>
              <p:cNvSpPr>
                <a:spLocks/>
              </p:cNvSpPr>
              <p:nvPr/>
            </p:nvSpPr>
            <p:spPr bwMode="auto">
              <a:xfrm>
                <a:off x="4571" y="2491"/>
                <a:ext cx="133" cy="130"/>
              </a:xfrm>
              <a:custGeom>
                <a:avLst/>
                <a:gdLst>
                  <a:gd name="T0" fmla="*/ 64 w 133"/>
                  <a:gd name="T1" fmla="*/ 0 h 130"/>
                  <a:gd name="T2" fmla="*/ 94 w 133"/>
                  <a:gd name="T3" fmla="*/ 2 h 130"/>
                  <a:gd name="T4" fmla="*/ 117 w 133"/>
                  <a:gd name="T5" fmla="*/ 13 h 130"/>
                  <a:gd name="T6" fmla="*/ 127 w 133"/>
                  <a:gd name="T7" fmla="*/ 30 h 130"/>
                  <a:gd name="T8" fmla="*/ 133 w 133"/>
                  <a:gd name="T9" fmla="*/ 56 h 130"/>
                  <a:gd name="T10" fmla="*/ 130 w 133"/>
                  <a:gd name="T11" fmla="*/ 80 h 130"/>
                  <a:gd name="T12" fmla="*/ 123 w 133"/>
                  <a:gd name="T13" fmla="*/ 100 h 130"/>
                  <a:gd name="T14" fmla="*/ 109 w 133"/>
                  <a:gd name="T15" fmla="*/ 117 h 130"/>
                  <a:gd name="T16" fmla="*/ 87 w 133"/>
                  <a:gd name="T17" fmla="*/ 127 h 130"/>
                  <a:gd name="T18" fmla="*/ 56 w 133"/>
                  <a:gd name="T19" fmla="*/ 130 h 130"/>
                  <a:gd name="T20" fmla="*/ 33 w 133"/>
                  <a:gd name="T21" fmla="*/ 126 h 130"/>
                  <a:gd name="T22" fmla="*/ 13 w 133"/>
                  <a:gd name="T23" fmla="*/ 117 h 130"/>
                  <a:gd name="T24" fmla="*/ 0 w 133"/>
                  <a:gd name="T25" fmla="*/ 104 h 130"/>
                  <a:gd name="T26" fmla="*/ 3 w 133"/>
                  <a:gd name="T27" fmla="*/ 69 h 130"/>
                  <a:gd name="T28" fmla="*/ 16 w 133"/>
                  <a:gd name="T29" fmla="*/ 94 h 130"/>
                  <a:gd name="T30" fmla="*/ 40 w 133"/>
                  <a:gd name="T31" fmla="*/ 109 h 130"/>
                  <a:gd name="T32" fmla="*/ 66 w 133"/>
                  <a:gd name="T33" fmla="*/ 112 h 130"/>
                  <a:gd name="T34" fmla="*/ 86 w 133"/>
                  <a:gd name="T35" fmla="*/ 107 h 130"/>
                  <a:gd name="T36" fmla="*/ 106 w 133"/>
                  <a:gd name="T37" fmla="*/ 96 h 130"/>
                  <a:gd name="T38" fmla="*/ 114 w 133"/>
                  <a:gd name="T39" fmla="*/ 76 h 130"/>
                  <a:gd name="T40" fmla="*/ 114 w 133"/>
                  <a:gd name="T41" fmla="*/ 52 h 130"/>
                  <a:gd name="T42" fmla="*/ 104 w 133"/>
                  <a:gd name="T43" fmla="*/ 32 h 130"/>
                  <a:gd name="T44" fmla="*/ 86 w 133"/>
                  <a:gd name="T45" fmla="*/ 17 h 130"/>
                  <a:gd name="T46" fmla="*/ 69 w 133"/>
                  <a:gd name="T47" fmla="*/ 12 h 130"/>
                  <a:gd name="T48" fmla="*/ 46 w 133"/>
                  <a:gd name="T49" fmla="*/ 3 h 130"/>
                  <a:gd name="T50" fmla="*/ 64 w 133"/>
                  <a:gd name="T51" fmla="*/ 0 h 1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3"/>
                  <a:gd name="T79" fmla="*/ 0 h 130"/>
                  <a:gd name="T80" fmla="*/ 133 w 133"/>
                  <a:gd name="T81" fmla="*/ 130 h 1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3" h="130">
                    <a:moveTo>
                      <a:pt x="64" y="0"/>
                    </a:moveTo>
                    <a:lnTo>
                      <a:pt x="94" y="2"/>
                    </a:lnTo>
                    <a:lnTo>
                      <a:pt x="117" y="13"/>
                    </a:lnTo>
                    <a:lnTo>
                      <a:pt x="127" y="30"/>
                    </a:lnTo>
                    <a:lnTo>
                      <a:pt x="133" y="56"/>
                    </a:lnTo>
                    <a:lnTo>
                      <a:pt x="130" y="80"/>
                    </a:lnTo>
                    <a:lnTo>
                      <a:pt x="123" y="100"/>
                    </a:lnTo>
                    <a:lnTo>
                      <a:pt x="109" y="117"/>
                    </a:lnTo>
                    <a:lnTo>
                      <a:pt x="87" y="127"/>
                    </a:lnTo>
                    <a:lnTo>
                      <a:pt x="56" y="130"/>
                    </a:lnTo>
                    <a:lnTo>
                      <a:pt x="33" y="126"/>
                    </a:lnTo>
                    <a:lnTo>
                      <a:pt x="13" y="117"/>
                    </a:lnTo>
                    <a:lnTo>
                      <a:pt x="0" y="104"/>
                    </a:lnTo>
                    <a:lnTo>
                      <a:pt x="3" y="69"/>
                    </a:lnTo>
                    <a:lnTo>
                      <a:pt x="16" y="94"/>
                    </a:lnTo>
                    <a:lnTo>
                      <a:pt x="40" y="109"/>
                    </a:lnTo>
                    <a:lnTo>
                      <a:pt x="66" y="112"/>
                    </a:lnTo>
                    <a:lnTo>
                      <a:pt x="86" y="107"/>
                    </a:lnTo>
                    <a:lnTo>
                      <a:pt x="106" y="96"/>
                    </a:lnTo>
                    <a:lnTo>
                      <a:pt x="114" y="76"/>
                    </a:lnTo>
                    <a:lnTo>
                      <a:pt x="114" y="52"/>
                    </a:lnTo>
                    <a:lnTo>
                      <a:pt x="104" y="32"/>
                    </a:lnTo>
                    <a:lnTo>
                      <a:pt x="86" y="17"/>
                    </a:lnTo>
                    <a:lnTo>
                      <a:pt x="69" y="12"/>
                    </a:lnTo>
                    <a:lnTo>
                      <a:pt x="46" y="3"/>
                    </a:lnTo>
                    <a:lnTo>
                      <a:pt x="64" y="0"/>
                    </a:lnTo>
                    <a:close/>
                  </a:path>
                </a:pathLst>
              </a:custGeom>
              <a:solidFill>
                <a:srgbClr val="000000"/>
              </a:solidFill>
              <a:ln w="9525">
                <a:noFill/>
                <a:round/>
                <a:headEnd/>
                <a:tailEnd/>
              </a:ln>
            </p:spPr>
            <p:txBody>
              <a:bodyPr/>
              <a:lstStyle/>
              <a:p>
                <a:endParaRPr lang="ru-RU"/>
              </a:p>
            </p:txBody>
          </p:sp>
          <p:sp>
            <p:nvSpPr>
              <p:cNvPr id="36" name="Freeform 43"/>
              <p:cNvSpPr>
                <a:spLocks/>
              </p:cNvSpPr>
              <p:nvPr/>
            </p:nvSpPr>
            <p:spPr bwMode="auto">
              <a:xfrm>
                <a:off x="4561" y="2488"/>
                <a:ext cx="123" cy="122"/>
              </a:xfrm>
              <a:custGeom>
                <a:avLst/>
                <a:gdLst>
                  <a:gd name="T0" fmla="*/ 103 w 123"/>
                  <a:gd name="T1" fmla="*/ 8 h 122"/>
                  <a:gd name="T2" fmla="*/ 86 w 123"/>
                  <a:gd name="T3" fmla="*/ 0 h 122"/>
                  <a:gd name="T4" fmla="*/ 59 w 123"/>
                  <a:gd name="T5" fmla="*/ 0 h 122"/>
                  <a:gd name="T6" fmla="*/ 43 w 123"/>
                  <a:gd name="T7" fmla="*/ 3 h 122"/>
                  <a:gd name="T8" fmla="*/ 23 w 123"/>
                  <a:gd name="T9" fmla="*/ 16 h 122"/>
                  <a:gd name="T10" fmla="*/ 13 w 123"/>
                  <a:gd name="T11" fmla="*/ 33 h 122"/>
                  <a:gd name="T12" fmla="*/ 4 w 123"/>
                  <a:gd name="T13" fmla="*/ 55 h 122"/>
                  <a:gd name="T14" fmla="*/ 0 w 123"/>
                  <a:gd name="T15" fmla="*/ 75 h 122"/>
                  <a:gd name="T16" fmla="*/ 4 w 123"/>
                  <a:gd name="T17" fmla="*/ 97 h 122"/>
                  <a:gd name="T18" fmla="*/ 16 w 123"/>
                  <a:gd name="T19" fmla="*/ 109 h 122"/>
                  <a:gd name="T20" fmla="*/ 44 w 123"/>
                  <a:gd name="T21" fmla="*/ 122 h 122"/>
                  <a:gd name="T22" fmla="*/ 27 w 123"/>
                  <a:gd name="T23" fmla="*/ 97 h 122"/>
                  <a:gd name="T24" fmla="*/ 23 w 123"/>
                  <a:gd name="T25" fmla="*/ 69 h 122"/>
                  <a:gd name="T26" fmla="*/ 27 w 123"/>
                  <a:gd name="T27" fmla="*/ 45 h 122"/>
                  <a:gd name="T28" fmla="*/ 36 w 123"/>
                  <a:gd name="T29" fmla="*/ 30 h 122"/>
                  <a:gd name="T30" fmla="*/ 53 w 123"/>
                  <a:gd name="T31" fmla="*/ 19 h 122"/>
                  <a:gd name="T32" fmla="*/ 67 w 123"/>
                  <a:gd name="T33" fmla="*/ 15 h 122"/>
                  <a:gd name="T34" fmla="*/ 94 w 123"/>
                  <a:gd name="T35" fmla="*/ 20 h 122"/>
                  <a:gd name="T36" fmla="*/ 123 w 123"/>
                  <a:gd name="T37" fmla="*/ 33 h 122"/>
                  <a:gd name="T38" fmla="*/ 103 w 123"/>
                  <a:gd name="T39" fmla="*/ 8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3"/>
                  <a:gd name="T61" fmla="*/ 0 h 122"/>
                  <a:gd name="T62" fmla="*/ 123 w 123"/>
                  <a:gd name="T63" fmla="*/ 122 h 1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3" h="122">
                    <a:moveTo>
                      <a:pt x="103" y="8"/>
                    </a:moveTo>
                    <a:lnTo>
                      <a:pt x="86" y="0"/>
                    </a:lnTo>
                    <a:lnTo>
                      <a:pt x="59" y="0"/>
                    </a:lnTo>
                    <a:lnTo>
                      <a:pt x="43" y="3"/>
                    </a:lnTo>
                    <a:lnTo>
                      <a:pt x="23" y="16"/>
                    </a:lnTo>
                    <a:lnTo>
                      <a:pt x="13" y="33"/>
                    </a:lnTo>
                    <a:lnTo>
                      <a:pt x="4" y="55"/>
                    </a:lnTo>
                    <a:lnTo>
                      <a:pt x="0" y="75"/>
                    </a:lnTo>
                    <a:lnTo>
                      <a:pt x="4" y="97"/>
                    </a:lnTo>
                    <a:lnTo>
                      <a:pt x="16" y="109"/>
                    </a:lnTo>
                    <a:lnTo>
                      <a:pt x="44" y="122"/>
                    </a:lnTo>
                    <a:lnTo>
                      <a:pt x="27" y="97"/>
                    </a:lnTo>
                    <a:lnTo>
                      <a:pt x="23" y="69"/>
                    </a:lnTo>
                    <a:lnTo>
                      <a:pt x="27" y="45"/>
                    </a:lnTo>
                    <a:lnTo>
                      <a:pt x="36" y="30"/>
                    </a:lnTo>
                    <a:lnTo>
                      <a:pt x="53" y="19"/>
                    </a:lnTo>
                    <a:lnTo>
                      <a:pt x="67" y="15"/>
                    </a:lnTo>
                    <a:lnTo>
                      <a:pt x="94" y="20"/>
                    </a:lnTo>
                    <a:lnTo>
                      <a:pt x="123" y="33"/>
                    </a:lnTo>
                    <a:lnTo>
                      <a:pt x="103" y="8"/>
                    </a:lnTo>
                    <a:close/>
                  </a:path>
                </a:pathLst>
              </a:custGeom>
              <a:solidFill>
                <a:srgbClr val="000000"/>
              </a:solidFill>
              <a:ln w="9525">
                <a:noFill/>
                <a:round/>
                <a:headEnd/>
                <a:tailEnd/>
              </a:ln>
            </p:spPr>
            <p:txBody>
              <a:bodyPr/>
              <a:lstStyle/>
              <a:p>
                <a:endParaRPr lang="ru-RU"/>
              </a:p>
            </p:txBody>
          </p:sp>
        </p:grpSp>
        <p:sp>
          <p:nvSpPr>
            <p:cNvPr id="34" name="Freeform 44"/>
            <p:cNvSpPr>
              <a:spLocks/>
            </p:cNvSpPr>
            <p:nvPr/>
          </p:nvSpPr>
          <p:spPr bwMode="auto">
            <a:xfrm>
              <a:off x="5013" y="2741"/>
              <a:ext cx="256" cy="727"/>
            </a:xfrm>
            <a:custGeom>
              <a:avLst/>
              <a:gdLst>
                <a:gd name="T0" fmla="*/ 69 w 256"/>
                <a:gd name="T1" fmla="*/ 0 h 727"/>
                <a:gd name="T2" fmla="*/ 99 w 256"/>
                <a:gd name="T3" fmla="*/ 125 h 727"/>
                <a:gd name="T4" fmla="*/ 123 w 256"/>
                <a:gd name="T5" fmla="*/ 236 h 727"/>
                <a:gd name="T6" fmla="*/ 152 w 256"/>
                <a:gd name="T7" fmla="*/ 354 h 727"/>
                <a:gd name="T8" fmla="*/ 190 w 256"/>
                <a:gd name="T9" fmla="*/ 478 h 727"/>
                <a:gd name="T10" fmla="*/ 230 w 256"/>
                <a:gd name="T11" fmla="*/ 604 h 727"/>
                <a:gd name="T12" fmla="*/ 256 w 256"/>
                <a:gd name="T13" fmla="*/ 682 h 727"/>
                <a:gd name="T14" fmla="*/ 256 w 256"/>
                <a:gd name="T15" fmla="*/ 698 h 727"/>
                <a:gd name="T16" fmla="*/ 240 w 256"/>
                <a:gd name="T17" fmla="*/ 717 h 727"/>
                <a:gd name="T18" fmla="*/ 214 w 256"/>
                <a:gd name="T19" fmla="*/ 727 h 727"/>
                <a:gd name="T20" fmla="*/ 177 w 256"/>
                <a:gd name="T21" fmla="*/ 727 h 727"/>
                <a:gd name="T22" fmla="*/ 156 w 256"/>
                <a:gd name="T23" fmla="*/ 712 h 727"/>
                <a:gd name="T24" fmla="*/ 142 w 256"/>
                <a:gd name="T25" fmla="*/ 682 h 727"/>
                <a:gd name="T26" fmla="*/ 99 w 256"/>
                <a:gd name="T27" fmla="*/ 510 h 727"/>
                <a:gd name="T28" fmla="*/ 65 w 256"/>
                <a:gd name="T29" fmla="*/ 391 h 727"/>
                <a:gd name="T30" fmla="*/ 35 w 256"/>
                <a:gd name="T31" fmla="*/ 267 h 727"/>
                <a:gd name="T32" fmla="*/ 0 w 256"/>
                <a:gd name="T33" fmla="*/ 133 h 727"/>
                <a:gd name="T34" fmla="*/ 16 w 256"/>
                <a:gd name="T35" fmla="*/ 107 h 727"/>
                <a:gd name="T36" fmla="*/ 49 w 256"/>
                <a:gd name="T37" fmla="*/ 244 h 727"/>
                <a:gd name="T38" fmla="*/ 75 w 256"/>
                <a:gd name="T39" fmla="*/ 349 h 727"/>
                <a:gd name="T40" fmla="*/ 110 w 256"/>
                <a:gd name="T41" fmla="*/ 484 h 727"/>
                <a:gd name="T42" fmla="*/ 137 w 256"/>
                <a:gd name="T43" fmla="*/ 588 h 727"/>
                <a:gd name="T44" fmla="*/ 163 w 256"/>
                <a:gd name="T45" fmla="*/ 687 h 727"/>
                <a:gd name="T46" fmla="*/ 180 w 256"/>
                <a:gd name="T47" fmla="*/ 702 h 727"/>
                <a:gd name="T48" fmla="*/ 202 w 256"/>
                <a:gd name="T49" fmla="*/ 711 h 727"/>
                <a:gd name="T50" fmla="*/ 220 w 256"/>
                <a:gd name="T51" fmla="*/ 704 h 727"/>
                <a:gd name="T52" fmla="*/ 237 w 256"/>
                <a:gd name="T53" fmla="*/ 685 h 727"/>
                <a:gd name="T54" fmla="*/ 209 w 256"/>
                <a:gd name="T55" fmla="*/ 604 h 727"/>
                <a:gd name="T56" fmla="*/ 177 w 256"/>
                <a:gd name="T57" fmla="*/ 504 h 727"/>
                <a:gd name="T58" fmla="*/ 146 w 256"/>
                <a:gd name="T59" fmla="*/ 397 h 727"/>
                <a:gd name="T60" fmla="*/ 113 w 256"/>
                <a:gd name="T61" fmla="*/ 276 h 727"/>
                <a:gd name="T62" fmla="*/ 86 w 256"/>
                <a:gd name="T63" fmla="*/ 150 h 727"/>
                <a:gd name="T64" fmla="*/ 53 w 256"/>
                <a:gd name="T65" fmla="*/ 23 h 727"/>
                <a:gd name="T66" fmla="*/ 69 w 256"/>
                <a:gd name="T67" fmla="*/ 0 h 7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6"/>
                <a:gd name="T103" fmla="*/ 0 h 727"/>
                <a:gd name="T104" fmla="*/ 256 w 256"/>
                <a:gd name="T105" fmla="*/ 727 h 7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6" h="727">
                  <a:moveTo>
                    <a:pt x="69" y="0"/>
                  </a:moveTo>
                  <a:lnTo>
                    <a:pt x="99" y="125"/>
                  </a:lnTo>
                  <a:lnTo>
                    <a:pt x="123" y="236"/>
                  </a:lnTo>
                  <a:lnTo>
                    <a:pt x="152" y="354"/>
                  </a:lnTo>
                  <a:lnTo>
                    <a:pt x="190" y="478"/>
                  </a:lnTo>
                  <a:lnTo>
                    <a:pt x="230" y="604"/>
                  </a:lnTo>
                  <a:lnTo>
                    <a:pt x="256" y="682"/>
                  </a:lnTo>
                  <a:lnTo>
                    <a:pt x="256" y="698"/>
                  </a:lnTo>
                  <a:lnTo>
                    <a:pt x="240" y="717"/>
                  </a:lnTo>
                  <a:lnTo>
                    <a:pt x="214" y="727"/>
                  </a:lnTo>
                  <a:lnTo>
                    <a:pt x="177" y="727"/>
                  </a:lnTo>
                  <a:lnTo>
                    <a:pt x="156" y="712"/>
                  </a:lnTo>
                  <a:lnTo>
                    <a:pt x="142" y="682"/>
                  </a:lnTo>
                  <a:lnTo>
                    <a:pt x="99" y="510"/>
                  </a:lnTo>
                  <a:lnTo>
                    <a:pt x="65" y="391"/>
                  </a:lnTo>
                  <a:lnTo>
                    <a:pt x="35" y="267"/>
                  </a:lnTo>
                  <a:lnTo>
                    <a:pt x="0" y="133"/>
                  </a:lnTo>
                  <a:lnTo>
                    <a:pt x="16" y="107"/>
                  </a:lnTo>
                  <a:lnTo>
                    <a:pt x="49" y="244"/>
                  </a:lnTo>
                  <a:lnTo>
                    <a:pt x="75" y="349"/>
                  </a:lnTo>
                  <a:lnTo>
                    <a:pt x="110" y="484"/>
                  </a:lnTo>
                  <a:lnTo>
                    <a:pt x="137" y="588"/>
                  </a:lnTo>
                  <a:lnTo>
                    <a:pt x="163" y="687"/>
                  </a:lnTo>
                  <a:lnTo>
                    <a:pt x="180" y="702"/>
                  </a:lnTo>
                  <a:lnTo>
                    <a:pt x="202" y="711"/>
                  </a:lnTo>
                  <a:lnTo>
                    <a:pt x="220" y="704"/>
                  </a:lnTo>
                  <a:lnTo>
                    <a:pt x="237" y="685"/>
                  </a:lnTo>
                  <a:lnTo>
                    <a:pt x="209" y="604"/>
                  </a:lnTo>
                  <a:lnTo>
                    <a:pt x="177" y="504"/>
                  </a:lnTo>
                  <a:lnTo>
                    <a:pt x="146" y="397"/>
                  </a:lnTo>
                  <a:lnTo>
                    <a:pt x="113" y="276"/>
                  </a:lnTo>
                  <a:lnTo>
                    <a:pt x="86" y="150"/>
                  </a:lnTo>
                  <a:lnTo>
                    <a:pt x="53" y="23"/>
                  </a:lnTo>
                  <a:lnTo>
                    <a:pt x="69" y="0"/>
                  </a:lnTo>
                  <a:close/>
                </a:path>
              </a:pathLst>
            </a:custGeom>
            <a:solidFill>
              <a:srgbClr val="000000"/>
            </a:solidFill>
            <a:ln w="9525">
              <a:noFill/>
              <a:round/>
              <a:headEnd/>
              <a:tailEnd/>
            </a:ln>
          </p:spPr>
          <p:txBody>
            <a:bodyPr/>
            <a:lstStyle/>
            <a:p>
              <a:endParaRPr lang="ru-RU"/>
            </a:p>
          </p:txBody>
        </p:sp>
      </p:grpSp>
      <p:sp>
        <p:nvSpPr>
          <p:cNvPr id="48" name="Freeform 51"/>
          <p:cNvSpPr>
            <a:spLocks/>
          </p:cNvSpPr>
          <p:nvPr/>
        </p:nvSpPr>
        <p:spPr bwMode="auto">
          <a:xfrm>
            <a:off x="1905000" y="2895600"/>
            <a:ext cx="5837238" cy="1604963"/>
          </a:xfrm>
          <a:custGeom>
            <a:avLst/>
            <a:gdLst>
              <a:gd name="T0" fmla="*/ 686 w 3677"/>
              <a:gd name="T1" fmla="*/ 690 h 1011"/>
              <a:gd name="T2" fmla="*/ 763 w 3677"/>
              <a:gd name="T3" fmla="*/ 515 h 1011"/>
              <a:gd name="T4" fmla="*/ 752 w 3677"/>
              <a:gd name="T5" fmla="*/ 719 h 1011"/>
              <a:gd name="T6" fmla="*/ 893 w 3677"/>
              <a:gd name="T7" fmla="*/ 943 h 1011"/>
              <a:gd name="T8" fmla="*/ 599 w 3677"/>
              <a:gd name="T9" fmla="*/ 875 h 1011"/>
              <a:gd name="T10" fmla="*/ 784 w 3677"/>
              <a:gd name="T11" fmla="*/ 816 h 1011"/>
              <a:gd name="T12" fmla="*/ 1220 w 3677"/>
              <a:gd name="T13" fmla="*/ 797 h 1011"/>
              <a:gd name="T14" fmla="*/ 1241 w 3677"/>
              <a:gd name="T15" fmla="*/ 506 h 1011"/>
              <a:gd name="T16" fmla="*/ 1143 w 3677"/>
              <a:gd name="T17" fmla="*/ 389 h 1011"/>
              <a:gd name="T18" fmla="*/ 925 w 3677"/>
              <a:gd name="T19" fmla="*/ 262 h 1011"/>
              <a:gd name="T20" fmla="*/ 839 w 3677"/>
              <a:gd name="T21" fmla="*/ 10 h 1011"/>
              <a:gd name="T22" fmla="*/ 1002 w 3677"/>
              <a:gd name="T23" fmla="*/ 10 h 1011"/>
              <a:gd name="T24" fmla="*/ 1220 w 3677"/>
              <a:gd name="T25" fmla="*/ 204 h 1011"/>
              <a:gd name="T26" fmla="*/ 1361 w 3677"/>
              <a:gd name="T27" fmla="*/ 418 h 1011"/>
              <a:gd name="T28" fmla="*/ 1578 w 3677"/>
              <a:gd name="T29" fmla="*/ 593 h 1011"/>
              <a:gd name="T30" fmla="*/ 1807 w 3677"/>
              <a:gd name="T31" fmla="*/ 389 h 1011"/>
              <a:gd name="T32" fmla="*/ 2165 w 3677"/>
              <a:gd name="T33" fmla="*/ 340 h 1011"/>
              <a:gd name="T34" fmla="*/ 2209 w 3677"/>
              <a:gd name="T35" fmla="*/ 622 h 1011"/>
              <a:gd name="T36" fmla="*/ 1969 w 3677"/>
              <a:gd name="T37" fmla="*/ 875 h 1011"/>
              <a:gd name="T38" fmla="*/ 2263 w 3677"/>
              <a:gd name="T39" fmla="*/ 806 h 1011"/>
              <a:gd name="T40" fmla="*/ 1871 w 3677"/>
              <a:gd name="T41" fmla="*/ 680 h 1011"/>
              <a:gd name="T42" fmla="*/ 1774 w 3677"/>
              <a:gd name="T43" fmla="*/ 884 h 1011"/>
              <a:gd name="T44" fmla="*/ 1980 w 3677"/>
              <a:gd name="T45" fmla="*/ 1001 h 1011"/>
              <a:gd name="T46" fmla="*/ 2220 w 3677"/>
              <a:gd name="T47" fmla="*/ 943 h 1011"/>
              <a:gd name="T48" fmla="*/ 2296 w 3677"/>
              <a:gd name="T49" fmla="*/ 826 h 1011"/>
              <a:gd name="T50" fmla="*/ 2350 w 3677"/>
              <a:gd name="T51" fmla="*/ 641 h 1011"/>
              <a:gd name="T52" fmla="*/ 2492 w 3677"/>
              <a:gd name="T53" fmla="*/ 185 h 1011"/>
              <a:gd name="T54" fmla="*/ 2829 w 3677"/>
              <a:gd name="T55" fmla="*/ 194 h 1011"/>
              <a:gd name="T56" fmla="*/ 2937 w 3677"/>
              <a:gd name="T57" fmla="*/ 369 h 1011"/>
              <a:gd name="T58" fmla="*/ 2709 w 3677"/>
              <a:gd name="T59" fmla="*/ 680 h 1011"/>
              <a:gd name="T60" fmla="*/ 2601 w 3677"/>
              <a:gd name="T61" fmla="*/ 506 h 1011"/>
              <a:gd name="T62" fmla="*/ 2764 w 3677"/>
              <a:gd name="T63" fmla="*/ 399 h 1011"/>
              <a:gd name="T64" fmla="*/ 2960 w 3677"/>
              <a:gd name="T65" fmla="*/ 428 h 1011"/>
              <a:gd name="T66" fmla="*/ 3046 w 3677"/>
              <a:gd name="T67" fmla="*/ 486 h 1011"/>
              <a:gd name="T68" fmla="*/ 3318 w 3677"/>
              <a:gd name="T69" fmla="*/ 408 h 1011"/>
              <a:gd name="T70" fmla="*/ 3437 w 3677"/>
              <a:gd name="T71" fmla="*/ 68 h 1011"/>
              <a:gd name="T72" fmla="*/ 3645 w 3677"/>
              <a:gd name="T73" fmla="*/ 107 h 10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77"/>
              <a:gd name="T112" fmla="*/ 0 h 1011"/>
              <a:gd name="T113" fmla="*/ 3677 w 3677"/>
              <a:gd name="T114" fmla="*/ 1011 h 10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77" h="1011">
                <a:moveTo>
                  <a:pt x="0" y="822"/>
                </a:moveTo>
                <a:cubicBezTo>
                  <a:pt x="192" y="818"/>
                  <a:pt x="495" y="696"/>
                  <a:pt x="686" y="690"/>
                </a:cubicBezTo>
                <a:cubicBezTo>
                  <a:pt x="718" y="689"/>
                  <a:pt x="763" y="641"/>
                  <a:pt x="763" y="641"/>
                </a:cubicBezTo>
                <a:cubicBezTo>
                  <a:pt x="776" y="604"/>
                  <a:pt x="802" y="550"/>
                  <a:pt x="763" y="515"/>
                </a:cubicBezTo>
                <a:cubicBezTo>
                  <a:pt x="742" y="497"/>
                  <a:pt x="705" y="521"/>
                  <a:pt x="676" y="525"/>
                </a:cubicBezTo>
                <a:cubicBezTo>
                  <a:pt x="639" y="622"/>
                  <a:pt x="643" y="695"/>
                  <a:pt x="752" y="719"/>
                </a:cubicBezTo>
                <a:cubicBezTo>
                  <a:pt x="804" y="767"/>
                  <a:pt x="863" y="789"/>
                  <a:pt x="904" y="846"/>
                </a:cubicBezTo>
                <a:cubicBezTo>
                  <a:pt x="900" y="878"/>
                  <a:pt x="910" y="914"/>
                  <a:pt x="893" y="943"/>
                </a:cubicBezTo>
                <a:cubicBezTo>
                  <a:pt x="855" y="1011"/>
                  <a:pt x="631" y="991"/>
                  <a:pt x="621" y="991"/>
                </a:cubicBezTo>
                <a:cubicBezTo>
                  <a:pt x="552" y="971"/>
                  <a:pt x="581" y="989"/>
                  <a:pt x="599" y="875"/>
                </a:cubicBezTo>
                <a:cubicBezTo>
                  <a:pt x="601" y="865"/>
                  <a:pt x="600" y="851"/>
                  <a:pt x="610" y="846"/>
                </a:cubicBezTo>
                <a:cubicBezTo>
                  <a:pt x="642" y="826"/>
                  <a:pt x="739" y="826"/>
                  <a:pt x="784" y="816"/>
                </a:cubicBezTo>
                <a:cubicBezTo>
                  <a:pt x="866" y="825"/>
                  <a:pt x="944" y="838"/>
                  <a:pt x="1024" y="855"/>
                </a:cubicBezTo>
                <a:cubicBezTo>
                  <a:pt x="1118" y="848"/>
                  <a:pt x="1170" y="863"/>
                  <a:pt x="1220" y="797"/>
                </a:cubicBezTo>
                <a:cubicBezTo>
                  <a:pt x="1232" y="762"/>
                  <a:pt x="1252" y="690"/>
                  <a:pt x="1252" y="690"/>
                </a:cubicBezTo>
                <a:cubicBezTo>
                  <a:pt x="1248" y="629"/>
                  <a:pt x="1250" y="567"/>
                  <a:pt x="1241" y="506"/>
                </a:cubicBezTo>
                <a:cubicBezTo>
                  <a:pt x="1239" y="494"/>
                  <a:pt x="1227" y="486"/>
                  <a:pt x="1220" y="477"/>
                </a:cubicBezTo>
                <a:cubicBezTo>
                  <a:pt x="1189" y="429"/>
                  <a:pt x="1188" y="424"/>
                  <a:pt x="1143" y="389"/>
                </a:cubicBezTo>
                <a:cubicBezTo>
                  <a:pt x="1116" y="368"/>
                  <a:pt x="1093" y="344"/>
                  <a:pt x="1067" y="321"/>
                </a:cubicBezTo>
                <a:cubicBezTo>
                  <a:pt x="1050" y="306"/>
                  <a:pt x="951" y="270"/>
                  <a:pt x="925" y="262"/>
                </a:cubicBezTo>
                <a:cubicBezTo>
                  <a:pt x="880" y="236"/>
                  <a:pt x="806" y="165"/>
                  <a:pt x="806" y="165"/>
                </a:cubicBezTo>
                <a:cubicBezTo>
                  <a:pt x="791" y="125"/>
                  <a:pt x="755" y="24"/>
                  <a:pt x="839" y="10"/>
                </a:cubicBezTo>
                <a:cubicBezTo>
                  <a:pt x="857" y="6"/>
                  <a:pt x="875" y="3"/>
                  <a:pt x="893" y="0"/>
                </a:cubicBezTo>
                <a:cubicBezTo>
                  <a:pt x="929" y="3"/>
                  <a:pt x="967" y="0"/>
                  <a:pt x="1002" y="10"/>
                </a:cubicBezTo>
                <a:cubicBezTo>
                  <a:pt x="1059" y="26"/>
                  <a:pt x="1133" y="96"/>
                  <a:pt x="1165" y="136"/>
                </a:cubicBezTo>
                <a:cubicBezTo>
                  <a:pt x="1184" y="159"/>
                  <a:pt x="1202" y="181"/>
                  <a:pt x="1220" y="204"/>
                </a:cubicBezTo>
                <a:cubicBezTo>
                  <a:pt x="1228" y="213"/>
                  <a:pt x="1241" y="234"/>
                  <a:pt x="1241" y="234"/>
                </a:cubicBezTo>
                <a:cubicBezTo>
                  <a:pt x="1265" y="317"/>
                  <a:pt x="1299" y="353"/>
                  <a:pt x="1361" y="418"/>
                </a:cubicBezTo>
                <a:cubicBezTo>
                  <a:pt x="1411" y="470"/>
                  <a:pt x="1449" y="526"/>
                  <a:pt x="1513" y="564"/>
                </a:cubicBezTo>
                <a:cubicBezTo>
                  <a:pt x="1533" y="576"/>
                  <a:pt x="1558" y="581"/>
                  <a:pt x="1578" y="593"/>
                </a:cubicBezTo>
                <a:cubicBezTo>
                  <a:pt x="1644" y="578"/>
                  <a:pt x="1725" y="512"/>
                  <a:pt x="1774" y="466"/>
                </a:cubicBezTo>
                <a:cubicBezTo>
                  <a:pt x="1802" y="365"/>
                  <a:pt x="1763" y="493"/>
                  <a:pt x="1807" y="389"/>
                </a:cubicBezTo>
                <a:cubicBezTo>
                  <a:pt x="1837" y="318"/>
                  <a:pt x="1828" y="274"/>
                  <a:pt x="1926" y="253"/>
                </a:cubicBezTo>
                <a:cubicBezTo>
                  <a:pt x="2012" y="263"/>
                  <a:pt x="2092" y="296"/>
                  <a:pt x="2165" y="340"/>
                </a:cubicBezTo>
                <a:cubicBezTo>
                  <a:pt x="2201" y="405"/>
                  <a:pt x="2216" y="429"/>
                  <a:pt x="2231" y="496"/>
                </a:cubicBezTo>
                <a:cubicBezTo>
                  <a:pt x="2224" y="538"/>
                  <a:pt x="2221" y="581"/>
                  <a:pt x="2209" y="622"/>
                </a:cubicBezTo>
                <a:cubicBezTo>
                  <a:pt x="2191" y="689"/>
                  <a:pt x="2063" y="720"/>
                  <a:pt x="2003" y="739"/>
                </a:cubicBezTo>
                <a:cubicBezTo>
                  <a:pt x="1969" y="777"/>
                  <a:pt x="1931" y="820"/>
                  <a:pt x="1969" y="875"/>
                </a:cubicBezTo>
                <a:cubicBezTo>
                  <a:pt x="1977" y="886"/>
                  <a:pt x="1999" y="881"/>
                  <a:pt x="2013" y="884"/>
                </a:cubicBezTo>
                <a:cubicBezTo>
                  <a:pt x="2145" y="869"/>
                  <a:pt x="2194" y="890"/>
                  <a:pt x="2263" y="806"/>
                </a:cubicBezTo>
                <a:cubicBezTo>
                  <a:pt x="2290" y="732"/>
                  <a:pt x="2284" y="657"/>
                  <a:pt x="2198" y="631"/>
                </a:cubicBezTo>
                <a:cubicBezTo>
                  <a:pt x="2075" y="640"/>
                  <a:pt x="1996" y="665"/>
                  <a:pt x="1871" y="680"/>
                </a:cubicBezTo>
                <a:cubicBezTo>
                  <a:pt x="1821" y="711"/>
                  <a:pt x="1808" y="691"/>
                  <a:pt x="1774" y="739"/>
                </a:cubicBezTo>
                <a:cubicBezTo>
                  <a:pt x="1759" y="792"/>
                  <a:pt x="1747" y="817"/>
                  <a:pt x="1774" y="884"/>
                </a:cubicBezTo>
                <a:cubicBezTo>
                  <a:pt x="1779" y="900"/>
                  <a:pt x="1804" y="903"/>
                  <a:pt x="1818" y="914"/>
                </a:cubicBezTo>
                <a:cubicBezTo>
                  <a:pt x="1897" y="978"/>
                  <a:pt x="1877" y="976"/>
                  <a:pt x="1980" y="1001"/>
                </a:cubicBezTo>
                <a:cubicBezTo>
                  <a:pt x="2031" y="998"/>
                  <a:pt x="2083" y="999"/>
                  <a:pt x="2133" y="991"/>
                </a:cubicBezTo>
                <a:cubicBezTo>
                  <a:pt x="2162" y="987"/>
                  <a:pt x="2190" y="952"/>
                  <a:pt x="2220" y="943"/>
                </a:cubicBezTo>
                <a:cubicBezTo>
                  <a:pt x="2240" y="915"/>
                  <a:pt x="2264" y="892"/>
                  <a:pt x="2285" y="865"/>
                </a:cubicBezTo>
                <a:cubicBezTo>
                  <a:pt x="2289" y="852"/>
                  <a:pt x="2293" y="840"/>
                  <a:pt x="2296" y="826"/>
                </a:cubicBezTo>
                <a:cubicBezTo>
                  <a:pt x="2301" y="804"/>
                  <a:pt x="2301" y="780"/>
                  <a:pt x="2307" y="758"/>
                </a:cubicBezTo>
                <a:cubicBezTo>
                  <a:pt x="2318" y="720"/>
                  <a:pt x="2336" y="679"/>
                  <a:pt x="2350" y="641"/>
                </a:cubicBezTo>
                <a:cubicBezTo>
                  <a:pt x="2367" y="522"/>
                  <a:pt x="2394" y="408"/>
                  <a:pt x="2426" y="291"/>
                </a:cubicBezTo>
                <a:cubicBezTo>
                  <a:pt x="2434" y="263"/>
                  <a:pt x="2461" y="198"/>
                  <a:pt x="2492" y="185"/>
                </a:cubicBezTo>
                <a:cubicBezTo>
                  <a:pt x="2538" y="165"/>
                  <a:pt x="2594" y="173"/>
                  <a:pt x="2644" y="165"/>
                </a:cubicBezTo>
                <a:cubicBezTo>
                  <a:pt x="2679" y="168"/>
                  <a:pt x="2786" y="151"/>
                  <a:pt x="2829" y="194"/>
                </a:cubicBezTo>
                <a:cubicBezTo>
                  <a:pt x="2867" y="233"/>
                  <a:pt x="2891" y="286"/>
                  <a:pt x="2916" y="331"/>
                </a:cubicBezTo>
                <a:cubicBezTo>
                  <a:pt x="2922" y="344"/>
                  <a:pt x="2937" y="369"/>
                  <a:pt x="2937" y="369"/>
                </a:cubicBezTo>
                <a:cubicBezTo>
                  <a:pt x="2959" y="449"/>
                  <a:pt x="3009" y="609"/>
                  <a:pt x="2916" y="661"/>
                </a:cubicBezTo>
                <a:cubicBezTo>
                  <a:pt x="2857" y="694"/>
                  <a:pt x="2779" y="676"/>
                  <a:pt x="2709" y="680"/>
                </a:cubicBezTo>
                <a:cubicBezTo>
                  <a:pt x="2639" y="696"/>
                  <a:pt x="2623" y="702"/>
                  <a:pt x="2590" y="641"/>
                </a:cubicBezTo>
                <a:cubicBezTo>
                  <a:pt x="2594" y="596"/>
                  <a:pt x="2589" y="549"/>
                  <a:pt x="2601" y="506"/>
                </a:cubicBezTo>
                <a:cubicBezTo>
                  <a:pt x="2605" y="489"/>
                  <a:pt x="2653" y="466"/>
                  <a:pt x="2666" y="457"/>
                </a:cubicBezTo>
                <a:cubicBezTo>
                  <a:pt x="2702" y="429"/>
                  <a:pt x="2719" y="412"/>
                  <a:pt x="2764" y="399"/>
                </a:cubicBezTo>
                <a:cubicBezTo>
                  <a:pt x="2807" y="402"/>
                  <a:pt x="2851" y="402"/>
                  <a:pt x="2894" y="408"/>
                </a:cubicBezTo>
                <a:cubicBezTo>
                  <a:pt x="2917" y="412"/>
                  <a:pt x="2960" y="428"/>
                  <a:pt x="2960" y="428"/>
                </a:cubicBezTo>
                <a:cubicBezTo>
                  <a:pt x="2981" y="441"/>
                  <a:pt x="3007" y="450"/>
                  <a:pt x="3024" y="466"/>
                </a:cubicBezTo>
                <a:cubicBezTo>
                  <a:pt x="3031" y="473"/>
                  <a:pt x="3037" y="482"/>
                  <a:pt x="3046" y="486"/>
                </a:cubicBezTo>
                <a:cubicBezTo>
                  <a:pt x="3092" y="507"/>
                  <a:pt x="3159" y="523"/>
                  <a:pt x="3209" y="534"/>
                </a:cubicBezTo>
                <a:cubicBezTo>
                  <a:pt x="3294" y="516"/>
                  <a:pt x="3298" y="479"/>
                  <a:pt x="3318" y="408"/>
                </a:cubicBezTo>
                <a:cubicBezTo>
                  <a:pt x="3318" y="404"/>
                  <a:pt x="3314" y="151"/>
                  <a:pt x="3362" y="97"/>
                </a:cubicBezTo>
                <a:cubicBezTo>
                  <a:pt x="3380" y="76"/>
                  <a:pt x="3412" y="73"/>
                  <a:pt x="3437" y="68"/>
                </a:cubicBezTo>
                <a:cubicBezTo>
                  <a:pt x="3488" y="72"/>
                  <a:pt x="3539" y="73"/>
                  <a:pt x="3590" y="78"/>
                </a:cubicBezTo>
                <a:cubicBezTo>
                  <a:pt x="3639" y="83"/>
                  <a:pt x="3608" y="87"/>
                  <a:pt x="3645" y="107"/>
                </a:cubicBezTo>
                <a:cubicBezTo>
                  <a:pt x="3654" y="112"/>
                  <a:pt x="3677" y="116"/>
                  <a:pt x="3677" y="116"/>
                </a:cubicBezTo>
              </a:path>
            </a:pathLst>
          </a:custGeom>
          <a:noFill/>
          <a:ln w="38100" cap="flat" cmpd="sng">
            <a:solidFill>
              <a:srgbClr val="00FFFF"/>
            </a:solidFill>
            <a:prstDash val="solid"/>
            <a:round/>
            <a:headEnd/>
            <a:tailEnd/>
          </a:ln>
        </p:spPr>
        <p:txBody>
          <a:bodyPr wrap="none" anchor="ctr"/>
          <a:lstStyle/>
          <a:p>
            <a:endParaRPr lang="ru-RU"/>
          </a:p>
        </p:txBody>
      </p:sp>
      <p:grpSp>
        <p:nvGrpSpPr>
          <p:cNvPr id="33" name="Group 45"/>
          <p:cNvGrpSpPr>
            <a:grpSpLocks/>
          </p:cNvGrpSpPr>
          <p:nvPr/>
        </p:nvGrpSpPr>
        <p:grpSpPr bwMode="auto">
          <a:xfrm>
            <a:off x="7742238" y="2895600"/>
            <a:ext cx="1370012" cy="188913"/>
            <a:chOff x="4843" y="1966"/>
            <a:chExt cx="863" cy="119"/>
          </a:xfrm>
        </p:grpSpPr>
        <p:sp>
          <p:nvSpPr>
            <p:cNvPr id="50" name="Rectangle 46"/>
            <p:cNvSpPr>
              <a:spLocks noChangeArrowheads="1"/>
            </p:cNvSpPr>
            <p:nvPr/>
          </p:nvSpPr>
          <p:spPr bwMode="auto">
            <a:xfrm>
              <a:off x="4843" y="2008"/>
              <a:ext cx="793" cy="40"/>
            </a:xfrm>
            <a:prstGeom prst="rect">
              <a:avLst/>
            </a:prstGeom>
            <a:solidFill>
              <a:srgbClr val="201000"/>
            </a:solidFill>
            <a:ln w="9525">
              <a:noFill/>
              <a:miter lim="800000"/>
              <a:headEnd/>
              <a:tailEnd/>
            </a:ln>
          </p:spPr>
          <p:txBody>
            <a:bodyPr/>
            <a:lstStyle/>
            <a:p>
              <a:endParaRPr lang="ru-RU"/>
            </a:p>
          </p:txBody>
        </p:sp>
        <p:sp>
          <p:nvSpPr>
            <p:cNvPr id="51" name="Freeform 47"/>
            <p:cNvSpPr>
              <a:spLocks/>
            </p:cNvSpPr>
            <p:nvPr/>
          </p:nvSpPr>
          <p:spPr bwMode="auto">
            <a:xfrm>
              <a:off x="4857" y="2027"/>
              <a:ext cx="130" cy="58"/>
            </a:xfrm>
            <a:custGeom>
              <a:avLst/>
              <a:gdLst>
                <a:gd name="T0" fmla="*/ 38 w 260"/>
                <a:gd name="T1" fmla="*/ 0 h 117"/>
                <a:gd name="T2" fmla="*/ 260 w 260"/>
                <a:gd name="T3" fmla="*/ 0 h 117"/>
                <a:gd name="T4" fmla="*/ 215 w 260"/>
                <a:gd name="T5" fmla="*/ 117 h 117"/>
                <a:gd name="T6" fmla="*/ 0 w 260"/>
                <a:gd name="T7" fmla="*/ 117 h 117"/>
                <a:gd name="T8" fmla="*/ 38 w 260"/>
                <a:gd name="T9" fmla="*/ 0 h 117"/>
                <a:gd name="T10" fmla="*/ 0 60000 65536"/>
                <a:gd name="T11" fmla="*/ 0 60000 65536"/>
                <a:gd name="T12" fmla="*/ 0 60000 65536"/>
                <a:gd name="T13" fmla="*/ 0 60000 65536"/>
                <a:gd name="T14" fmla="*/ 0 60000 65536"/>
                <a:gd name="T15" fmla="*/ 0 w 260"/>
                <a:gd name="T16" fmla="*/ 0 h 117"/>
                <a:gd name="T17" fmla="*/ 260 w 260"/>
                <a:gd name="T18" fmla="*/ 117 h 117"/>
              </a:gdLst>
              <a:ahLst/>
              <a:cxnLst>
                <a:cxn ang="T10">
                  <a:pos x="T0" y="T1"/>
                </a:cxn>
                <a:cxn ang="T11">
                  <a:pos x="T2" y="T3"/>
                </a:cxn>
                <a:cxn ang="T12">
                  <a:pos x="T4" y="T5"/>
                </a:cxn>
                <a:cxn ang="T13">
                  <a:pos x="T6" y="T7"/>
                </a:cxn>
                <a:cxn ang="T14">
                  <a:pos x="T8" y="T9"/>
                </a:cxn>
              </a:cxnLst>
              <a:rect l="T15" t="T16" r="T17" b="T18"/>
              <a:pathLst>
                <a:path w="260" h="117">
                  <a:moveTo>
                    <a:pt x="38" y="0"/>
                  </a:moveTo>
                  <a:lnTo>
                    <a:pt x="260" y="0"/>
                  </a:lnTo>
                  <a:lnTo>
                    <a:pt x="215" y="117"/>
                  </a:lnTo>
                  <a:lnTo>
                    <a:pt x="0" y="117"/>
                  </a:lnTo>
                  <a:lnTo>
                    <a:pt x="38" y="0"/>
                  </a:lnTo>
                  <a:close/>
                </a:path>
              </a:pathLst>
            </a:custGeom>
            <a:solidFill>
              <a:srgbClr val="FF4040"/>
            </a:solidFill>
            <a:ln w="9525">
              <a:noFill/>
              <a:round/>
              <a:headEnd/>
              <a:tailEnd/>
            </a:ln>
          </p:spPr>
          <p:txBody>
            <a:bodyPr/>
            <a:lstStyle/>
            <a:p>
              <a:endParaRPr lang="ru-RU"/>
            </a:p>
          </p:txBody>
        </p:sp>
        <p:sp>
          <p:nvSpPr>
            <p:cNvPr id="52" name="Freeform 48"/>
            <p:cNvSpPr>
              <a:spLocks/>
            </p:cNvSpPr>
            <p:nvPr/>
          </p:nvSpPr>
          <p:spPr bwMode="auto">
            <a:xfrm>
              <a:off x="4857" y="1966"/>
              <a:ext cx="130" cy="59"/>
            </a:xfrm>
            <a:custGeom>
              <a:avLst/>
              <a:gdLst>
                <a:gd name="T0" fmla="*/ 38 w 260"/>
                <a:gd name="T1" fmla="*/ 117 h 117"/>
                <a:gd name="T2" fmla="*/ 260 w 260"/>
                <a:gd name="T3" fmla="*/ 117 h 117"/>
                <a:gd name="T4" fmla="*/ 215 w 260"/>
                <a:gd name="T5" fmla="*/ 0 h 117"/>
                <a:gd name="T6" fmla="*/ 0 w 260"/>
                <a:gd name="T7" fmla="*/ 0 h 117"/>
                <a:gd name="T8" fmla="*/ 38 w 260"/>
                <a:gd name="T9" fmla="*/ 117 h 117"/>
                <a:gd name="T10" fmla="*/ 0 60000 65536"/>
                <a:gd name="T11" fmla="*/ 0 60000 65536"/>
                <a:gd name="T12" fmla="*/ 0 60000 65536"/>
                <a:gd name="T13" fmla="*/ 0 60000 65536"/>
                <a:gd name="T14" fmla="*/ 0 60000 65536"/>
                <a:gd name="T15" fmla="*/ 0 w 260"/>
                <a:gd name="T16" fmla="*/ 0 h 117"/>
                <a:gd name="T17" fmla="*/ 260 w 260"/>
                <a:gd name="T18" fmla="*/ 117 h 117"/>
              </a:gdLst>
              <a:ahLst/>
              <a:cxnLst>
                <a:cxn ang="T10">
                  <a:pos x="T0" y="T1"/>
                </a:cxn>
                <a:cxn ang="T11">
                  <a:pos x="T2" y="T3"/>
                </a:cxn>
                <a:cxn ang="T12">
                  <a:pos x="T4" y="T5"/>
                </a:cxn>
                <a:cxn ang="T13">
                  <a:pos x="T6" y="T7"/>
                </a:cxn>
                <a:cxn ang="T14">
                  <a:pos x="T8" y="T9"/>
                </a:cxn>
              </a:cxnLst>
              <a:rect l="T15" t="T16" r="T17" b="T18"/>
              <a:pathLst>
                <a:path w="260" h="117">
                  <a:moveTo>
                    <a:pt x="38" y="117"/>
                  </a:moveTo>
                  <a:lnTo>
                    <a:pt x="260" y="117"/>
                  </a:lnTo>
                  <a:lnTo>
                    <a:pt x="215" y="0"/>
                  </a:lnTo>
                  <a:lnTo>
                    <a:pt x="0" y="0"/>
                  </a:lnTo>
                  <a:lnTo>
                    <a:pt x="38" y="117"/>
                  </a:lnTo>
                  <a:close/>
                </a:path>
              </a:pathLst>
            </a:custGeom>
            <a:solidFill>
              <a:srgbClr val="FF0000"/>
            </a:solidFill>
            <a:ln w="9525">
              <a:noFill/>
              <a:round/>
              <a:headEnd/>
              <a:tailEnd/>
            </a:ln>
          </p:spPr>
          <p:txBody>
            <a:bodyPr/>
            <a:lstStyle/>
            <a:p>
              <a:endParaRPr lang="ru-RU"/>
            </a:p>
          </p:txBody>
        </p:sp>
        <p:sp>
          <p:nvSpPr>
            <p:cNvPr id="53" name="Freeform 49"/>
            <p:cNvSpPr>
              <a:spLocks/>
            </p:cNvSpPr>
            <p:nvPr/>
          </p:nvSpPr>
          <p:spPr bwMode="auto">
            <a:xfrm>
              <a:off x="5597" y="1975"/>
              <a:ext cx="109" cy="108"/>
            </a:xfrm>
            <a:custGeom>
              <a:avLst/>
              <a:gdLst>
                <a:gd name="T0" fmla="*/ 0 w 219"/>
                <a:gd name="T1" fmla="*/ 0 h 216"/>
                <a:gd name="T2" fmla="*/ 219 w 219"/>
                <a:gd name="T3" fmla="*/ 108 h 216"/>
                <a:gd name="T4" fmla="*/ 1 w 219"/>
                <a:gd name="T5" fmla="*/ 216 h 216"/>
                <a:gd name="T6" fmla="*/ 50 w 219"/>
                <a:gd name="T7" fmla="*/ 110 h 216"/>
                <a:gd name="T8" fmla="*/ 0 w 219"/>
                <a:gd name="T9" fmla="*/ 0 h 216"/>
                <a:gd name="T10" fmla="*/ 0 60000 65536"/>
                <a:gd name="T11" fmla="*/ 0 60000 65536"/>
                <a:gd name="T12" fmla="*/ 0 60000 65536"/>
                <a:gd name="T13" fmla="*/ 0 60000 65536"/>
                <a:gd name="T14" fmla="*/ 0 60000 65536"/>
                <a:gd name="T15" fmla="*/ 0 w 219"/>
                <a:gd name="T16" fmla="*/ 0 h 216"/>
                <a:gd name="T17" fmla="*/ 219 w 219"/>
                <a:gd name="T18" fmla="*/ 216 h 216"/>
              </a:gdLst>
              <a:ahLst/>
              <a:cxnLst>
                <a:cxn ang="T10">
                  <a:pos x="T0" y="T1"/>
                </a:cxn>
                <a:cxn ang="T11">
                  <a:pos x="T2" y="T3"/>
                </a:cxn>
                <a:cxn ang="T12">
                  <a:pos x="T4" y="T5"/>
                </a:cxn>
                <a:cxn ang="T13">
                  <a:pos x="T6" y="T7"/>
                </a:cxn>
                <a:cxn ang="T14">
                  <a:pos x="T8" y="T9"/>
                </a:cxn>
              </a:cxnLst>
              <a:rect l="T15" t="T16" r="T17" b="T18"/>
              <a:pathLst>
                <a:path w="219" h="216">
                  <a:moveTo>
                    <a:pt x="0" y="0"/>
                  </a:moveTo>
                  <a:lnTo>
                    <a:pt x="219" y="108"/>
                  </a:lnTo>
                  <a:lnTo>
                    <a:pt x="1" y="216"/>
                  </a:lnTo>
                  <a:lnTo>
                    <a:pt x="50" y="110"/>
                  </a:lnTo>
                  <a:lnTo>
                    <a:pt x="0" y="0"/>
                  </a:lnTo>
                  <a:close/>
                </a:path>
              </a:pathLst>
            </a:custGeom>
            <a:solidFill>
              <a:srgbClr val="402000"/>
            </a:solidFill>
            <a:ln w="9525">
              <a:noFill/>
              <a:round/>
              <a:headEnd/>
              <a:tailEnd/>
            </a:ln>
          </p:spPr>
          <p:txBody>
            <a:bodyPr/>
            <a:lstStyle/>
            <a:p>
              <a:endParaRPr lang="ru-RU"/>
            </a:p>
          </p:txBody>
        </p:sp>
      </p:grpSp>
      <p:sp>
        <p:nvSpPr>
          <p:cNvPr id="3" name="Прямоугольник 2"/>
          <p:cNvSpPr/>
          <p:nvPr/>
        </p:nvSpPr>
        <p:spPr>
          <a:xfrm>
            <a:off x="467544" y="1646030"/>
            <a:ext cx="8676456" cy="1938992"/>
          </a:xfrm>
          <a:prstGeom prst="rect">
            <a:avLst/>
          </a:prstGeom>
        </p:spPr>
        <p:txBody>
          <a:bodyPr wrap="square">
            <a:spAutoFit/>
          </a:bodyPr>
          <a:lstStyle/>
          <a:p>
            <a:r>
              <a:rPr lang="ru-RU" sz="2400" dirty="0" smtClean="0"/>
              <a:t>Мы не достигнем цели, если будем собирать данные, не связанные с профилактикой неинфекционных заболеваний </a:t>
            </a:r>
          </a:p>
          <a:p>
            <a:endParaRPr lang="ru-RU" sz="2400" dirty="0" smtClean="0"/>
          </a:p>
          <a:p>
            <a:endParaRPr lang="ru-RU" sz="2400" dirty="0" smtClean="0"/>
          </a:p>
          <a:p>
            <a:r>
              <a:rPr lang="ru-RU" sz="2400" dirty="0" smtClean="0"/>
              <a:t>				</a:t>
            </a:r>
            <a:r>
              <a:rPr lang="ru-RU" sz="2400" b="1" dirty="0" smtClean="0"/>
              <a:t>ИЛИ</a:t>
            </a:r>
            <a:endParaRPr lang="ru-RU"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3074</TotalTime>
  <Words>2395</Words>
  <Application>Microsoft Office PowerPoint</Application>
  <PresentationFormat>Экран (4:3)</PresentationFormat>
  <Paragraphs>527</Paragraphs>
  <Slides>48</Slides>
  <Notes>6</Notes>
  <HiddenSlides>1</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48</vt:i4>
      </vt:variant>
    </vt:vector>
  </HeadingPairs>
  <TitlesOfParts>
    <vt:vector size="51" baseType="lpstr">
      <vt:lpstr>Тема Office</vt:lpstr>
      <vt:lpstr>Диаграмма</vt:lpstr>
      <vt:lpstr>Worksheet</vt:lpstr>
      <vt:lpstr>Оценка эффективности программ профилактики неинфекционных заболеваний</vt:lpstr>
      <vt:lpstr>Актуальность темы</vt:lpstr>
      <vt:lpstr>Неинфекционные заболевания – основная причина смерти сегодня, завтра и послезавтра. </vt:lpstr>
      <vt:lpstr>Презентация PowerPoint</vt:lpstr>
      <vt:lpstr>Континуум развития неинфекционных заболеваний</vt:lpstr>
      <vt:lpstr>Глобальный план действий по профилактике и контролю за НИЗ (2020)</vt:lpstr>
      <vt:lpstr>Глобальный план действий по профилактике и контролю за НИЗ (2020)</vt:lpstr>
      <vt:lpstr>Мониторинг</vt:lpstr>
      <vt:lpstr>Наблюдение (мониторинг) - основной компонент оценки профилактики НИЗ</vt:lpstr>
      <vt:lpstr>Какие факторы риска отбираются для наблюдения ?</vt:lpstr>
      <vt:lpstr>Факторы риска основных неинфекционных заболеваний</vt:lpstr>
      <vt:lpstr>Неинфекционные заболевания, Основные факторы риска</vt:lpstr>
      <vt:lpstr>Факторы риска – часть общего процесса заболевания атеросклерозом</vt:lpstr>
      <vt:lpstr>Распределение факторов риска по уровню вклада в смертность ССЗ в России</vt:lpstr>
      <vt:lpstr>Динамика распространенности артериальной гипертонии в России*</vt:lpstr>
      <vt:lpstr>Распространенность гипертонии, частота приема препаратов, эффективность лечения, контроль АГ </vt:lpstr>
      <vt:lpstr>Презентация PowerPoint</vt:lpstr>
      <vt:lpstr>Что знает население и больные ИБС о своем холестерине (%)</vt:lpstr>
      <vt:lpstr>Динамика ожирения в России*</vt:lpstr>
      <vt:lpstr>Частота заболеваемости ожирением в  том числе впервые выявленным, среди подростков 15-17 лет</vt:lpstr>
      <vt:lpstr>Потребление алкоголя в литрах чистого этанола на душу населения (в возрасте 15 лет и старше) , 2014 </vt:lpstr>
      <vt:lpstr>Данные ВОЗ за 2004-2005г, по потреблению алкогольных напитков</vt:lpstr>
      <vt:lpstr>Потребление различных типов алкоголя на душу населения, 2014</vt:lpstr>
      <vt:lpstr>Распространенность курения среди российских мужчин и женщин</vt:lpstr>
      <vt:lpstr>Частота чрезмерного употребления  алкоголя (%)</vt:lpstr>
      <vt:lpstr>Распространенность курения в регионах ЭССЕ-РФ (%)</vt:lpstr>
      <vt:lpstr>Распространенность ожирения в регионах ЭССЕ-РФ (%)</vt:lpstr>
      <vt:lpstr>Распространенность гипертонии в регионах ЭССЕ-РФ (%)</vt:lpstr>
      <vt:lpstr>Презентация PowerPoint</vt:lpstr>
      <vt:lpstr>Презентация PowerPoint</vt:lpstr>
      <vt:lpstr>Оценка эффективности программы</vt:lpstr>
      <vt:lpstr>STEPS</vt:lpstr>
      <vt:lpstr>Преимущества инструмента STEPS</vt:lpstr>
      <vt:lpstr>STEPS (8 индикаторов здоровья)</vt:lpstr>
      <vt:lpstr>Процесс проведения STEРS</vt:lpstr>
      <vt:lpstr>Индикаторы государственной программы по данным ЭССЕ-РФ</vt:lpstr>
      <vt:lpstr>Результаты оценки эффективности профилактических программ</vt:lpstr>
      <vt:lpstr>Эффективность вторичной профилактики ИБС  в практическом здравоохранении   смертность от ССЗ 10 лет наблюдения </vt:lpstr>
      <vt:lpstr>Презентация PowerPoint</vt:lpstr>
      <vt:lpstr>Презентация PowerPoint</vt:lpstr>
      <vt:lpstr>Презентация PowerPoint</vt:lpstr>
      <vt:lpstr>Презентация PowerPoint</vt:lpstr>
      <vt:lpstr>Объяснение снижения смертности от ССЗ в России в 2003-2009 гг</vt:lpstr>
      <vt:lpstr>центры медицинской профилактики</vt:lpstr>
      <vt:lpstr>центры медицинской профилактики</vt:lpstr>
      <vt:lpstr>Ключевые моменты сегодня</vt:lpstr>
      <vt:lpstr>Снижение глобального бремени НИЗ является главным приоритетом и необходимым условием для устойчивого развития.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Дроздова Любовь Юрьевна</dc:creator>
  <cp:lastModifiedBy>Ольга</cp:lastModifiedBy>
  <cp:revision>223</cp:revision>
  <cp:lastPrinted>2016-03-28T12:20:46Z</cp:lastPrinted>
  <dcterms:created xsi:type="dcterms:W3CDTF">2016-03-28T10:09:10Z</dcterms:created>
  <dcterms:modified xsi:type="dcterms:W3CDTF">2018-10-19T06:43:00Z</dcterms:modified>
</cp:coreProperties>
</file>