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4" r:id="rId4"/>
    <p:sldId id="257" r:id="rId5"/>
    <p:sldId id="272" r:id="rId6"/>
    <p:sldId id="258" r:id="rId7"/>
    <p:sldId id="259" r:id="rId8"/>
    <p:sldId id="270" r:id="rId9"/>
    <p:sldId id="286" r:id="rId10"/>
    <p:sldId id="285" r:id="rId11"/>
    <p:sldId id="287" r:id="rId12"/>
    <p:sldId id="289" r:id="rId13"/>
    <p:sldId id="281" r:id="rId14"/>
    <p:sldId id="279" r:id="rId15"/>
    <p:sldId id="288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08F4-453B-4EFF-BEE1-22AC890689CD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0A20-2C73-4839-892F-9D80F2B79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226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08F4-453B-4EFF-BEE1-22AC890689CD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0A20-2C73-4839-892F-9D80F2B79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38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08F4-453B-4EFF-BEE1-22AC890689CD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0A20-2C73-4839-892F-9D80F2B79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732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08F4-453B-4EFF-BEE1-22AC890689CD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0A20-2C73-4839-892F-9D80F2B79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03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08F4-453B-4EFF-BEE1-22AC890689CD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0A20-2C73-4839-892F-9D80F2B79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57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08F4-453B-4EFF-BEE1-22AC890689CD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0A20-2C73-4839-892F-9D80F2B79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78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08F4-453B-4EFF-BEE1-22AC890689CD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0A20-2C73-4839-892F-9D80F2B79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288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08F4-453B-4EFF-BEE1-22AC890689CD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0A20-2C73-4839-892F-9D80F2B79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419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08F4-453B-4EFF-BEE1-22AC890689CD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0A20-2C73-4839-892F-9D80F2B79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16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08F4-453B-4EFF-BEE1-22AC890689CD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0A20-2C73-4839-892F-9D80F2B79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998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08F4-453B-4EFF-BEE1-22AC890689CD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0A20-2C73-4839-892F-9D80F2B79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828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608F4-453B-4EFF-BEE1-22AC890689CD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20A20-2C73-4839-892F-9D80F2B79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79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63295" y="4293096"/>
            <a:ext cx="7385303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«Физическая активность и здоровье»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57250" cy="923925"/>
          </a:xfrm>
          <a:prstGeom prst="rect">
            <a:avLst/>
          </a:prstGeom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4499992" y="332656"/>
            <a:ext cx="4413176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В природе нет ничего важнее движения</a:t>
            </a:r>
          </a:p>
          <a:p>
            <a:pPr algn="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и о нем философы написали томов немало</a:t>
            </a:r>
          </a:p>
          <a:p>
            <a:pPr algn="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и немалых…</a:t>
            </a:r>
          </a:p>
          <a:p>
            <a:pPr algn="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Галилео Галилей, 1638 год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579456" y="5517232"/>
            <a:ext cx="7952983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ГКУЗ ЛО Центр медицинской профилактики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37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/>
          </p:cNvSpPr>
          <p:nvPr/>
        </p:nvSpPr>
        <p:spPr>
          <a:xfrm>
            <a:off x="2663359" y="116632"/>
            <a:ext cx="4392488" cy="560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Методы самооценки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7504" y="2743727"/>
            <a:ext cx="88569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«Разговорный тест» </a:t>
            </a:r>
            <a:r>
              <a:rPr lang="ru-RU" sz="1600" dirty="0">
                <a:solidFill>
                  <a:srgbClr val="002060"/>
                </a:solidFill>
              </a:rPr>
              <a:t>во время </a:t>
            </a:r>
            <a:r>
              <a:rPr lang="ru-RU" sz="1600" dirty="0" smtClean="0">
                <a:solidFill>
                  <a:srgbClr val="002060"/>
                </a:solidFill>
              </a:rPr>
              <a:t>физической </a:t>
            </a:r>
            <a:r>
              <a:rPr lang="ru-RU" sz="1600" dirty="0">
                <a:solidFill>
                  <a:srgbClr val="002060"/>
                </a:solidFill>
              </a:rPr>
              <a:t>нагрузки: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- можете </a:t>
            </a:r>
            <a:r>
              <a:rPr lang="ru-RU" sz="1600" dirty="0">
                <a:solidFill>
                  <a:srgbClr val="002060"/>
                </a:solidFill>
              </a:rPr>
              <a:t>свободно говорить — увеличьте интенсивность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- говорите </a:t>
            </a:r>
            <a:r>
              <a:rPr lang="ru-RU" sz="1600" dirty="0">
                <a:solidFill>
                  <a:srgbClr val="002060"/>
                </a:solidFill>
              </a:rPr>
              <a:t>коротко, глубоко вдыхая между фразами, — </a:t>
            </a:r>
            <a:r>
              <a:rPr lang="ru-RU" sz="1600" dirty="0" smtClean="0">
                <a:solidFill>
                  <a:srgbClr val="002060"/>
                </a:solidFill>
              </a:rPr>
              <a:t>такая нагрузка </a:t>
            </a:r>
            <a:r>
              <a:rPr lang="ru-RU" sz="1600" dirty="0">
                <a:solidFill>
                  <a:srgbClr val="002060"/>
                </a:solidFill>
              </a:rPr>
              <a:t>соответствует вашему функциональному статусу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- в </a:t>
            </a:r>
            <a:r>
              <a:rPr lang="ru-RU" sz="1600" dirty="0">
                <a:solidFill>
                  <a:srgbClr val="002060"/>
                </a:solidFill>
              </a:rPr>
              <a:t>состоянии сказать только 1–2 слова, а потом с трудом </a:t>
            </a:r>
            <a:r>
              <a:rPr lang="ru-RU" sz="1600" dirty="0" smtClean="0">
                <a:solidFill>
                  <a:srgbClr val="002060"/>
                </a:solidFill>
              </a:rPr>
              <a:t>можете </a:t>
            </a:r>
            <a:r>
              <a:rPr lang="ru-RU" sz="1600" dirty="0">
                <a:solidFill>
                  <a:srgbClr val="002060"/>
                </a:solidFill>
              </a:rPr>
              <a:t>отдышаться — явное перенапряжение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7504" y="4365104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Ортостатическая проба. </a:t>
            </a:r>
            <a:r>
              <a:rPr lang="ru-RU" sz="1600" dirty="0">
                <a:solidFill>
                  <a:srgbClr val="002060"/>
                </a:solidFill>
              </a:rPr>
              <a:t>Пульс подсчитывается </a:t>
            </a:r>
            <a:r>
              <a:rPr lang="ru-RU" sz="1600" dirty="0" smtClean="0">
                <a:solidFill>
                  <a:srgbClr val="002060"/>
                </a:solidFill>
              </a:rPr>
              <a:t>сначала в </a:t>
            </a:r>
            <a:r>
              <a:rPr lang="ru-RU" sz="1600" dirty="0">
                <a:solidFill>
                  <a:srgbClr val="002060"/>
                </a:solidFill>
              </a:rPr>
              <a:t>положении лежа, далее — через 1 мин. после подъема. При </a:t>
            </a:r>
            <a:r>
              <a:rPr lang="ru-RU" sz="1600" dirty="0" smtClean="0">
                <a:solidFill>
                  <a:srgbClr val="002060"/>
                </a:solidFill>
              </a:rPr>
              <a:t>хорошей </a:t>
            </a:r>
            <a:r>
              <a:rPr lang="ru-RU" sz="1600" dirty="0">
                <a:solidFill>
                  <a:srgbClr val="002060"/>
                </a:solidFill>
              </a:rPr>
              <a:t>адаптации к нагрузкам разность ЧСС не должна </a:t>
            </a:r>
            <a:r>
              <a:rPr lang="ru-RU" sz="1600" dirty="0" smtClean="0">
                <a:solidFill>
                  <a:srgbClr val="002060"/>
                </a:solidFill>
              </a:rPr>
              <a:t>превышать </a:t>
            </a:r>
            <a:r>
              <a:rPr lang="ru-RU" sz="1600" dirty="0">
                <a:solidFill>
                  <a:srgbClr val="002060"/>
                </a:solidFill>
              </a:rPr>
              <a:t>8–10 уд./</a:t>
            </a:r>
            <a:r>
              <a:rPr lang="ru-RU" sz="1600" dirty="0" smtClean="0">
                <a:solidFill>
                  <a:srgbClr val="002060"/>
                </a:solidFill>
              </a:rPr>
              <a:t>мин.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Разница </a:t>
            </a:r>
            <a:r>
              <a:rPr lang="ru-RU" sz="1600" dirty="0">
                <a:solidFill>
                  <a:srgbClr val="002060"/>
                </a:solidFill>
              </a:rPr>
              <a:t>в 15–20 уд. — удовлетворительно;</a:t>
            </a:r>
          </a:p>
          <a:p>
            <a:r>
              <a:rPr lang="ru-RU" sz="1600" dirty="0">
                <a:solidFill>
                  <a:srgbClr val="002060"/>
                </a:solidFill>
              </a:rPr>
              <a:t>&gt; 20 уд. — признак перетренировки, или </a:t>
            </a:r>
            <a:r>
              <a:rPr lang="ru-RU" sz="1600" dirty="0" err="1">
                <a:solidFill>
                  <a:srgbClr val="002060"/>
                </a:solidFill>
              </a:rPr>
              <a:t>детренированности</a:t>
            </a:r>
            <a:r>
              <a:rPr lang="ru-RU" sz="1600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или </a:t>
            </a:r>
            <a:r>
              <a:rPr lang="ru-RU" sz="1600" dirty="0" err="1">
                <a:solidFill>
                  <a:srgbClr val="002060"/>
                </a:solidFill>
              </a:rPr>
              <a:t>дисрегуляции</a:t>
            </a:r>
            <a:r>
              <a:rPr lang="ru-RU" sz="1600" dirty="0">
                <a:solidFill>
                  <a:srgbClr val="002060"/>
                </a:solidFill>
              </a:rPr>
              <a:t> вегетативной нервной системы.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6093296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Нормальный крепкий сон, хорошее самочувствие и настроение </a:t>
            </a:r>
            <a:r>
              <a:rPr lang="ru-RU" sz="1600" b="1" dirty="0" smtClean="0">
                <a:solidFill>
                  <a:srgbClr val="002060"/>
                </a:solidFill>
              </a:rPr>
              <a:t>- показатели </a:t>
            </a:r>
            <a:r>
              <a:rPr lang="ru-RU" sz="1600" b="1" dirty="0">
                <a:solidFill>
                  <a:srgbClr val="002060"/>
                </a:solidFill>
              </a:rPr>
              <a:t>правильно подобранной интенсивности тренировок.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07504" y="676980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Определите пульс до </a:t>
            </a:r>
            <a:r>
              <a:rPr lang="ru-RU" sz="1600" b="1" dirty="0" smtClean="0">
                <a:solidFill>
                  <a:srgbClr val="002060"/>
                </a:solidFill>
              </a:rPr>
              <a:t>тренировки</a:t>
            </a:r>
            <a:r>
              <a:rPr lang="ru-RU" sz="1600" dirty="0" smtClean="0">
                <a:solidFill>
                  <a:srgbClr val="002060"/>
                </a:solidFill>
              </a:rPr>
              <a:t>. Если </a:t>
            </a:r>
            <a:r>
              <a:rPr lang="ru-RU" sz="1600" dirty="0">
                <a:solidFill>
                  <a:srgbClr val="002060"/>
                </a:solidFill>
              </a:rPr>
              <a:t>нагрузка соответствует </a:t>
            </a:r>
            <a:r>
              <a:rPr lang="ru-RU" sz="1600" dirty="0" smtClean="0">
                <a:solidFill>
                  <a:srgbClr val="002060"/>
                </a:solidFill>
              </a:rPr>
              <a:t>функциональным </a:t>
            </a:r>
            <a:r>
              <a:rPr lang="ru-RU" sz="1600" dirty="0">
                <a:solidFill>
                  <a:srgbClr val="002060"/>
                </a:solidFill>
              </a:rPr>
              <a:t>возможностям </a:t>
            </a:r>
            <a:r>
              <a:rPr lang="ru-RU" sz="1600" dirty="0" smtClean="0">
                <a:solidFill>
                  <a:srgbClr val="002060"/>
                </a:solidFill>
              </a:rPr>
              <a:t>организма, то </a:t>
            </a:r>
            <a:r>
              <a:rPr lang="ru-RU" sz="1600" dirty="0">
                <a:solidFill>
                  <a:srgbClr val="002060"/>
                </a:solidFill>
              </a:rPr>
              <a:t>пульс через 10 мин. после ее </a:t>
            </a:r>
            <a:r>
              <a:rPr lang="ru-RU" sz="1600" dirty="0" smtClean="0">
                <a:solidFill>
                  <a:srgbClr val="002060"/>
                </a:solidFill>
              </a:rPr>
              <a:t>завершения </a:t>
            </a:r>
            <a:r>
              <a:rPr lang="ru-RU" sz="1600" dirty="0">
                <a:solidFill>
                  <a:srgbClr val="002060"/>
                </a:solidFill>
              </a:rPr>
              <a:t>может быть больше </a:t>
            </a:r>
            <a:r>
              <a:rPr lang="ru-RU" sz="1600" dirty="0" smtClean="0">
                <a:solidFill>
                  <a:srgbClr val="002060"/>
                </a:solidFill>
              </a:rPr>
              <a:t>исходного на </a:t>
            </a:r>
            <a:r>
              <a:rPr lang="ru-RU" sz="1600" dirty="0">
                <a:solidFill>
                  <a:srgbClr val="002060"/>
                </a:solidFill>
              </a:rPr>
              <a:t>10–25% (например, до </a:t>
            </a:r>
            <a:r>
              <a:rPr lang="ru-RU" sz="1600" dirty="0" smtClean="0">
                <a:solidFill>
                  <a:srgbClr val="002060"/>
                </a:solidFill>
              </a:rPr>
              <a:t>тренировки — </a:t>
            </a:r>
            <a:r>
              <a:rPr lang="ru-RU" sz="1600" dirty="0">
                <a:solidFill>
                  <a:srgbClr val="002060"/>
                </a:solidFill>
              </a:rPr>
              <a:t>72 уд./мин; после — 90 уд./мин, </a:t>
            </a:r>
            <a:r>
              <a:rPr lang="ru-RU" sz="1600" dirty="0" smtClean="0">
                <a:solidFill>
                  <a:srgbClr val="002060"/>
                </a:solidFill>
              </a:rPr>
              <a:t>то есть </a:t>
            </a:r>
            <a:r>
              <a:rPr lang="ru-RU" sz="1600" dirty="0">
                <a:solidFill>
                  <a:srgbClr val="002060"/>
                </a:solidFill>
              </a:rPr>
              <a:t>на 25% больше).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7504" y="1587243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Пульс считают утром в покое лежа в постели</a:t>
            </a:r>
            <a:r>
              <a:rPr lang="ru-RU" sz="1600" dirty="0">
                <a:solidFill>
                  <a:srgbClr val="002060"/>
                </a:solidFill>
              </a:rPr>
              <a:t>: 55-60 уд</a:t>
            </a:r>
            <a:r>
              <a:rPr lang="ru-RU" sz="1600" dirty="0" smtClean="0">
                <a:solidFill>
                  <a:srgbClr val="002060"/>
                </a:solidFill>
              </a:rPr>
              <a:t>./мин </a:t>
            </a:r>
            <a:r>
              <a:rPr lang="ru-RU" sz="1600" dirty="0">
                <a:solidFill>
                  <a:srgbClr val="002060"/>
                </a:solidFill>
              </a:rPr>
              <a:t>— хорошо, 60-70 уд./мин — удовлетворительно, 70-80 уд</a:t>
            </a:r>
            <a:r>
              <a:rPr lang="ru-RU" sz="1600" dirty="0" smtClean="0">
                <a:solidFill>
                  <a:srgbClr val="002060"/>
                </a:solidFill>
              </a:rPr>
              <a:t>./мин </a:t>
            </a:r>
            <a:r>
              <a:rPr lang="ru-RU" sz="1600" dirty="0">
                <a:solidFill>
                  <a:srgbClr val="002060"/>
                </a:solidFill>
              </a:rPr>
              <a:t>— неудовлетворительно. В норме ежедневные колебания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пульса не превышают 2–5 уд./мин. Если колебания пульса </a:t>
            </a:r>
            <a:r>
              <a:rPr lang="ru-RU" sz="1600" dirty="0" smtClean="0">
                <a:solidFill>
                  <a:srgbClr val="002060"/>
                </a:solidFill>
              </a:rPr>
              <a:t>непостоянны </a:t>
            </a:r>
            <a:r>
              <a:rPr lang="ru-RU" sz="1600" dirty="0">
                <a:solidFill>
                  <a:srgbClr val="002060"/>
                </a:solidFill>
              </a:rPr>
              <a:t>и превышают эту величину, то организм </a:t>
            </a:r>
            <a:r>
              <a:rPr lang="ru-RU" sz="1600" dirty="0" smtClean="0">
                <a:solidFill>
                  <a:srgbClr val="002060"/>
                </a:solidFill>
              </a:rPr>
              <a:t>хронически переутомлен</a:t>
            </a:r>
            <a:r>
              <a:rPr lang="ru-RU" sz="16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673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323528" y="116632"/>
            <a:ext cx="8496944" cy="560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Оздоровительные физические нагрузки</a:t>
            </a:r>
            <a:endParaRPr lang="ru-RU" sz="28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3508" y="764704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Система оздоровительных физических нагрузок включает в себя: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- общую </a:t>
            </a:r>
            <a:r>
              <a:rPr lang="ru-RU" sz="1600" dirty="0">
                <a:solidFill>
                  <a:srgbClr val="002060"/>
                </a:solidFill>
              </a:rPr>
              <a:t>физическую подготовку, которая необходима для </a:t>
            </a:r>
            <a:r>
              <a:rPr lang="ru-RU" sz="1600" dirty="0" smtClean="0">
                <a:solidFill>
                  <a:srgbClr val="002060"/>
                </a:solidFill>
              </a:rPr>
              <a:t>активизации </a:t>
            </a:r>
            <a:r>
              <a:rPr lang="ru-RU" sz="1600" dirty="0">
                <a:solidFill>
                  <a:srgbClr val="002060"/>
                </a:solidFill>
              </a:rPr>
              <a:t>резервов </a:t>
            </a:r>
            <a:r>
              <a:rPr lang="ru-RU" sz="1600" dirty="0" smtClean="0">
                <a:solidFill>
                  <a:srgbClr val="002060"/>
                </a:solidFill>
              </a:rPr>
              <a:t>здоровья;</a:t>
            </a:r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- регулярные </a:t>
            </a:r>
            <a:r>
              <a:rPr lang="ru-RU" sz="1600" dirty="0">
                <a:solidFill>
                  <a:srgbClr val="002060"/>
                </a:solidFill>
              </a:rPr>
              <a:t>физические нагрузки, тренирующие и </a:t>
            </a:r>
            <a:r>
              <a:rPr lang="ru-RU" sz="1600" dirty="0" smtClean="0">
                <a:solidFill>
                  <a:srgbClr val="002060"/>
                </a:solidFill>
              </a:rPr>
              <a:t>поддерживающие </a:t>
            </a:r>
            <a:r>
              <a:rPr lang="ru-RU" sz="1600" dirty="0">
                <a:solidFill>
                  <a:srgbClr val="002060"/>
                </a:solidFill>
              </a:rPr>
              <a:t>оптимальную физическую </a:t>
            </a:r>
            <a:r>
              <a:rPr lang="ru-RU" sz="1600" dirty="0" smtClean="0">
                <a:solidFill>
                  <a:srgbClr val="002060"/>
                </a:solidFill>
              </a:rPr>
              <a:t>форму;</a:t>
            </a:r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- реабилитационные </a:t>
            </a:r>
            <a:r>
              <a:rPr lang="ru-RU" sz="1600" dirty="0">
                <a:solidFill>
                  <a:srgbClr val="002060"/>
                </a:solidFill>
              </a:rPr>
              <a:t>(для больных людей) тренировки: этап </a:t>
            </a:r>
            <a:r>
              <a:rPr lang="ru-RU" sz="1600" dirty="0" smtClean="0">
                <a:solidFill>
                  <a:srgbClr val="002060"/>
                </a:solidFill>
              </a:rPr>
              <a:t>лечения </a:t>
            </a:r>
            <a:r>
              <a:rPr lang="ru-RU" sz="1600" dirty="0">
                <a:solidFill>
                  <a:srgbClr val="002060"/>
                </a:solidFill>
              </a:rPr>
              <a:t>и начальная реабилитация средствами лечебной </a:t>
            </a:r>
            <a:r>
              <a:rPr lang="ru-RU" sz="1600" dirty="0" smtClean="0">
                <a:solidFill>
                  <a:srgbClr val="002060"/>
                </a:solidFill>
              </a:rPr>
              <a:t>физкультуры.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318" y="2353499"/>
            <a:ext cx="6199363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8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116632"/>
            <a:ext cx="8496944" cy="560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Лечебная физкультура</a:t>
            </a:r>
            <a:endParaRPr lang="ru-RU" sz="28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08720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-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медицинская дисциплина, применяющая средства физической культуры (в основном физические упражнения) с целью лечения и реабилитации больных и инвалидов, а также профилактики заболеваний.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156123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Лечебная физкультура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является эффективным </a:t>
            </a:r>
            <a:r>
              <a:rPr lang="ru-RU" b="1" dirty="0">
                <a:solidFill>
                  <a:srgbClr val="002060"/>
                </a:solidFill>
              </a:rPr>
              <a:t>методом</a:t>
            </a:r>
            <a:r>
              <a:rPr lang="ru-RU" dirty="0">
                <a:solidFill>
                  <a:srgbClr val="002060"/>
                </a:solidFill>
              </a:rPr>
              <a:t> терапии, </a:t>
            </a:r>
            <a:r>
              <a:rPr lang="ru-RU" b="1" dirty="0">
                <a:solidFill>
                  <a:srgbClr val="002060"/>
                </a:solidFill>
              </a:rPr>
              <a:t>использующей</a:t>
            </a:r>
            <a:r>
              <a:rPr lang="ru-RU" dirty="0">
                <a:solidFill>
                  <a:srgbClr val="002060"/>
                </a:solidFill>
              </a:rPr>
              <a:t> в качестве основного лечебно-профилактического средства </a:t>
            </a:r>
            <a:r>
              <a:rPr lang="ru-RU" b="1" dirty="0">
                <a:solidFill>
                  <a:srgbClr val="002060"/>
                </a:solidFill>
              </a:rPr>
              <a:t>физические упражнения</a:t>
            </a:r>
            <a:r>
              <a:rPr lang="ru-RU" dirty="0">
                <a:solidFill>
                  <a:srgbClr val="002060"/>
                </a:solidFill>
              </a:rPr>
              <a:t> (движение), при этом происходит воздействие не только на патологически измененные органы и ткани, но и на организм в целом. Физические упражнения целенаправленно применяются для восстановления нарушенных функций и укрепления здоровья.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136442"/>
            <a:ext cx="3384376" cy="25382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42189"/>
            <a:ext cx="3803808" cy="253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5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9797" y="116632"/>
            <a:ext cx="60244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Что делать в офисе?</a:t>
            </a:r>
            <a:endParaRPr lang="ru-RU" sz="40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60" y="824518"/>
            <a:ext cx="3913826" cy="26124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423" y="824518"/>
            <a:ext cx="3918719" cy="26124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60" y="3861048"/>
            <a:ext cx="3913826" cy="26070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422" y="3861048"/>
            <a:ext cx="3918719" cy="261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1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9314" y="188640"/>
            <a:ext cx="4405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Что получаем?</a:t>
            </a:r>
            <a:endParaRPr lang="ru-RU" sz="40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03649"/>
            <a:ext cx="7909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Улучшение функции сердечно-сосудистой и дыхательной систем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7" y="1720363"/>
            <a:ext cx="8462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Увеличение работоспособности и улучшение переносимости нагрузок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2346569"/>
            <a:ext cx="759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Стимуляцию обменных процессов, нормализацию массы тела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28" y="2944499"/>
            <a:ext cx="6821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Поднятие настроения, улучшение общего самочувствия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28" y="3531316"/>
            <a:ext cx="505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Развитие опорно-двигательной системы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3527" y="4137277"/>
            <a:ext cx="6022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Усиление иммунитета, снижение заболеваемости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528" y="4713341"/>
            <a:ext cx="429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Избавление от вредных привычек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3527" y="5289405"/>
            <a:ext cx="7378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Новые связи, знакомства, следующую «ступень» в развитии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5867980"/>
            <a:ext cx="4867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Увеличение продолжительности жизни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79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7698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это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процесс информирования и обучения пациента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для повышения его приверженности к выполнению врачебных назначений и формированию поведенческих навыков, способствующих снижению риска заболевания (при отсутствии заболеваний) и осложнений заболеваний (при их наличии).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23528" y="116632"/>
            <a:ext cx="8496944" cy="560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Профилактическое консультирование</a:t>
            </a:r>
            <a:endParaRPr lang="ru-RU" sz="28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99048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Проводится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</a:rPr>
              <a:t>как обязательный компонент 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диспансеризации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</a:rPr>
              <a:t>и профилактического медицинского 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осмотра.</a:t>
            </a:r>
          </a:p>
          <a:p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Краткое профилактическое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</a:rPr>
              <a:t>консультирование ограничено по времени (не более 10 мин), поэтому проведение его рекомендуется по структурированной схеме (алгоритму).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998005"/>
            <a:ext cx="8820472" cy="3691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1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Информировать пациента</a:t>
            </a: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как о выявленных заболеваниях, так и об имеющихся у него факторах риска, величине суммарного сердечно-сосудистого риска, уровнях артериального давления (АД), частоте сердечных сокращений, уровнях общего холестерина (при определении липидного спектра, о показателях липидных фракций), глюкозы крови, о результатах клинико-инструментальных исследований, установленной группе здоровья и, при показаниях, о необходимости и периодичности диспансерного наблюдения. Информировать о рекомендуемых для его возраста (пола) целевых уровнях факторов и показателей, к которым необходимо стремиться.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Дать советы по основам самоконтроля артериального давления в домашних условиях (особенно важно при повышении артериального давления), основам и методам доврачебной самопомощи при острых состояниях, взаимопомощи.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Информировать пациента о возможности получить в поликлинике углубленное профилактическое консультирование или посетить школу пациента (график работы кабинета медицинской профилактики, центра здоровья, порядок записи на прием желающих бросить курить, снизить избыточную массу тела и др.).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1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Объяснить пациенту</a:t>
            </a: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факторами риска их </a:t>
            </a:r>
            <a:r>
              <a:rPr lang="ru-RU" sz="11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негативное влияние на здоровье и необходимость снижения риска</a:t>
            </a: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поддержания здорового образа жизни, повышения ответственности за здоровье, важность постоянного контроля факторов риска.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1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Оценить отношение</a:t>
            </a: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пациента </a:t>
            </a:r>
            <a:r>
              <a:rPr lang="ru-RU" sz="11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факторам риска</a:t>
            </a: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его желание и готовность к изменению (оздоровлению) образа жизни. Если пациент выражает желание к снижению факторов риска, рекомендовать ему обратиться в центр здоровья (пациентам 1-й и 2-й группы здоровья) или в отделение (кабинет) медицинской профилактики (пациентам 2-й и 3-й групп здоровья).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1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Регистрировать</a:t>
            </a: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амбулаторных картах </a:t>
            </a:r>
            <a:r>
              <a:rPr lang="ru-RU" sz="11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факторы риска</a:t>
            </a: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1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рекомендации, сроки повторных контрольных визитов при необходимости</a:t>
            </a: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5</a:t>
            </a: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ru-RU" sz="1100" b="1" dirty="0">
                <a:latin typeface="Arial" panose="020B0604020202020204" pitchFamily="34" charset="0"/>
                <a:ea typeface="Times New Roman" panose="02020603050405020304" pitchFamily="18" charset="0"/>
              </a:rPr>
              <a:t>Контролировать выполнение рекомендаций</a:t>
            </a: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</a:rPr>
              <a:t>, одобрять позитивные изменения и соблюдение рекомендаций, повторять советы при последующих визитах.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61369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38" y="3573016"/>
            <a:ext cx="4572000" cy="305181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84257" y="1395266"/>
            <a:ext cx="28754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Двигайтесь!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76056" y="4744978"/>
            <a:ext cx="3917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Будьте здоровы!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817" y="186923"/>
            <a:ext cx="5101465" cy="31245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032" y="5700901"/>
            <a:ext cx="85725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7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63408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Здоровье и его составляющие</a:t>
            </a:r>
            <a:endParaRPr lang="ru-RU" sz="40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3714564"/>
            <a:ext cx="4680520" cy="29523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300" dirty="0" smtClean="0"/>
              <a:t>Здоровье - это состояние организма, в котором отмечается соответствие структуры и функции органов и систем органов человеческого тела, а также способность регуляторных систем поддерживать гомеостаз (постоянство внутренней среды)</a:t>
            </a:r>
            <a:endParaRPr lang="ru-RU" sz="23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80384" y="1032309"/>
            <a:ext cx="45966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</a:rPr>
              <a:t>Здоровье - это состояние полного физического, душевного и социального благополучия, а не только отсутствием болезней и физических дефектов (ВОЗ).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100" y="3356992"/>
            <a:ext cx="3878900" cy="38789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13261"/>
            <a:ext cx="3710784" cy="278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6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75240" cy="634082"/>
          </a:xfrm>
        </p:spPr>
        <p:txBody>
          <a:bodyPr>
            <a:noAutofit/>
          </a:bodyPr>
          <a:lstStyle/>
          <a:p>
            <a:pPr algn="ctr"/>
            <a:r>
              <a:rPr lang="ru-RU" sz="3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От чего зависит здоровье?</a:t>
            </a:r>
            <a:endParaRPr lang="ru-RU" sz="3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892" y="980728"/>
            <a:ext cx="5040560" cy="551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9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827584" y="188640"/>
            <a:ext cx="7385303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Физическая активность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3770" y="94472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По определению ВОЗ, </a:t>
            </a:r>
            <a:r>
              <a:rPr lang="ru-RU" dirty="0">
                <a:solidFill>
                  <a:srgbClr val="C00000"/>
                </a:solidFill>
              </a:rPr>
              <a:t>физическая активность — </a:t>
            </a:r>
            <a:r>
              <a:rPr lang="ru-RU" b="1" dirty="0">
                <a:solidFill>
                  <a:srgbClr val="C00000"/>
                </a:solidFill>
              </a:rPr>
              <a:t>это какое-либо движение тела</a:t>
            </a:r>
            <a:r>
              <a:rPr lang="ru-RU" dirty="0">
                <a:solidFill>
                  <a:srgbClr val="C00000"/>
                </a:solidFill>
              </a:rPr>
              <a:t>, производимое скелетными мышцами, которое требует расхода энергии, включая активность </a:t>
            </a:r>
            <a:r>
              <a:rPr lang="ru-RU" b="1" dirty="0">
                <a:solidFill>
                  <a:srgbClr val="C00000"/>
                </a:solidFill>
              </a:rPr>
              <a:t>во время работы, игр, выполнения домашней работы, поездок и рекреационных занятий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145053"/>
            <a:ext cx="4860087" cy="2436119"/>
          </a:xfrm>
          <a:prstGeom prst="rect">
            <a:avLst/>
          </a:prstGeom>
          <a:effectLst>
            <a:softEdge rad="3556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43770" y="4581172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Кто делает «зарядку» утром?</a:t>
            </a:r>
            <a:br>
              <a:rPr lang="ru-RU" sz="14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14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	Кто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регулярно использует автомобиль «за хлебом»?</a:t>
            </a:r>
            <a:br>
              <a:rPr lang="ru-RU" sz="14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14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		Кто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занимается гимнастикой на работе?</a:t>
            </a:r>
            <a:br>
              <a:rPr lang="ru-RU" sz="14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14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			Кто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совершает вечерние прогулки?</a:t>
            </a:r>
            <a:br>
              <a:rPr lang="ru-RU" sz="14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14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				Кто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посещает спортзал и т.п.?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0728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75240" cy="634082"/>
          </a:xfrm>
        </p:spPr>
        <p:txBody>
          <a:bodyPr>
            <a:noAutofit/>
          </a:bodyPr>
          <a:lstStyle/>
          <a:p>
            <a:pPr algn="ctr"/>
            <a:r>
              <a:rPr lang="ru-RU" sz="3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Уровни физической активности</a:t>
            </a:r>
            <a:endParaRPr lang="ru-RU" sz="3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836712"/>
            <a:ext cx="8496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- </a:t>
            </a:r>
            <a:r>
              <a:rPr lang="ru-RU" b="1" dirty="0">
                <a:solidFill>
                  <a:srgbClr val="C00000"/>
                </a:solidFill>
              </a:rPr>
              <a:t>Н</a:t>
            </a:r>
            <a:r>
              <a:rPr lang="ru-RU" b="1" dirty="0" smtClean="0">
                <a:solidFill>
                  <a:srgbClr val="C00000"/>
                </a:solidFill>
              </a:rPr>
              <a:t>изкий</a:t>
            </a:r>
            <a:r>
              <a:rPr lang="ru-RU" dirty="0" smtClean="0">
                <a:solidFill>
                  <a:srgbClr val="C00000"/>
                </a:solidFill>
              </a:rPr>
              <a:t> уровень нагрузки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smtClean="0">
                <a:solidFill>
                  <a:srgbClr val="C00000"/>
                </a:solidFill>
              </a:rPr>
              <a:t>заключается </a:t>
            </a:r>
            <a:r>
              <a:rPr lang="ru-RU" dirty="0">
                <a:solidFill>
                  <a:srgbClr val="C00000"/>
                </a:solidFill>
              </a:rPr>
              <a:t>в обслуживании себя и небольшом физическом напряжении.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661374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- </a:t>
            </a:r>
            <a:r>
              <a:rPr lang="ru-RU" b="1" dirty="0" smtClean="0">
                <a:solidFill>
                  <a:srgbClr val="C00000"/>
                </a:solidFill>
              </a:rPr>
              <a:t>Умеренный</a:t>
            </a:r>
            <a:r>
              <a:rPr lang="ru-RU" dirty="0" smtClean="0">
                <a:solidFill>
                  <a:srgbClr val="C00000"/>
                </a:solidFill>
              </a:rPr>
              <a:t> (средний) уровень нагрузки, соответствует усилиям, прикладываемым при ходьбе в быстром темпе, плавании, танцах, езде на велосипеде по ровной местности.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2670702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- </a:t>
            </a:r>
            <a:r>
              <a:rPr lang="ru-RU" b="1" dirty="0">
                <a:solidFill>
                  <a:srgbClr val="C00000"/>
                </a:solidFill>
              </a:rPr>
              <a:t>Интенсивный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уровень нагрузки</a:t>
            </a:r>
            <a:r>
              <a:rPr lang="ru-RU" dirty="0">
                <a:solidFill>
                  <a:srgbClr val="C00000"/>
                </a:solidFill>
              </a:rPr>
              <a:t>, идентичной усилиям, затрачиваемым при беге, рубке дров, езде на велосипеде в гору, занятиях </a:t>
            </a:r>
            <a:r>
              <a:rPr lang="ru-RU" dirty="0" smtClean="0">
                <a:solidFill>
                  <a:srgbClr val="C00000"/>
                </a:solidFill>
              </a:rPr>
              <a:t>аэробикой.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50100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Недостаточная физическая активность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 физическая инертность, или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гиподинамия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4290473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/>
              <a:t>Регулярная и достаточная физическая активность</a:t>
            </a:r>
            <a:r>
              <a:rPr lang="ru-RU" dirty="0"/>
              <a:t> </a:t>
            </a:r>
            <a:r>
              <a:rPr lang="ru-RU" b="1" dirty="0"/>
              <a:t>не менее 30 мин пять дней в неделю</a:t>
            </a:r>
            <a:r>
              <a:rPr lang="ru-RU" dirty="0"/>
              <a:t> снижает риск развития многих заболеваний и состояний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5078425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Достаточная физическая активность улучшает качество жизни, способствует укреплению костной ткани, позволяет контролировать массу тела, повышает устойчивость организма к воздействию неблагоприятных факторов внешней среды и некоторым инфекционным заболеваниям. Ведь при физической активности обеспечивается оптимальный уровень обмена веществ в организме, повышается активность ферментных систем, улучшается питание тканей и органов кислородом.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9365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Autofit/>
          </a:bodyPr>
          <a:lstStyle/>
          <a:p>
            <a:r>
              <a:rPr lang="ru-RU" sz="2200" b="1" dirty="0" err="1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Гиподинами́я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 (пониженная подвижность, от греч. ὑπό — «под» и </a:t>
            </a:r>
            <a:r>
              <a:rPr lang="ru-RU" sz="2200" b="1" dirty="0" err="1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δύνᾰμις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 — «сила» )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— нарушение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функций организма (опорно-двигательного аппарата, кровообращения, дыхания, пищеварения) при ограничении двигательной активности, снижении силы сокращения мышц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.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068960"/>
            <a:ext cx="5608263" cy="327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7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15672" cy="135416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Гиподинамия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- следствие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освобождения человека от физического труда,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иногда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называется «болезнью цивилизации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».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772816"/>
            <a:ext cx="851567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«Причины» развития – 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урбанизация и технический прогресс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7584" y="3212976"/>
            <a:ext cx="7488832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- Смартфоны и компьютеры (игры, социальные сети…);</a:t>
            </a:r>
          </a:p>
          <a:p>
            <a:pPr algn="l"/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- Телевидение;</a:t>
            </a:r>
          </a:p>
          <a:p>
            <a:pPr algn="l"/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- Автомобили;</a:t>
            </a:r>
          </a:p>
          <a:p>
            <a:pPr algn="l"/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- Работа («офисный планктон», кабинетная работа);</a:t>
            </a:r>
          </a:p>
          <a:p>
            <a:pPr algn="l"/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- Лень…</a:t>
            </a:r>
            <a:endParaRPr lang="ru-RU" sz="1800" b="1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36948" y="5229200"/>
            <a:ext cx="748883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По данным ВОЗ – заболеваемость вследствие снижения двигательной активности ежегодно возрастает</a:t>
            </a:r>
          </a:p>
          <a:p>
            <a:r>
              <a:rPr lang="ru-RU" sz="1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на 10 процентов</a:t>
            </a:r>
            <a:endParaRPr lang="ru-RU" sz="18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90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26064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«Движение - это жизнь, а жизнь - это есть движение» - как гласит старая поговорка.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01130" y="1652366"/>
            <a:ext cx="2663999" cy="461665"/>
          </a:xfrm>
          <a:prstGeom prst="rect">
            <a:avLst/>
          </a:prstGeom>
          <a:noFill/>
          <a:ln>
            <a:solidFill>
              <a:schemeClr val="accent1">
                <a:alpha val="11000"/>
              </a:schemeClr>
            </a:solidFill>
          </a:ln>
          <a:effectLst>
            <a:glow rad="139700">
              <a:schemeClr val="accent1">
                <a:satMod val="175000"/>
                <a:alpha val="28000"/>
              </a:schemeClr>
            </a:glow>
            <a:softEdge rad="0"/>
          </a:effectLst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Кровообращение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53220" y="3064766"/>
            <a:ext cx="1449179" cy="461665"/>
          </a:xfrm>
          <a:prstGeom prst="rect">
            <a:avLst/>
          </a:prstGeom>
          <a:noFill/>
          <a:ln>
            <a:solidFill>
              <a:schemeClr val="accent1">
                <a:alpha val="11000"/>
              </a:schemeClr>
            </a:solidFill>
          </a:ln>
          <a:effectLst>
            <a:glow rad="139700">
              <a:schemeClr val="accent1">
                <a:satMod val="175000"/>
                <a:alpha val="28000"/>
              </a:schemeClr>
            </a:glow>
            <a:softEdge rad="0"/>
          </a:effectLst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Дыхание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157" y="3058505"/>
            <a:ext cx="1815946" cy="461665"/>
          </a:xfrm>
          <a:prstGeom prst="rect">
            <a:avLst/>
          </a:prstGeom>
          <a:noFill/>
          <a:ln>
            <a:solidFill>
              <a:schemeClr val="accent1">
                <a:alpha val="11000"/>
              </a:schemeClr>
            </a:solidFill>
          </a:ln>
          <a:effectLst>
            <a:glow rad="139700">
              <a:schemeClr val="accent1">
                <a:satMod val="175000"/>
                <a:alpha val="28000"/>
              </a:schemeClr>
            </a:glow>
            <a:softEdge rad="0"/>
          </a:effectLst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Выделение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4248" y="4437111"/>
            <a:ext cx="2678682" cy="461665"/>
          </a:xfrm>
          <a:prstGeom prst="rect">
            <a:avLst/>
          </a:prstGeom>
          <a:noFill/>
          <a:ln>
            <a:solidFill>
              <a:schemeClr val="accent1">
                <a:alpha val="11000"/>
              </a:schemeClr>
            </a:solidFill>
          </a:ln>
          <a:effectLst>
            <a:glow rad="139700">
              <a:schemeClr val="accent1">
                <a:satMod val="175000"/>
                <a:alpha val="28000"/>
              </a:schemeClr>
            </a:glow>
            <a:softEdge rad="0"/>
          </a:effectLst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Нервная система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57402" y="4437112"/>
            <a:ext cx="4565545" cy="461665"/>
          </a:xfrm>
          <a:prstGeom prst="rect">
            <a:avLst/>
          </a:prstGeom>
          <a:noFill/>
          <a:ln>
            <a:solidFill>
              <a:schemeClr val="accent1">
                <a:alpha val="11000"/>
              </a:schemeClr>
            </a:solidFill>
          </a:ln>
          <a:effectLst>
            <a:glow rad="139700">
              <a:schemeClr val="accent1">
                <a:satMod val="175000"/>
                <a:alpha val="28000"/>
              </a:schemeClr>
            </a:glow>
            <a:softEdge rad="0"/>
          </a:effectLst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Опорно-двигательная система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0649" y="566124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ВСЕ, ЧТО НЕ НУЖНО, ОРГАНИЗМ ОТВЕРГАЕТ</a:t>
            </a:r>
            <a:endParaRPr lang="ru-RU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84867" y="2935395"/>
            <a:ext cx="31742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ДВИЖЕНИЕ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47022" y="1652365"/>
            <a:ext cx="2186304" cy="461665"/>
          </a:xfrm>
          <a:prstGeom prst="rect">
            <a:avLst/>
          </a:prstGeom>
          <a:noFill/>
          <a:ln>
            <a:solidFill>
              <a:schemeClr val="accent1">
                <a:alpha val="11000"/>
              </a:schemeClr>
            </a:solidFill>
          </a:ln>
          <a:effectLst>
            <a:glow rad="139700">
              <a:schemeClr val="accent1">
                <a:satMod val="175000"/>
                <a:alpha val="28000"/>
              </a:schemeClr>
            </a:glow>
            <a:softEdge rad="0"/>
          </a:effectLst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Пищеварение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5580112" y="2204866"/>
            <a:ext cx="860062" cy="730530"/>
          </a:xfrm>
          <a:prstGeom prst="straightConnector1">
            <a:avLst/>
          </a:prstGeom>
          <a:ln w="63500">
            <a:solidFill>
              <a:schemeClr val="accent1">
                <a:lumMod val="75000"/>
              </a:schemeClr>
            </a:solidFill>
            <a:prstDash val="solid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2733129" y="2204865"/>
            <a:ext cx="830759" cy="730531"/>
          </a:xfrm>
          <a:prstGeom prst="straightConnector1">
            <a:avLst/>
          </a:prstGeom>
          <a:ln w="63500">
            <a:solidFill>
              <a:schemeClr val="accent1">
                <a:lumMod val="75000"/>
              </a:schemeClr>
            </a:solidFill>
            <a:prstDash val="solid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5580112" y="3643281"/>
            <a:ext cx="1008112" cy="730532"/>
          </a:xfrm>
          <a:prstGeom prst="straightConnector1">
            <a:avLst/>
          </a:prstGeom>
          <a:ln w="63500">
            <a:solidFill>
              <a:schemeClr val="accent1">
                <a:lumMod val="75000"/>
              </a:schemeClr>
            </a:solidFill>
            <a:prstDash val="solid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2023589" y="3643281"/>
            <a:ext cx="1540299" cy="730532"/>
          </a:xfrm>
          <a:prstGeom prst="straightConnector1">
            <a:avLst/>
          </a:prstGeom>
          <a:ln w="63500">
            <a:solidFill>
              <a:schemeClr val="accent1">
                <a:lumMod val="75000"/>
              </a:schemeClr>
            </a:solidFill>
            <a:prstDash val="solid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2412595" y="3289338"/>
            <a:ext cx="572272" cy="0"/>
          </a:xfrm>
          <a:prstGeom prst="straightConnector1">
            <a:avLst/>
          </a:prstGeom>
          <a:ln w="63500">
            <a:solidFill>
              <a:schemeClr val="accent1">
                <a:lumMod val="75000"/>
              </a:schemeClr>
            </a:solidFill>
            <a:prstDash val="solid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8" idx="3"/>
          </p:cNvCxnSpPr>
          <p:nvPr/>
        </p:nvCxnSpPr>
        <p:spPr>
          <a:xfrm flipV="1">
            <a:off x="6159134" y="3289337"/>
            <a:ext cx="606636" cy="1"/>
          </a:xfrm>
          <a:prstGeom prst="straightConnector1">
            <a:avLst/>
          </a:prstGeom>
          <a:ln w="63500">
            <a:solidFill>
              <a:schemeClr val="accent1">
                <a:lumMod val="75000"/>
              </a:schemeClr>
            </a:solidFill>
            <a:prstDash val="solid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85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8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59269" y="127406"/>
            <a:ext cx="8363272" cy="56034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Методы оценки физической активности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800567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1. Анкетирование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313033"/>
            <a:ext cx="4104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2. Проба </a:t>
            </a:r>
            <a:r>
              <a:rPr lang="ru-RU" sz="1600" b="1" dirty="0">
                <a:solidFill>
                  <a:srgbClr val="C00000"/>
                </a:solidFill>
              </a:rPr>
              <a:t>Мартине</a:t>
            </a:r>
          </a:p>
          <a:p>
            <a:r>
              <a:rPr lang="ru-RU" sz="1600" dirty="0">
                <a:solidFill>
                  <a:srgbClr val="C00000"/>
                </a:solidFill>
              </a:rPr>
              <a:t>Поднимитесь на 4 этаж и подсчитайте пульс:</a:t>
            </a:r>
          </a:p>
          <a:p>
            <a:r>
              <a:rPr lang="ru-RU" sz="1600" dirty="0">
                <a:solidFill>
                  <a:srgbClr val="C00000"/>
                </a:solidFill>
              </a:rPr>
              <a:t>ниже 100 уд. / мин. – отлично</a:t>
            </a:r>
          </a:p>
          <a:p>
            <a:r>
              <a:rPr lang="ru-RU" sz="1600" dirty="0">
                <a:solidFill>
                  <a:srgbClr val="C00000"/>
                </a:solidFill>
              </a:rPr>
              <a:t>ниже 120 уд. / мин. – хорошо</a:t>
            </a:r>
          </a:p>
          <a:p>
            <a:r>
              <a:rPr lang="ru-RU" sz="1600" dirty="0">
                <a:solidFill>
                  <a:srgbClr val="C00000"/>
                </a:solidFill>
              </a:rPr>
              <a:t>ниже 140 уд. / мин. – удовлетворительно</a:t>
            </a:r>
          </a:p>
          <a:p>
            <a:r>
              <a:rPr lang="ru-RU" sz="1600" dirty="0">
                <a:solidFill>
                  <a:srgbClr val="C00000"/>
                </a:solidFill>
              </a:rPr>
              <a:t>выше 140 уд. / мин. – неудовлетворительно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1139121"/>
            <a:ext cx="4394178" cy="322998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427984" y="800567"/>
            <a:ext cx="4104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3. Тест по </a:t>
            </a:r>
            <a:r>
              <a:rPr lang="ru-RU" sz="1600" b="1" dirty="0" err="1" smtClean="0">
                <a:solidFill>
                  <a:srgbClr val="C00000"/>
                </a:solidFill>
              </a:rPr>
              <a:t>К.Куперу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27984" y="4481460"/>
            <a:ext cx="4104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4. Прочие нагрузочные пробы</a:t>
            </a:r>
            <a:endParaRPr lang="ru-RU" sz="1600" b="1" dirty="0">
              <a:solidFill>
                <a:srgbClr val="C00000"/>
              </a:solidFill>
            </a:endParaRPr>
          </a:p>
          <a:p>
            <a:r>
              <a:rPr lang="ru-RU" sz="1600" dirty="0" smtClean="0">
                <a:solidFill>
                  <a:srgbClr val="C00000"/>
                </a:solidFill>
              </a:rPr>
              <a:t> - Велоэргометр</a:t>
            </a:r>
            <a:endParaRPr lang="ru-RU" sz="1600" dirty="0">
              <a:solidFill>
                <a:srgbClr val="C00000"/>
              </a:solidFill>
            </a:endParaRPr>
          </a:p>
          <a:p>
            <a:r>
              <a:rPr lang="ru-RU" sz="1600" dirty="0" smtClean="0">
                <a:solidFill>
                  <a:srgbClr val="C00000"/>
                </a:solidFill>
              </a:rPr>
              <a:t> - Беговая дорожка</a:t>
            </a:r>
            <a:endParaRPr lang="ru-RU" sz="1600" dirty="0">
              <a:solidFill>
                <a:srgbClr val="C00000"/>
              </a:solidFill>
            </a:endParaRPr>
          </a:p>
          <a:p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 smtClean="0">
                <a:solidFill>
                  <a:srgbClr val="C00000"/>
                </a:solidFill>
              </a:rPr>
              <a:t>- Степ-тест</a:t>
            </a:r>
            <a:endParaRPr lang="ru-RU" sz="1600" dirty="0">
              <a:solidFill>
                <a:srgbClr val="C00000"/>
              </a:solidFill>
            </a:endParaRPr>
          </a:p>
          <a:p>
            <a:r>
              <a:rPr lang="ru-RU" sz="1600" dirty="0" smtClean="0">
                <a:solidFill>
                  <a:srgbClr val="C00000"/>
                </a:solidFill>
              </a:rPr>
              <a:t> - </a:t>
            </a:r>
            <a:r>
              <a:rPr lang="en-US" sz="1600" dirty="0" smtClean="0">
                <a:solidFill>
                  <a:srgbClr val="C00000"/>
                </a:solidFill>
              </a:rPr>
              <a:t>PWC170</a:t>
            </a:r>
            <a:endParaRPr lang="ru-RU" sz="1600" dirty="0">
              <a:solidFill>
                <a:srgbClr val="C00000"/>
              </a:solidFill>
            </a:endParaRPr>
          </a:p>
          <a:p>
            <a:r>
              <a:rPr lang="ru-RU" sz="1600" dirty="0" smtClean="0">
                <a:solidFill>
                  <a:srgbClr val="C00000"/>
                </a:solidFill>
              </a:rPr>
              <a:t> - …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90" y="3704561"/>
            <a:ext cx="3649731" cy="2376264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softEdge rad="393700"/>
          </a:effectLst>
        </p:spPr>
      </p:pic>
    </p:spTree>
    <p:extLst>
      <p:ext uri="{BB962C8B-B14F-4D97-AF65-F5344CB8AC3E}">
        <p14:creationId xmlns:p14="http://schemas.microsoft.com/office/powerpoint/2010/main" val="224638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1875</TotalTime>
  <Words>1315</Words>
  <Application>Microsoft Office PowerPoint</Application>
  <PresentationFormat>Экран (4:3)</PresentationFormat>
  <Paragraphs>100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Bookman Old Style</vt:lpstr>
      <vt:lpstr>Calibri</vt:lpstr>
      <vt:lpstr>Monotype Corsiva</vt:lpstr>
      <vt:lpstr>Times New Roman</vt:lpstr>
      <vt:lpstr>Тема Office</vt:lpstr>
      <vt:lpstr>«Физическая активность и здоровье»</vt:lpstr>
      <vt:lpstr>Здоровье и его составляющие</vt:lpstr>
      <vt:lpstr>От чего зависит здоровье?</vt:lpstr>
      <vt:lpstr>Презентация PowerPoint</vt:lpstr>
      <vt:lpstr>Уровни физической активности</vt:lpstr>
      <vt:lpstr>Гиподинами́я (пониженная подвижность, от греч. ὑπό — «под» и δύνᾰμις — «сила» ) — нарушение функций организма (опорно-двигательного аппарата, кровообращения, дыхания, пищеварения) при ограничении двигательной активности, снижении силы сокращения мышц.</vt:lpstr>
      <vt:lpstr>Гиподинамия - следствие освобождения человека от физического труда, иногда называется «болезнью цивилизации».</vt:lpstr>
      <vt:lpstr>Презентация PowerPoint</vt:lpstr>
      <vt:lpstr>Методы оценки физической активности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«Движение – жизнь»</dc:title>
  <dc:creator>Константин Новиков</dc:creator>
  <cp:lastModifiedBy>Константин</cp:lastModifiedBy>
  <cp:revision>43</cp:revision>
  <dcterms:created xsi:type="dcterms:W3CDTF">2018-03-27T10:49:59Z</dcterms:created>
  <dcterms:modified xsi:type="dcterms:W3CDTF">2018-10-21T18:31:03Z</dcterms:modified>
</cp:coreProperties>
</file>