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0" r:id="rId11"/>
    <p:sldId id="285" r:id="rId12"/>
    <p:sldId id="286" r:id="rId13"/>
    <p:sldId id="287" r:id="rId14"/>
    <p:sldId id="279" r:id="rId15"/>
    <p:sldId id="280" r:id="rId16"/>
    <p:sldId id="281" r:id="rId17"/>
    <p:sldId id="282" r:id="rId18"/>
    <p:sldId id="283" r:id="rId19"/>
    <p:sldId id="284" r:id="rId20"/>
    <p:sldId id="278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706" autoAdjust="0"/>
  </p:normalViewPr>
  <p:slideViewPr>
    <p:cSldViewPr snapToGrid="0">
      <p:cViewPr>
        <p:scale>
          <a:sx n="80" d="100"/>
          <a:sy n="80" d="100"/>
        </p:scale>
        <p:origin x="-33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/>
      <dgm:t>
        <a:bodyPr rtlCol="0"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Первичная профилактика рака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3"/>
        </a:ext>
      </dgm:extLst>
    </dgm:pt>
    <dgm:pt modelId="{B294A45F-A097-47D5-8F55-FC668EB3C982}">
      <dgm:prSet phldrT="[Text]"/>
      <dgm:spPr/>
      <dgm:t>
        <a:bodyPr rtlCol="0"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Вторичная профилактика рака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 rtlCol="0"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Третичная профилактика рака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876311" y="2168648"/>
          <a:ext cx="2650569" cy="265056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</a:rPr>
            <a:t>Первичная профилактика рака</a:t>
          </a:r>
          <a:endParaRPr lang="ru-RU" sz="1100" kern="1200" noProof="0" dirty="0">
            <a:solidFill>
              <a:schemeClr val="tx2"/>
            </a:solidFill>
          </a:endParaRPr>
        </a:p>
      </dsp:txBody>
      <dsp:txXfrm>
        <a:off x="3409193" y="2789531"/>
        <a:ext cx="1584805" cy="1362447"/>
      </dsp:txXfrm>
    </dsp:sp>
    <dsp:sp modelId="{1CA3202A-9CD1-47F7-9D42-23E46A72BBFC}">
      <dsp:nvSpPr>
        <dsp:cNvPr id="0" name=""/>
        <dsp:cNvSpPr/>
      </dsp:nvSpPr>
      <dsp:spPr>
        <a:xfrm>
          <a:off x="1334161" y="1542149"/>
          <a:ext cx="1927687" cy="192768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</a:rPr>
            <a:t>Вторичная профилактика рака</a:t>
          </a:r>
          <a:endParaRPr lang="ru-RU" sz="1100" kern="1200" noProof="0" dirty="0">
            <a:solidFill>
              <a:schemeClr val="tx2"/>
            </a:solidFill>
          </a:endParaRPr>
        </a:p>
      </dsp:txBody>
      <dsp:txXfrm>
        <a:off x="1819462" y="2030383"/>
        <a:ext cx="957085" cy="951219"/>
      </dsp:txXfrm>
    </dsp:sp>
    <dsp:sp modelId="{11E70583-C9D9-4A1B-9215-04DC48DCBD8D}">
      <dsp:nvSpPr>
        <dsp:cNvPr id="0" name=""/>
        <dsp:cNvSpPr/>
      </dsp:nvSpPr>
      <dsp:spPr>
        <a:xfrm rot="20700000">
          <a:off x="2413863" y="212242"/>
          <a:ext cx="1888740" cy="188874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/>
              </a:solidFill>
            </a:rPr>
            <a:t>Третичная профилактика рака</a:t>
          </a:r>
          <a:endParaRPr lang="ru-RU" sz="1100" kern="1200" noProof="0" dirty="0">
            <a:solidFill>
              <a:schemeClr val="tx2"/>
            </a:solidFill>
          </a:endParaRPr>
        </a:p>
      </dsp:txBody>
      <dsp:txXfrm rot="-20700000">
        <a:off x="2828119" y="626498"/>
        <a:ext cx="1060227" cy="1060227"/>
      </dsp:txXfrm>
    </dsp:sp>
    <dsp:sp modelId="{1E72715E-7366-4E78-A512-24F37F5D23DC}">
      <dsp:nvSpPr>
        <dsp:cNvPr id="0" name=""/>
        <dsp:cNvSpPr/>
      </dsp:nvSpPr>
      <dsp:spPr>
        <a:xfrm>
          <a:off x="2679419" y="1764735"/>
          <a:ext cx="3392729" cy="3392729"/>
        </a:xfrm>
        <a:prstGeom prst="circularArrow">
          <a:avLst>
            <a:gd name="adj1" fmla="val 4687"/>
            <a:gd name="adj2" fmla="val 299029"/>
            <a:gd name="adj3" fmla="val 2529307"/>
            <a:gd name="adj4" fmla="val 158332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992772" y="1112943"/>
          <a:ext cx="2465030" cy="246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976978" y="-204144"/>
          <a:ext cx="2657798" cy="26577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23.01.2018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23.01.2018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7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450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378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0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836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12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10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25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93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23.01.2018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144100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Здоровый образ жизни, как профилактика онкологических заболеваний</a:t>
            </a:r>
            <a:endParaRPr lang="ru-RU" dirty="0"/>
          </a:p>
        </p:txBody>
      </p:sp>
      <p:pic>
        <p:nvPicPr>
          <p:cNvPr id="7" name="Рисунок 6" descr="Два человека в тренажерном зале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pic>
        <p:nvPicPr>
          <p:cNvPr id="8" name="Рисунок 7" descr="Зеленое яблоко и измерительная лента крупным планом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" b="19"/>
          <a:stretch/>
        </p:blipFill>
        <p:spPr/>
      </p:pic>
      <p:pic>
        <p:nvPicPr>
          <p:cNvPr id="9" name="Рисунок 8" descr="Девушка и молодой человек на пробежке в зале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" b="39"/>
          <a:stretch/>
        </p:blipFill>
        <p:spPr/>
      </p:pic>
    </p:spTree>
    <p:extLst>
      <p:ext uri="{BB962C8B-B14F-4D97-AF65-F5344CB8AC3E}">
        <p14:creationId xmlns:p14="http://schemas.microsoft.com/office/powerpoint/2010/main" xmlns="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24000" y="481263"/>
            <a:ext cx="9144000" cy="5690937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Откажись от курения</a:t>
            </a:r>
          </a:p>
          <a:p>
            <a:pPr algn="just">
              <a:lnSpc>
                <a:spcPct val="100000"/>
              </a:lnSpc>
            </a:pPr>
            <a:r>
              <a:rPr lang="ru-RU" sz="2400" i="1" dirty="0" smtClean="0">
                <a:solidFill>
                  <a:schemeClr val="tx2"/>
                </a:solidFill>
              </a:rPr>
              <a:t>Несмотря на отсутствие чётких данных о причинах развития рака, для каждого отдельного заболевания прослеживается множество связей с факторами, способными его спровоцировать. Так, среди курящих людей в несколько раз повышен риск развития рака лёгкого – самого распространённого и одного из наиболее опасных онкологических заболеваний. Кроме того, курение является фактором риска развития многих других онкологических заболеваний. </a:t>
            </a:r>
            <a:endParaRPr lang="en-US" sz="2400" i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Pictures\курени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017" y="4437067"/>
            <a:ext cx="2173185" cy="19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5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Рак Легкого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Рак легких</a:t>
            </a:r>
            <a:r>
              <a:rPr lang="ru-RU" sz="2400" dirty="0" smtClean="0">
                <a:solidFill>
                  <a:schemeClr val="tx2"/>
                </a:solidFill>
              </a:rPr>
              <a:t> – злокачественная опухоль, берущая начало из тканей бронхов или легочной паренхимы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22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168" y="2915210"/>
            <a:ext cx="6564189" cy="3232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95856" y="2838202"/>
            <a:ext cx="364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Курение </a:t>
            </a:r>
            <a:r>
              <a:rPr lang="ru-RU" b="1" i="1" dirty="0" smtClean="0">
                <a:solidFill>
                  <a:schemeClr val="tx2"/>
                </a:solidFill>
              </a:rPr>
              <a:t>-  главная и достоверно подтвержденная причина развития рака </a:t>
            </a:r>
            <a:r>
              <a:rPr lang="ru-RU" b="1" i="1" dirty="0" smtClean="0">
                <a:solidFill>
                  <a:schemeClr val="tx2"/>
                </a:solidFill>
              </a:rPr>
              <a:t>легких!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624" y="510639"/>
            <a:ext cx="9144000" cy="75705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Рак молочной железы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377538"/>
            <a:ext cx="9144000" cy="47946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Рак молочной железы – это поражение груди злокачественными новообразованиями, которые замещают железистую ткань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User\Desktop\ca3a284583b0efb080ac4bcad6cf5d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668" y="2430689"/>
            <a:ext cx="5471905" cy="4042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81455" y="2624446"/>
            <a:ext cx="471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Злоупотребление </a:t>
            </a:r>
            <a:r>
              <a:rPr lang="ru-RU" b="1" i="1" dirty="0" smtClean="0">
                <a:solidFill>
                  <a:schemeClr val="tx2"/>
                </a:solidFill>
              </a:rPr>
              <a:t>спиртными напитками непременно приводит к появлению рака груди и считается одной из причин его </a:t>
            </a:r>
            <a:r>
              <a:rPr lang="ru-RU" b="1" i="1" dirty="0" smtClean="0">
                <a:solidFill>
                  <a:schemeClr val="tx2"/>
                </a:solidFill>
              </a:rPr>
              <a:t>возникновения!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499" y="546264"/>
            <a:ext cx="9144000" cy="81642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Рак желудка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508166"/>
            <a:ext cx="9144000" cy="466403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Рак желудка – это злокачественная эпителиальная опухоль слизистой оболочки желудка.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zheludok1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02" y="2381443"/>
            <a:ext cx="7472609" cy="39106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8338" y="2363190"/>
            <a:ext cx="44136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Одну из важнейших ролей играет </a:t>
            </a:r>
            <a:r>
              <a:rPr lang="ru-RU" b="1" i="1" dirty="0" smtClean="0">
                <a:solidFill>
                  <a:schemeClr val="tx2"/>
                </a:solidFill>
              </a:rPr>
              <a:t>рацион</a:t>
            </a:r>
            <a:r>
              <a:rPr lang="ru-RU" b="1" i="1" dirty="0" smtClean="0">
                <a:solidFill>
                  <a:schemeClr val="tx2"/>
                </a:solidFill>
              </a:rPr>
              <a:t>: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Любовь </a:t>
            </a:r>
            <a:r>
              <a:rPr lang="ru-RU" b="1" i="1" dirty="0" smtClean="0">
                <a:solidFill>
                  <a:schemeClr val="tx2"/>
                </a:solidFill>
              </a:rPr>
              <a:t>к острой, копченой, соленой, жирной и жареной пище, а также к содержащим консерванты, пищевые добавки, </a:t>
            </a:r>
            <a:r>
              <a:rPr lang="ru-RU" b="1" i="1" dirty="0" err="1" smtClean="0">
                <a:solidFill>
                  <a:schemeClr val="tx2"/>
                </a:solidFill>
              </a:rPr>
              <a:t>ароматизаторы</a:t>
            </a:r>
            <a:r>
              <a:rPr lang="ru-RU" b="1" i="1" dirty="0" smtClean="0">
                <a:solidFill>
                  <a:schemeClr val="tx2"/>
                </a:solidFill>
              </a:rPr>
              <a:t> продуктам значительно увеличивает вероятность </a:t>
            </a:r>
            <a:r>
              <a:rPr lang="ru-RU" b="1" i="1" dirty="0" smtClean="0">
                <a:solidFill>
                  <a:schemeClr val="tx2"/>
                </a:solidFill>
              </a:rPr>
              <a:t>развития данного заболевания, а также </a:t>
            </a:r>
            <a:r>
              <a:rPr lang="ru-RU" b="1" i="1" dirty="0" smtClean="0">
                <a:solidFill>
                  <a:schemeClr val="tx2"/>
                </a:solidFill>
              </a:rPr>
              <a:t>Стимулирующими факторами являются и некоторые вредные привычки: злоупотребление спиртными напитками, курение, </a:t>
            </a:r>
            <a:r>
              <a:rPr lang="ru-RU" b="1" i="1" dirty="0" smtClean="0">
                <a:solidFill>
                  <a:schemeClr val="tx2"/>
                </a:solidFill>
              </a:rPr>
              <a:t>переедание</a:t>
            </a:r>
            <a:r>
              <a:rPr lang="ru-RU" b="1" i="1" dirty="0" smtClean="0">
                <a:solidFill>
                  <a:schemeClr val="tx2"/>
                </a:solidFill>
              </a:rPr>
              <a:t>!</a:t>
            </a:r>
            <a:endParaRPr lang="en-US" b="1" i="1" dirty="0" smtClean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ПРОФИЛАКТИКА ИНФЕКЦИОННЫХ ЗАБОЛЕВАНИЙ – ВАЖНАЯ СТУПЕНЬ В ПРЕДОТВРАЩЕНИИ РАКА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454727"/>
            <a:ext cx="9144000" cy="471747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solidFill>
                  <a:schemeClr val="tx2"/>
                </a:solidFill>
              </a:rPr>
              <a:t>Абсолютно точно доказана связь развития некоторых видов рака с вирусными и бактериальными заболеваниями.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Примерами могут стать:</a:t>
            </a:r>
            <a:endParaRPr lang="ru-RU" dirty="0" smtClean="0">
              <a:solidFill>
                <a:schemeClr val="tx2"/>
              </a:solidFill>
            </a:endParaRP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вирусы гепатита В и С повышающие в несколько раз опасность возникновения рака печени;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наличие в желудке </a:t>
            </a:r>
            <a:r>
              <a:rPr lang="ru-RU" dirty="0" err="1" smtClean="0">
                <a:solidFill>
                  <a:schemeClr val="tx2"/>
                </a:solidFill>
              </a:rPr>
              <a:t>Helicobacter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pylori</a:t>
            </a:r>
            <a:r>
              <a:rPr lang="ru-RU" dirty="0" smtClean="0">
                <a:solidFill>
                  <a:schemeClr val="tx2"/>
                </a:solidFill>
              </a:rPr>
              <a:t> (бактерия), способствующей возникновению не только гастрита и </a:t>
            </a:r>
            <a:r>
              <a:rPr lang="ru-RU" u="sng" dirty="0" smtClean="0">
                <a:solidFill>
                  <a:schemeClr val="tx2"/>
                </a:solidFill>
              </a:rPr>
              <a:t>язвы</a:t>
            </a:r>
            <a:r>
              <a:rPr lang="ru-RU" dirty="0" smtClean="0">
                <a:solidFill>
                  <a:schemeClr val="tx2"/>
                </a:solidFill>
              </a:rPr>
              <a:t>, но и </a:t>
            </a:r>
            <a:r>
              <a:rPr lang="ru-RU" u="sng" dirty="0" smtClean="0">
                <a:solidFill>
                  <a:schemeClr val="tx2"/>
                </a:solidFill>
              </a:rPr>
              <a:t>рака желудка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некоторые штаммы </a:t>
            </a:r>
            <a:r>
              <a:rPr lang="ru-RU" u="sng" dirty="0" smtClean="0">
                <a:solidFill>
                  <a:schemeClr val="tx2"/>
                </a:solidFill>
              </a:rPr>
              <a:t>вируса папилломы (ВПЧ)</a:t>
            </a:r>
            <a:r>
              <a:rPr lang="ru-RU" dirty="0" smtClean="0">
                <a:solidFill>
                  <a:schemeClr val="tx2"/>
                </a:solidFill>
              </a:rPr>
              <a:t>, приводящие к развитию рака шейки матки.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Меры профилактики этих видов рака заключаются в вакцинации от соответствующих вирусов  и бактерий, а также в отказе от незащищенного секса (основной путь передачи этих инфекций – половой) с новыми непроверенными партнёрами. Вакцинация от гепатита В уже включена в национальный календарь прививок, а вакциной </a:t>
            </a:r>
            <a:r>
              <a:rPr lang="ru-RU" u="sng" dirty="0" smtClean="0">
                <a:solidFill>
                  <a:schemeClr val="tx2"/>
                </a:solidFill>
              </a:rPr>
              <a:t>против ВПЧ</a:t>
            </a:r>
            <a:r>
              <a:rPr lang="ru-RU" dirty="0" smtClean="0">
                <a:solidFill>
                  <a:schemeClr val="tx2"/>
                </a:solidFill>
              </a:rPr>
              <a:t> можно привиться по собственному желанию. Избавиться от </a:t>
            </a:r>
            <a:r>
              <a:rPr lang="ru-RU" dirty="0" err="1" smtClean="0">
                <a:solidFill>
                  <a:schemeClr val="tx2"/>
                </a:solidFill>
              </a:rPr>
              <a:t>Helicobacter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pylori</a:t>
            </a:r>
            <a:r>
              <a:rPr lang="ru-RU" dirty="0" smtClean="0">
                <a:solidFill>
                  <a:schemeClr val="tx2"/>
                </a:solidFill>
              </a:rPr>
              <a:t> можно, пройдя курс </a:t>
            </a:r>
            <a:r>
              <a:rPr lang="ru-RU" dirty="0" err="1" smtClean="0">
                <a:solidFill>
                  <a:schemeClr val="tx2"/>
                </a:solidFill>
              </a:rPr>
              <a:t>эрадикационной</a:t>
            </a:r>
            <a:r>
              <a:rPr lang="ru-RU" dirty="0" smtClean="0">
                <a:solidFill>
                  <a:schemeClr val="tx2"/>
                </a:solidFill>
              </a:rPr>
              <a:t> терапии.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1646" y="446276"/>
            <a:ext cx="10515600" cy="2240280"/>
          </a:xfrm>
        </p:spPr>
        <p:txBody>
          <a:bodyPr/>
          <a:lstStyle/>
          <a:p>
            <a:r>
              <a:rPr lang="ru-RU" b="1" dirty="0" smtClean="0"/>
              <a:t>ВТОРИЧНАЯ ПРОФИЛАКТИКА РАКА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 descr="C:\Users\User\Desktop\molochnaya_jel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877" y="2117456"/>
            <a:ext cx="6377354" cy="4254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ВТОРИЧНАЯ ПРОФИЛАКТИКА РАКА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эту группу профилактических мероприятий входят различные виды медицинского обследования, направленные на выявление </a:t>
            </a:r>
            <a:r>
              <a:rPr lang="ru-RU" dirty="0" err="1" smtClean="0">
                <a:solidFill>
                  <a:schemeClr val="tx2"/>
                </a:solidFill>
              </a:rPr>
              <a:t>предраковых</a:t>
            </a:r>
            <a:r>
              <a:rPr lang="ru-RU" dirty="0" smtClean="0">
                <a:solidFill>
                  <a:schemeClr val="tx2"/>
                </a:solidFill>
              </a:rPr>
              <a:t> заболеваний, а также предвестников онкологии.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флюорография – рентгеновское обследование легких, направленное на выявление рака легких и средостения;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маммография – рентген молочных желез, позволяющий заподозрить рак молочной железы;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цитологическое исследование мазка с шейки матки и из цервикального канала – профилактика рака шейки матки;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эндоскопические исследования. В Японии абсолютно все люди в возрасте старше 35 лет раз в полгода проходят </a:t>
            </a:r>
            <a:r>
              <a:rPr lang="ru-RU" dirty="0" err="1" smtClean="0">
                <a:solidFill>
                  <a:schemeClr val="tx2"/>
                </a:solidFill>
              </a:rPr>
              <a:t>колоноскопию</a:t>
            </a:r>
            <a:r>
              <a:rPr lang="ru-RU" dirty="0" smtClean="0">
                <a:solidFill>
                  <a:schemeClr val="tx2"/>
                </a:solidFill>
              </a:rPr>
              <a:t>, позволяющую выявлять рак толстого кишечника на самой ранней стадии. Сюда же следует отнести бронхоскопию, позволяющую исключить рак бронхов и легких.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422031"/>
            <a:ext cx="9144000" cy="5750169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2"/>
                </a:solidFill>
              </a:rPr>
              <a:t>МРТ и КТ, в том числе – с контрастом;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</a:rPr>
              <a:t>Исследование крови на </a:t>
            </a:r>
            <a:r>
              <a:rPr lang="ru-RU" dirty="0" err="1" smtClean="0">
                <a:solidFill>
                  <a:schemeClr val="tx2"/>
                </a:solidFill>
              </a:rPr>
              <a:t>онкомаркеры</a:t>
            </a:r>
            <a:r>
              <a:rPr lang="ru-RU" dirty="0" smtClean="0">
                <a:solidFill>
                  <a:schemeClr val="tx2"/>
                </a:solidFill>
              </a:rPr>
              <a:t> – особые химические вещества, концентрация которых повышается при возникновении онкологии. Для большинства видов рака существуют свои </a:t>
            </a:r>
            <a:r>
              <a:rPr lang="ru-RU" dirty="0" err="1" smtClean="0">
                <a:solidFill>
                  <a:schemeClr val="tx2"/>
                </a:solidFill>
              </a:rPr>
              <a:t>онкомаркеры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2"/>
                </a:solidFill>
              </a:rPr>
              <a:t>	Меры вторичной профилактики рака реализованы на уровне государственных программ: все люди старше определенного возраста должны проходить флюорографию, женщины старше 35 лет – маммографию. При подозрении на рак следует получить консультацию онколога, который назначит уточняющие исследования.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User\Desktop\seguros-cobertura-hospita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492" y="3278910"/>
            <a:ext cx="4682836" cy="31218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original_52c0812340c0886b7c8dcdc6_56e8ba9c62e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933" y="2111053"/>
            <a:ext cx="8134596" cy="43635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4033" y="688769"/>
            <a:ext cx="10515600" cy="151638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ТРЕТИЧНАЯ ПРОФИЛАКТИКА РАКА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ТРЕТИЧНАЯ ПРОФИЛАКТИКА РАКА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Профилактические меры из этой группы направлены на выявление рецидивов опухолей уже у получивших лечение по поводу рака пациентов, а также на раннюю диагностику метастазирования. Занимается этими мероприятиями в большинстве случаев онколог, консультацию которого можно получить в любой районной поликлинике или в специализированном </a:t>
            </a:r>
            <a:r>
              <a:rPr lang="ru-RU" sz="2400" dirty="0" err="1" smtClean="0">
                <a:solidFill>
                  <a:schemeClr val="tx2"/>
                </a:solidFill>
              </a:rPr>
              <a:t>онкодиспансере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User\Desktop\30bdbd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376" y="3759476"/>
            <a:ext cx="3697576" cy="24554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252" y="445324"/>
            <a:ext cx="9144000" cy="1143000"/>
          </a:xfrm>
        </p:spPr>
        <p:txBody>
          <a:bodyPr rtlCol="0"/>
          <a:lstStyle/>
          <a:p>
            <a:r>
              <a:rPr lang="ru-RU" sz="3600" b="1" dirty="0" smtClean="0"/>
              <a:t>Как предупредить рак? И Профилактика онкологических заболеваний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ru-RU" sz="2800" i="1" dirty="0" smtClean="0">
                <a:solidFill>
                  <a:schemeClr val="tx2"/>
                </a:solidFill>
              </a:rPr>
              <a:t>Чёткой системы профилактики для большинства онкологических заболеваний до сих пор не разработано, так как до конца не изученными остаются сами причины и пусковые механизмы развития заболевания. Но доказано, что в качестве основного этиологического фактора при некоторых формах болезни рассматривают воздействие определённых канцерогенов, наследственных заболеваний, вирусные болезни, вредные привычки и </a:t>
            </a:r>
            <a:r>
              <a:rPr lang="ru-RU" sz="2800" i="1" dirty="0" err="1" smtClean="0">
                <a:solidFill>
                  <a:schemeClr val="tx2"/>
                </a:solidFill>
              </a:rPr>
              <a:t>т.д</a:t>
            </a:r>
            <a:endParaRPr lang="ru-RU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17725" y="510639"/>
            <a:ext cx="3974275" cy="404994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i="1" cap="none" dirty="0" smtClean="0"/>
              <a:t>Из вышесказанного следует, что отказ от курения, употребление алкоголя, регулярные занятия спортом,</a:t>
            </a:r>
            <a:br>
              <a:rPr lang="ru-RU" b="1" i="1" cap="none" dirty="0" smtClean="0"/>
            </a:br>
            <a:r>
              <a:rPr lang="ru-RU" b="1" i="1" cap="none" dirty="0" smtClean="0"/>
              <a:t>правильное питание -  это комплексная профилактика заболевания раком. </a:t>
            </a:r>
            <a:endParaRPr lang="ru-RU" b="1" i="1" cap="none" dirty="0"/>
          </a:p>
        </p:txBody>
      </p:sp>
      <p:sp>
        <p:nvSpPr>
          <p:cNvPr id="2" name="Рисунок 1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510639" y="486889"/>
            <a:ext cx="8101584" cy="6857999"/>
          </a:xfrm>
        </p:spPr>
      </p:sp>
      <p:pic>
        <p:nvPicPr>
          <p:cNvPr id="8194" name="Picture 2" descr="C:\Users\User\Desktop\7145469f3eb0217abff77fab6ae33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32" y="382340"/>
            <a:ext cx="7568470" cy="61669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4340" y="573428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16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318654"/>
            <a:ext cx="9144000" cy="928255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b="1" dirty="0" smtClean="0"/>
              <a:t>Профилактика Онкологии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709" y="1714500"/>
            <a:ext cx="5230091" cy="4462272"/>
          </a:xfrm>
        </p:spPr>
        <p:txBody>
          <a:bodyPr rtlCol="0">
            <a:normAutofit/>
          </a:bodyPr>
          <a:lstStyle/>
          <a:p>
            <a:pPr fontAlgn="base">
              <a:lnSpc>
                <a:spcPct val="2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Первичная профилактика рака</a:t>
            </a:r>
          </a:p>
          <a:p>
            <a:pPr fontAlgn="base">
              <a:lnSpc>
                <a:spcPct val="2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Вторичная профилактика рака</a:t>
            </a:r>
          </a:p>
          <a:p>
            <a:pPr fontAlgn="base">
              <a:lnSpc>
                <a:spcPct val="2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Третичная профилактика рака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Объект 5" descr="Схема в виде шестерни с последовательностью из 3 шагов для отображения взаимосвязанных иде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24205121"/>
              </p:ext>
            </p:extLst>
          </p:nvPr>
        </p:nvGraphicFramePr>
        <p:xfrm>
          <a:off x="5735782" y="1357746"/>
          <a:ext cx="6234545" cy="48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824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2436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профилактика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К этой группе профилактических мер относятся меры, направленные на изменение образа жизни, изменение рациона, устранение факторов риска развития </a:t>
            </a:r>
            <a:r>
              <a:rPr lang="ru-RU" sz="2800" dirty="0" err="1" smtClean="0">
                <a:solidFill>
                  <a:schemeClr val="tx2"/>
                </a:solidFill>
              </a:rPr>
              <a:t>онкозаболеваний</a:t>
            </a:r>
            <a:r>
              <a:rPr lang="ru-RU" sz="2800" dirty="0" smtClean="0">
                <a:solidFill>
                  <a:schemeClr val="tx2"/>
                </a:solidFill>
              </a:rPr>
              <a:t>. Разберем более подробно каждый из факторов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User\Desktop\bigstock-Healthy-Lifestyle-6399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291" y="3381857"/>
            <a:ext cx="4724400" cy="314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8723" y="748145"/>
            <a:ext cx="10515600" cy="1482436"/>
          </a:xfrm>
        </p:spPr>
        <p:txBody>
          <a:bodyPr rtlCol="0"/>
          <a:lstStyle/>
          <a:p>
            <a:pPr fontAlgn="base"/>
            <a:r>
              <a:rPr lang="ru-RU" b="1" dirty="0" smtClean="0"/>
              <a:t>ПРАВИЛЬНОЕ ПИТАНИЕ КАК РАЗНОВИДНОСТЬ ПРОФИЛАКТИКИ РАКА</a:t>
            </a:r>
            <a:endParaRPr lang="ru-RU" b="1" dirty="0"/>
          </a:p>
        </p:txBody>
      </p:sp>
      <p:pic>
        <p:nvPicPr>
          <p:cNvPr id="1026" name="Picture 2" descr="C:\Users\User\Desktop\0310_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5142" y="2516044"/>
            <a:ext cx="5917912" cy="380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2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800" b="1" dirty="0" smtClean="0"/>
              <a:t>К увеличению риска возникновения рака приводят:</a:t>
            </a:r>
            <a:endParaRPr lang="ru-RU" sz="3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24000" y="1714500"/>
            <a:ext cx="9144000" cy="478328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300" b="1" u="sng" dirty="0" smtClean="0">
                <a:solidFill>
                  <a:schemeClr val="tx2"/>
                </a:solidFill>
              </a:rPr>
              <a:t>Ожирение</a:t>
            </a:r>
            <a:r>
              <a:rPr lang="ru-RU" sz="2300" u="sng" dirty="0" smtClean="0">
                <a:solidFill>
                  <a:schemeClr val="tx2"/>
                </a:solidFill>
              </a:rPr>
              <a:t>.</a:t>
            </a:r>
            <a:r>
              <a:rPr lang="ru-RU" sz="2300" dirty="0" smtClean="0">
                <a:solidFill>
                  <a:schemeClr val="tx2"/>
                </a:solidFill>
              </a:rPr>
              <a:t> Опухоли женской половой системы (рак матки, молочной железы) чаще встречается у женщин с избыточной массой тела. Поэтому профилактика рака молочной железы начинается с нормализации веса.</a:t>
            </a:r>
          </a:p>
          <a:p>
            <a:pPr fontAlgn="base"/>
            <a:r>
              <a:rPr lang="ru-RU" sz="2300" b="1" u="sng" dirty="0" smtClean="0">
                <a:solidFill>
                  <a:schemeClr val="tx2"/>
                </a:solidFill>
              </a:rPr>
              <a:t>Чрезмерное потребление жира</a:t>
            </a:r>
            <a:r>
              <a:rPr lang="ru-RU" sz="2300" u="sng" dirty="0" smtClean="0">
                <a:solidFill>
                  <a:schemeClr val="tx2"/>
                </a:solidFill>
              </a:rPr>
              <a:t>,</a:t>
            </a:r>
            <a:r>
              <a:rPr lang="ru-RU" sz="2300" dirty="0" smtClean="0">
                <a:solidFill>
                  <a:schemeClr val="tx2"/>
                </a:solidFill>
              </a:rPr>
              <a:t> особенно подвергшегося термической обработке. Общее количество съедаемого за сутки жира не должно превышать 60 грамм.</a:t>
            </a:r>
          </a:p>
          <a:p>
            <a:pPr fontAlgn="base"/>
            <a:r>
              <a:rPr lang="ru-RU" sz="2300" b="1" u="sng" dirty="0" smtClean="0">
                <a:solidFill>
                  <a:schemeClr val="tx2"/>
                </a:solidFill>
              </a:rPr>
              <a:t>Употребление вредных продуктов</a:t>
            </a:r>
            <a:r>
              <a:rPr lang="ru-RU" sz="2300" dirty="0" smtClean="0">
                <a:solidFill>
                  <a:schemeClr val="tx2"/>
                </a:solidFill>
              </a:rPr>
              <a:t> – копченостей, жареных продуктов. Злоупотребление ими повышает риск возникновения </a:t>
            </a:r>
            <a:r>
              <a:rPr lang="ru-RU" sz="2300" u="sng" dirty="0" smtClean="0">
                <a:solidFill>
                  <a:schemeClr val="tx2"/>
                </a:solidFill>
              </a:rPr>
              <a:t>рака толстого кишечника</a:t>
            </a:r>
            <a:r>
              <a:rPr lang="ru-RU" sz="2300" dirty="0" smtClean="0">
                <a:solidFill>
                  <a:schemeClr val="tx2"/>
                </a:solidFill>
              </a:rPr>
              <a:t>.</a:t>
            </a:r>
          </a:p>
          <a:p>
            <a:pPr fontAlgn="base"/>
            <a:r>
              <a:rPr lang="ru-RU" sz="2300" b="1" u="sng" dirty="0" smtClean="0">
                <a:solidFill>
                  <a:schemeClr val="tx2"/>
                </a:solidFill>
              </a:rPr>
              <a:t>Употребление колбасных изделий</a:t>
            </a:r>
            <a:r>
              <a:rPr lang="ru-RU" sz="2300" dirty="0" smtClean="0">
                <a:solidFill>
                  <a:schemeClr val="tx2"/>
                </a:solidFill>
              </a:rPr>
              <a:t> – при их изготовлении применяют нитриты, используемые в качестве красителя. Нитриты придают продуктам красивый </a:t>
            </a:r>
            <a:r>
              <a:rPr lang="ru-RU" sz="2300" dirty="0" err="1" smtClean="0">
                <a:solidFill>
                  <a:schemeClr val="tx2"/>
                </a:solidFill>
              </a:rPr>
              <a:t>розовый</a:t>
            </a:r>
            <a:r>
              <a:rPr lang="ru-RU" sz="2300" dirty="0" smtClean="0">
                <a:solidFill>
                  <a:schemeClr val="tx2"/>
                </a:solidFill>
              </a:rPr>
              <a:t> цвет, но они являются и слабым канцерогеном. Никто не заставляет отказаться от колбас и сосисок полностью, но питаться исключительно ими – может быть опасно для здоровья.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b="1" dirty="0" smtClean="0"/>
              <a:t>Снизить риск развития онкологии помогут: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400" u="sng" dirty="0" smtClean="0">
                <a:solidFill>
                  <a:schemeClr val="tx2"/>
                </a:solidFill>
              </a:rPr>
              <a:t>Овощи и фрукты</a:t>
            </a:r>
            <a:r>
              <a:rPr lang="ru-RU" sz="2400" dirty="0" smtClean="0">
                <a:solidFill>
                  <a:schemeClr val="tx2"/>
                </a:solidFill>
              </a:rPr>
              <a:t> – в них в большом количестве содержатся витамины и микроэлементы, способствующие нормальному функционированию клеток организма и препятствующие их трансформации в раковые.</a:t>
            </a:r>
          </a:p>
          <a:p>
            <a:pPr fontAlgn="base"/>
            <a:r>
              <a:rPr lang="ru-RU" sz="2400" u="sng" dirty="0" smtClean="0">
                <a:solidFill>
                  <a:schemeClr val="tx2"/>
                </a:solidFill>
              </a:rPr>
              <a:t>Клетчатка.</a:t>
            </a:r>
            <a:r>
              <a:rPr lang="ru-RU" sz="2400" dirty="0" smtClean="0">
                <a:solidFill>
                  <a:schemeClr val="tx2"/>
                </a:solidFill>
              </a:rPr>
              <a:t> Это не перевариваемый в организме человека элемент пищи (содержится в большом количестве в овощах, злаках, фруктах). Тем не менее, клетчатка имеет огромное влияние на пищеварительный процесс и снижает вероятность возникновения рака толстого кишечника.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78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c544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904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base"/>
            <a:r>
              <a:rPr lang="ru-RU" sz="3600" b="1" dirty="0" smtClean="0"/>
              <a:t>ОБРАЗ ЖИЗНИ И ВРЕДНЫЕ ПРИВЫЧКИ – ЕЩЁ ОДИН МЕТОД ПРОФИЛАКТИКИ РАКА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672445"/>
          </a:xfrm>
        </p:spPr>
        <p:txBody>
          <a:bodyPr/>
          <a:lstStyle/>
          <a:p>
            <a:pPr algn="just"/>
            <a:r>
              <a:rPr lang="ru-RU" b="1" i="1" u="sng" dirty="0" err="1" smtClean="0">
                <a:solidFill>
                  <a:schemeClr val="tx2"/>
                </a:solidFill>
              </a:rPr>
              <a:t>Табакокурение</a:t>
            </a:r>
            <a:r>
              <a:rPr lang="ru-RU" dirty="0" smtClean="0">
                <a:solidFill>
                  <a:schemeClr val="tx2"/>
                </a:solidFill>
              </a:rPr>
              <a:t> является самым явным предотвратимым фактором риска рака легких, а также рака гортани, губ и языка. У хронических курильщиков в разы повышается риск возникновения рака другой локализации: желудка, матки, поджелудочной железы. Риск повышает не только активное курение, но и пассивное – в выдыхаемом курильщиками дыме содержание канцерогенов лишь незначительно меньше.</a:t>
            </a:r>
          </a:p>
          <a:p>
            <a:pPr algn="just"/>
            <a:r>
              <a:rPr lang="ru-RU" b="1" i="1" u="sng" dirty="0" smtClean="0">
                <a:solidFill>
                  <a:schemeClr val="tx2"/>
                </a:solidFill>
              </a:rPr>
              <a:t>Отсутствие физической активности</a:t>
            </a:r>
            <a:r>
              <a:rPr lang="ru-RU" dirty="0" smtClean="0">
                <a:solidFill>
                  <a:schemeClr val="tx2"/>
                </a:solidFill>
              </a:rPr>
              <a:t> ведет к ожирению, а о последствиях его сказано выше. Занятия спортом не только способствуют снижению веса, но и повышают общий тонус организма и тонус иммунной системы. Иммунная система борется с раковой трансформацией клеток, поэтому ее состояние важно в плане профилактики онкологии</a:t>
            </a:r>
          </a:p>
          <a:p>
            <a:pPr algn="just"/>
            <a:r>
              <a:rPr lang="ru-RU" b="1" i="1" u="sng" dirty="0" smtClean="0">
                <a:solidFill>
                  <a:schemeClr val="tx2"/>
                </a:solidFill>
              </a:rPr>
              <a:t>Злоупотребление алкоголем</a:t>
            </a:r>
            <a:r>
              <a:rPr lang="ru-RU" dirty="0" smtClean="0">
                <a:solidFill>
                  <a:schemeClr val="tx2"/>
                </a:solidFill>
              </a:rPr>
              <a:t> ведет к метаболическим нарушениям в организме, снижает общую </a:t>
            </a:r>
            <a:r>
              <a:rPr lang="ru-RU" dirty="0" err="1" smtClean="0">
                <a:solidFill>
                  <a:schemeClr val="tx2"/>
                </a:solidFill>
              </a:rPr>
              <a:t>разистентность</a:t>
            </a:r>
            <a:r>
              <a:rPr lang="ru-RU" dirty="0" smtClean="0">
                <a:solidFill>
                  <a:schemeClr val="tx2"/>
                </a:solidFill>
              </a:rPr>
              <a:t> (устойчивость), что в значительной мере повышает риск онкологии.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8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tf02922391</Template>
  <TotalTime>639</TotalTime>
  <Words>609</Words>
  <Application>Microsoft Office PowerPoint</Application>
  <PresentationFormat>Произвольный</PresentationFormat>
  <Paragraphs>71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tf02922391</vt:lpstr>
      <vt:lpstr>Здоровый образ жизни, как профилактика онкологических заболеваний</vt:lpstr>
      <vt:lpstr>Как предупредить рак? И Профилактика онкологических заболеваний.</vt:lpstr>
      <vt:lpstr>Профилактика Онкологии</vt:lpstr>
      <vt:lpstr>Первичная профилактика</vt:lpstr>
      <vt:lpstr>ПРАВИЛЬНОЕ ПИТАНИЕ КАК РАЗНОВИДНОСТЬ ПРОФИЛАКТИКИ РАКА</vt:lpstr>
      <vt:lpstr>К увеличению риска возникновения рака приводят:</vt:lpstr>
      <vt:lpstr>Снизить риск развития онкологии помогут:</vt:lpstr>
      <vt:lpstr>Слайд 8</vt:lpstr>
      <vt:lpstr>ОБРАЗ ЖИЗНИ И ВРЕДНЫЕ ПРИВЫЧКИ – ЕЩЁ ОДИН МЕТОД ПРОФИЛАКТИКИ РАКА</vt:lpstr>
      <vt:lpstr>Слайд 10</vt:lpstr>
      <vt:lpstr>Рак Легкого</vt:lpstr>
      <vt:lpstr>Рак молочной железы</vt:lpstr>
      <vt:lpstr>Рак желудка</vt:lpstr>
      <vt:lpstr>ПРОФИЛАКТИКА ИНФЕКЦИОННЫХ ЗАБОЛЕВАНИЙ – ВАЖНАЯ СТУПЕНЬ В ПРЕДОТВРАЩЕНИИ РАКА </vt:lpstr>
      <vt:lpstr>ВТОРИЧНАЯ ПРОФИЛАКТИКА РАКА </vt:lpstr>
      <vt:lpstr>ВТОРИЧНАЯ ПРОФИЛАКТИКА РАКА</vt:lpstr>
      <vt:lpstr>Слайд 17</vt:lpstr>
      <vt:lpstr>ТРЕТИЧНАЯ ПРОФИЛАКТИКА РАКА </vt:lpstr>
      <vt:lpstr>ТРЕТИЧНАЯ ПРОФИЛАКТИКА РАКА </vt:lpstr>
      <vt:lpstr>Из вышесказанного следует, что отказ от курения, употребление алкоголя, регулярные занятия спортом, правильное питание -  это комплексная профилактика заболевания раком.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жизни, как профилактика онкологических заболеваний</dc:title>
  <dc:creator>Windows User</dc:creator>
  <cp:lastModifiedBy>Windows User</cp:lastModifiedBy>
  <cp:revision>69</cp:revision>
  <dcterms:created xsi:type="dcterms:W3CDTF">2018-01-17T08:35:49Z</dcterms:created>
  <dcterms:modified xsi:type="dcterms:W3CDTF">2018-01-23T09:05:17Z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