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86" r:id="rId6"/>
    <p:sldId id="276" r:id="rId7"/>
    <p:sldId id="296" r:id="rId8"/>
    <p:sldId id="297" r:id="rId9"/>
    <p:sldId id="298" r:id="rId10"/>
    <p:sldId id="299" r:id="rId11"/>
    <p:sldId id="300" r:id="rId12"/>
    <p:sldId id="28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177EE-4103-4797-812D-52BF3B82071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AD3E2-1D38-4F10-85AB-E969501C9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4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58529-7477-4844-834B-B10F99323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3CAB27-66A2-4E5F-A401-78136BEF8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51047-AFEB-4D94-A2EE-877ED747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BED44-A807-42A5-BB0F-403D6ADB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42EA8-F4A8-46EF-86F0-AC767205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5009-413D-41A0-98F3-F1DB223D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D87D74-9D47-4877-83D8-7BFC5139F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F8B2D-D6E4-4301-A5DB-BCEEB96A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50F71-1488-41BD-A0C5-144B30C0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4644E1-9B25-46DA-B142-557E5BBC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6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1C06FA-9FFC-40D3-B19D-9BECE9030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84876F-5273-4751-924E-1CB69B324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603CA-AED5-44B5-BBB7-D615ED8B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FF9C7-5E89-41AD-91B1-2E084274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4102E3-1DE0-4BE2-A90D-CE5E2469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6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677DE-EF9E-4245-BC4B-74E5024D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D6080-C4C0-438A-8007-958A5CA1A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7CC25-C06E-4DA5-8329-BC4C6F59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F0559-9DD7-4431-B145-0D3DEC63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D96DE4-D933-4B9E-9590-ED2476F0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7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7AB60-E1E5-41BC-95EE-B0BAC1F2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C762E-2EB5-42AB-9E31-8CC164C2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85A1F-2F5B-4A6D-8FDA-DEC47FDC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0C55C-A090-4A6D-87F8-9E6AB160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83811-77CA-4A41-8196-D8283D85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6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D5C8D-C4BC-44B5-A715-FD994B05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77357-EADD-4C42-9B12-252BEE773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2D782D-4445-4673-8C41-24D6E037E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15CA1-D20F-4439-84B2-E38128DB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E66390-C540-4B49-A4D2-8D14D9BE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CF3F5-998C-4367-B2D5-79CBB6BE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0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43F6C-02B3-4674-BB1E-74DB4B6F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3BA378-7195-4074-B41D-AA72DACE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9CCF54-3D66-45B7-BF58-94DF1CA69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02E75E-4F33-4691-BF69-8D54A2800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CA8CFE-B3DE-42B1-8909-4F9DFD12F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A879D-923F-4AF2-934B-ACD90F76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EC7F2F-5579-45D8-8168-3A8E5437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3828D4-D048-4C0F-95EC-8A4058C9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7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D033-6025-4F21-8E50-AEE17E16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7ACF3C-E141-4DDF-8838-5FDE77A7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619AE2-858F-4BD0-9429-B7813850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5EB055-ED6A-4618-A77A-49CE9C0E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1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04B76C-E8E1-4B35-8D00-0F1CCEFB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4D449E-5413-4010-8192-A8C4D10E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F6A6AB-E1E2-4BA1-B59B-9CBC2B7B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8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07448-B546-4800-83E3-50EBC2AE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0B6BD-C4F6-40D7-8FE5-70CA57F8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3831D2-0882-450C-A660-ABC66F5F3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F6514A-29CC-413B-87D3-0A327884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E25278-D3C9-434A-B69B-BD077672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AAC99-DBE0-410F-A805-DED903A9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8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39F02-2D6C-421F-AE85-EAB4FD58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88AF3D-DCDA-4E02-943A-83DF46228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ED81B9-8C2B-43E4-AF0C-8EE7BEE4C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13F6B0-BC3B-471F-9DC3-A9596385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57DB2B-B56E-4F41-B9CD-9BDF8ADA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ACD0CA-B273-4686-A70C-EB88102A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6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954C1-18DF-47E4-824C-F6C47D0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34C51-11EA-4CDD-935F-BACD6F2AC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9F85F-5DFC-4806-BFEA-7A1F0E6B7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4CF0B-409E-4C35-98D3-F5DA4A6E93DB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A943A-E15D-4909-A5DE-5E82C676F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6D3C5-602E-4DC2-85B7-18A6DF4DF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6687-2A5A-41C0-AA96-D89BD760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2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12125268/304b568ed0875b52a564119b6f7ca53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FC32B-698A-40A7-9070-8300FC138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1808480"/>
            <a:ext cx="10073788" cy="420541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ru-RU" sz="4000" b="1" dirty="0"/>
            </a:br>
            <a:br>
              <a:rPr lang="ru-RU" sz="4000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>
                <a:latin typeface="+mn-lt"/>
              </a:rPr>
              <a:t>ОРГАНИЗАЦИЯ ПРОВЕДЕНИЯ</a:t>
            </a: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ПРОФИЛАКТИЧЕСКОГО МЕДИЦИНСКОГО ОСМОТРА И ДИСПАНСЕРИЗАЦИИ </a:t>
            </a: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ОПРЕДЕЛЕННЫХ ГРУПП ВЗРОСЛОГО НАСЕЛЕНИЯ</a:t>
            </a:r>
            <a:br>
              <a:rPr lang="ru-RU" sz="4000" b="1" dirty="0">
                <a:latin typeface="+mn-lt"/>
              </a:rPr>
            </a:br>
            <a:r>
              <a:rPr lang="ru-RU" sz="3600" b="1" dirty="0">
                <a:latin typeface="+mn-lt"/>
              </a:rPr>
              <a:t>в Ленинградской области в 2021г.</a:t>
            </a:r>
            <a:br>
              <a:rPr lang="ru-RU" sz="3600" b="1" dirty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131-DBB0-4E1F-A65B-B78FB1069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2392" y="6152595"/>
            <a:ext cx="8093476" cy="428348"/>
          </a:xfrm>
        </p:spPr>
        <p:txBody>
          <a:bodyPr/>
          <a:lstStyle/>
          <a:p>
            <a:r>
              <a:rPr lang="ru-RU" dirty="0"/>
              <a:t>                  </a:t>
            </a:r>
            <a:r>
              <a:rPr lang="ru-RU" b="1" dirty="0"/>
              <a:t>ГКУЗ ЛО «Центр общественного здоровья»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9273F4-CA8B-4AD8-AA22-3D5263E7D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0" y="26858"/>
            <a:ext cx="1341943" cy="15876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A7489F-7567-4A00-B4AD-3B4F1B977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2" y="128980"/>
            <a:ext cx="1199901" cy="15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203200"/>
            <a:ext cx="11805920" cy="5384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+mn-lt"/>
              </a:rPr>
              <a:t>Факторы риска, выявленные при ПМО и диспансеризации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797096"/>
              </p:ext>
            </p:extLst>
          </p:nvPr>
        </p:nvGraphicFramePr>
        <p:xfrm>
          <a:off x="192723" y="893763"/>
          <a:ext cx="11827642" cy="559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10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74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         ЛПУ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Курение табака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Риск пагубного потребления алкоголя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Риск потребления ПАВН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Низкая физическая активность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Ожирение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Гиперхолестеринемия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Гипергликемия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Бокситогорский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Волосовский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Волховский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Всеволожск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Токсово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Сертолово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Выборгская МБ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54,2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Рощино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Приморск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Гатчинский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Кингисеппский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60" y="152401"/>
            <a:ext cx="11460480" cy="6807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+mn-lt"/>
              </a:rPr>
              <a:t>Факторы риска, выявленные при ПМО и диспансеризации</a:t>
            </a:r>
            <a:endParaRPr lang="ru-RU" sz="2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13431"/>
              </p:ext>
            </p:extLst>
          </p:nvPr>
        </p:nvGraphicFramePr>
        <p:xfrm>
          <a:off x="477838" y="1066800"/>
          <a:ext cx="11388720" cy="552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75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         ЛПУ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Курение табака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Риск пагубного потребления алкоголя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Риск потребления ПАВН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Низкая физическая активность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Ожирение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Гиперхолестеринемия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Гипергликемия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Киришский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15,7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Кировский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Лодейнопольский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Ломоносовский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Лужский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Подпорожский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Приозерсккий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Сланцевский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Тихвинский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Тосненский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Сосновый Бор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3542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2719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3473E-2565-4474-BFE8-601F20A9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4" y="419100"/>
            <a:ext cx="9478353" cy="1238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57C0A1-B87B-48E2-A0BE-754959BDA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73" y="149852"/>
            <a:ext cx="9641254" cy="6558295"/>
          </a:xfrm>
        </p:spPr>
      </p:pic>
    </p:spTree>
    <p:extLst>
      <p:ext uri="{BB962C8B-B14F-4D97-AF65-F5344CB8AC3E}">
        <p14:creationId xmlns:p14="http://schemas.microsoft.com/office/powerpoint/2010/main" val="370989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F9F9C-CCED-4B50-B182-4130D14E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3351"/>
            <a:ext cx="11496676" cy="1219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+mn-lt"/>
              </a:rPr>
              <a:t>профилактические медицинские осмотры (ПМО) и диспансеризация определенных групп</a:t>
            </a:r>
            <a:br>
              <a:rPr lang="ru-RU" sz="3000" b="1" dirty="0">
                <a:latin typeface="+mn-lt"/>
              </a:rPr>
            </a:br>
            <a:r>
              <a:rPr lang="ru-RU" sz="3000" b="1" dirty="0">
                <a:latin typeface="+mn-lt"/>
              </a:rPr>
              <a:t>взрослого населения (диспансеризация) направлены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381DB-F3FA-4B08-A1F3-8E2C7A85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52550"/>
            <a:ext cx="11496676" cy="52768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latin typeface="+mj-lt"/>
              </a:rPr>
              <a:t>профилактику и раннее выявление (скрининг) хронических неинфекционных заболеваний являющихся основной причиной инвалидности и преждевременной    смертности населения Российской Федерации (далее - ХНИЗ)</a:t>
            </a:r>
            <a:r>
              <a:rPr lang="en-US" sz="2000" b="1" dirty="0">
                <a:latin typeface="+mj-lt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latin typeface="+mj-lt"/>
              </a:rPr>
              <a:t>факторов риска их развития, включающих повышенный уровень артериального давления, </a:t>
            </a:r>
            <a:r>
              <a:rPr lang="ru-RU" sz="2000" b="1" dirty="0" err="1">
                <a:latin typeface="+mj-lt"/>
              </a:rPr>
              <a:t>гиперхолестеринемию</a:t>
            </a:r>
            <a:r>
              <a:rPr lang="ru-RU" sz="2000" b="1" dirty="0">
                <a:latin typeface="+mj-lt"/>
              </a:rPr>
              <a:t>, повышенный уровень глюкозы в крови натощак, курение табака, риск пагубного потребления алкоголя, нерациональное питание, низкую физическую активность, избыточную массу тела или ожирение (далее - факторы риска), а также риска потребления наркотических средств и психотропных веществ;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latin typeface="+mj-lt"/>
              </a:rPr>
              <a:t>проведение профилактического консультирования граждан с выявленными хроническими неинфекционными заболеваниями и факторами риска их развития;</a:t>
            </a:r>
            <a:endParaRPr lang="en-US" sz="20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latin typeface="+mj-lt"/>
              </a:rPr>
              <a:t>взятие для  диспансерного наблюдения граждан с выявленными ХНИЗ и  факторами риска.</a:t>
            </a:r>
          </a:p>
        </p:txBody>
      </p:sp>
    </p:spTree>
    <p:extLst>
      <p:ext uri="{BB962C8B-B14F-4D97-AF65-F5344CB8AC3E}">
        <p14:creationId xmlns:p14="http://schemas.microsoft.com/office/powerpoint/2010/main" val="88550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151B5-63EB-469D-B02C-9457FF1E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6"/>
            <a:ext cx="11306174" cy="9683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ПОРЯДОК ПРОВЕДЕНИЯ ПРОФИЛАКТИЧЕСКИХ И ДИСПАНСЕРНЫХ ОСМОТРОВ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19808-999C-4913-86B8-C4DAA315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333499"/>
            <a:ext cx="11306175" cy="51593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ru-RU" b="1" dirty="0"/>
          </a:p>
          <a:p>
            <a:r>
              <a:rPr lang="ru-RU" b="1" dirty="0"/>
              <a:t>ПРОФИЛАКТИЧЕСКИЕ ОСМОТРЫ:</a:t>
            </a:r>
          </a:p>
          <a:p>
            <a:pPr>
              <a:buNone/>
            </a:pPr>
            <a:r>
              <a:rPr lang="ru-RU" b="1" dirty="0">
                <a:latin typeface="+mj-lt"/>
              </a:rPr>
              <a:t>- В КАЧЕСТВЕ САМОСТОЯТЕЛЬНОГО МЕРОПРИЯТИЯ 1 РАЗ В ГОД</a:t>
            </a:r>
            <a:r>
              <a:rPr lang="en-US" b="1" dirty="0">
                <a:latin typeface="+mj-lt"/>
              </a:rPr>
              <a:t>;</a:t>
            </a:r>
            <a:endParaRPr lang="ru-RU" b="1" dirty="0">
              <a:latin typeface="+mj-lt"/>
            </a:endParaRPr>
          </a:p>
          <a:p>
            <a:pPr>
              <a:buNone/>
            </a:pPr>
            <a:r>
              <a:rPr lang="ru-RU" b="1" dirty="0">
                <a:latin typeface="+mj-lt"/>
              </a:rPr>
              <a:t>- РАМКАХ ДИСПАНСЕРНОГО НАБЛЮДЕНИЯ – ПРИ ПРОВЕДЕНИИ ПЕРВОГО В ТЕКУЩЕМ ГОДУ ДИСПАНСЕРНОГО НАБЛЮДЕНИЯ (КОНСУЛЬТАЦИИ).</a:t>
            </a:r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r>
              <a:rPr lang="ru-RU" b="1" dirty="0"/>
              <a:t>ДИСПАНСЕРИЗАЦИЯ:</a:t>
            </a:r>
            <a:r>
              <a:rPr lang="ru-RU" b="1" dirty="0"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ru-RU" b="1" dirty="0">
                <a:latin typeface="+mj-lt"/>
              </a:rPr>
              <a:t>18-39 ЛЕТ – 1 РАЗ В 3 ГОДА, </a:t>
            </a:r>
          </a:p>
          <a:p>
            <a:pPr>
              <a:buFontTx/>
              <a:buChar char="-"/>
            </a:pPr>
            <a:r>
              <a:rPr lang="ru-RU" b="1" dirty="0">
                <a:latin typeface="+mj-lt"/>
              </a:rPr>
              <a:t>С 40 ЛЕТ – ЕЖЕГОДНО</a:t>
            </a:r>
            <a:r>
              <a:rPr lang="en-US" b="1" dirty="0">
                <a:latin typeface="+mj-lt"/>
              </a:rPr>
              <a:t>;</a:t>
            </a:r>
            <a:endParaRPr lang="ru-RU" b="1" dirty="0">
              <a:latin typeface="+mj-lt"/>
            </a:endParaRPr>
          </a:p>
          <a:p>
            <a:pPr marL="0" indent="0">
              <a:buNone/>
            </a:pPr>
            <a:endParaRPr lang="ru-RU" b="1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2600" b="1" dirty="0">
                <a:solidFill>
                  <a:srgbClr val="213315"/>
                </a:solidFill>
              </a:rPr>
              <a:t>Инвалиды, участники ВОВ, участники боевых действий, а также приравненные к ним категории населения проходят диспансеризацию 1 раз в год</a:t>
            </a:r>
          </a:p>
          <a:p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19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202C2-564B-47FC-8DF8-B6E55636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295275"/>
            <a:ext cx="12009120" cy="1696085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latin typeface="+mn-lt"/>
              </a:rPr>
            </a:br>
            <a:br>
              <a:rPr lang="ru-RU" sz="3200" dirty="0">
                <a:latin typeface="+mn-lt"/>
              </a:rPr>
            </a:br>
            <a:r>
              <a:rPr lang="ru-RU" sz="3200" b="1" dirty="0">
                <a:latin typeface="+mn-lt"/>
              </a:rPr>
              <a:t>ПОКАЗАТЕЛИ ПРОФИЛАКТИЧЕСКИХ И ДИСПАНСЕРНЫХ ОСМОТРОВ являются целевыми показателями регионального проекта Ленинградской области   - «Развитие первичной медико-санитарной помощи»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3B7B2-8FFC-4BDD-B9E6-E7B5893AB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712719"/>
            <a:ext cx="10474960" cy="2794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3000" b="1" dirty="0">
                <a:latin typeface="+mj-lt"/>
              </a:rPr>
              <a:t>Целевой показатель  охвата  диспансерным 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3000" b="1" dirty="0">
                <a:latin typeface="+mj-lt"/>
              </a:rPr>
              <a:t>наблюдением  пациентов с хроническими неинфекционными заболеваниями, выявленными в процессе ПМО и диспансеризации </a:t>
            </a:r>
            <a:r>
              <a:rPr lang="ru-RU" sz="3000" b="1" dirty="0">
                <a:solidFill>
                  <a:srgbClr val="FF0000"/>
                </a:solidFill>
                <a:latin typeface="+mj-lt"/>
              </a:rPr>
              <a:t>к 2024 году </a:t>
            </a:r>
            <a:r>
              <a:rPr lang="ru-RU" sz="3000" b="1" dirty="0">
                <a:latin typeface="+mj-lt"/>
              </a:rPr>
              <a:t>должен составить </a:t>
            </a:r>
            <a:r>
              <a:rPr lang="ru-RU" sz="3000" b="1" dirty="0">
                <a:solidFill>
                  <a:srgbClr val="FF0000"/>
                </a:solidFill>
                <a:latin typeface="+mj-lt"/>
              </a:rPr>
              <a:t>70%,</a:t>
            </a:r>
            <a:endParaRPr lang="ru-RU" sz="3000" b="1" dirty="0">
              <a:latin typeface="+mj-lt"/>
            </a:endParaRPr>
          </a:p>
          <a:p>
            <a:pPr algn="ctr">
              <a:spcBef>
                <a:spcPts val="600"/>
              </a:spcBef>
              <a:buNone/>
            </a:pPr>
            <a:r>
              <a:rPr lang="ru-RU" sz="3000" b="1" dirty="0">
                <a:latin typeface="+mj-lt"/>
              </a:rPr>
              <a:t> а в старших возрастных группах – не менее </a:t>
            </a:r>
            <a:r>
              <a:rPr lang="ru-RU" sz="3000" b="1" dirty="0">
                <a:solidFill>
                  <a:srgbClr val="FF0000"/>
                </a:solidFill>
                <a:latin typeface="+mj-lt"/>
              </a:rPr>
              <a:t>90%! </a:t>
            </a:r>
            <a:endParaRPr lang="ru-RU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268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91B78-8905-4627-A2F2-297D33A3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9" y="152401"/>
            <a:ext cx="11801476" cy="6857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Где можно пройти ПМО и диспансеризацию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EF351-2F40-4A72-8336-1233DD32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9" y="962024"/>
            <a:ext cx="11801476" cy="56483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ru-RU" sz="2100" b="1" dirty="0"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>
                <a:latin typeface="+mj-lt"/>
              </a:rPr>
              <a:t>Граждане проходят диспансеризацию в медицинской организации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по месту жительства</a:t>
            </a:r>
            <a:r>
              <a:rPr lang="ru-RU" sz="2200" b="1" dirty="0">
                <a:latin typeface="+mj-lt"/>
              </a:rPr>
              <a:t>, работы, учебы или выбору гражданина, в которой они получают первичную медико-санитарную помощь (в поликлинике, в центре, отделении общей врачебной практики (семейной медицины), во врачебной амбулатории, медсанчасти, на </a:t>
            </a:r>
            <a:r>
              <a:rPr lang="ru-RU" sz="2200" b="1" dirty="0" err="1">
                <a:latin typeface="+mj-lt"/>
              </a:rPr>
              <a:t>ФАПе</a:t>
            </a:r>
            <a:r>
              <a:rPr lang="ru-RU" sz="2200" b="1" dirty="0">
                <a:latin typeface="+mj-lt"/>
              </a:rPr>
              <a:t> и др.).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100" b="1" dirty="0"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>
                <a:latin typeface="+mj-lt"/>
              </a:rPr>
              <a:t>Согласно статьи 24 Федерального закона Российской Федерации от 21 ноября 2011 г. № 323-ФЗ "Об основах охраны здоровья граждан в Российской Федерации" работодатели обязаны обеспечивать условия для прохождения работниками медицинских осмотров и диспансеризации, а также беспрепятственно отпускать работников для их прохождения.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100" b="1" dirty="0"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>
                <a:latin typeface="+mj-lt"/>
              </a:rPr>
              <a:t>При прохождении диспансеризации в порядке, предусмотренном законодательством в сфере охраны здоровья, работники имеют право на освобождение от работы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на один рабочий день (один раз в три года до 39л., ежегодно с 40 л.) </a:t>
            </a:r>
            <a:r>
              <a:rPr lang="ru-RU" sz="2200" b="1" dirty="0">
                <a:latin typeface="+mj-lt"/>
              </a:rPr>
              <a:t>с сохранением за ними места работы (должности) и среднего заработка, а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работники "предпенсионного возраста"</a:t>
            </a:r>
            <a:r>
              <a:rPr lang="ru-RU" sz="2200" b="1" dirty="0">
                <a:latin typeface="+mj-lt"/>
              </a:rPr>
              <a:t> - на освобождение от работы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на два рабочих дня один раз в год </a:t>
            </a:r>
            <a:r>
              <a:rPr lang="ru-RU" sz="2200" b="1" dirty="0">
                <a:latin typeface="+mj-lt"/>
              </a:rPr>
              <a:t>с сохранением за ними места работы (должности) и среднего заработка (части первая и вторая </a:t>
            </a:r>
            <a:r>
              <a:rPr lang="ru-RU" sz="2200" b="1" dirty="0">
                <a:latin typeface="+mj-lt"/>
                <a:hlinkClick r:id="rId2"/>
              </a:rPr>
              <a:t>ст. 185.1</a:t>
            </a:r>
            <a:r>
              <a:rPr lang="ru-RU" sz="2200" b="1" dirty="0">
                <a:latin typeface="+mj-lt"/>
              </a:rPr>
              <a:t> ТК РФ).</a:t>
            </a:r>
          </a:p>
        </p:txBody>
      </p:sp>
    </p:spTree>
    <p:extLst>
      <p:ext uri="{BB962C8B-B14F-4D97-AF65-F5344CB8AC3E}">
        <p14:creationId xmlns:p14="http://schemas.microsoft.com/office/powerpoint/2010/main" val="274884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52A97-79D4-44F4-8985-270263EC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304D31F-336F-4B16-AF77-11020FE8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33" y="0"/>
            <a:ext cx="4833783" cy="68580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CDA0D4-0FE4-464F-A23F-3A4EEC870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3" y="1"/>
            <a:ext cx="48337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5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60" y="172721"/>
            <a:ext cx="10180320" cy="7823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Выполнение плановых показателей в 2020г.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880" y="1141076"/>
            <a:ext cx="10412372" cy="334214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План диспансеризации – 280 418 чел. факт - 156 333 чел. </a:t>
            </a:r>
          </a:p>
          <a:p>
            <a:pPr marL="0" indent="0">
              <a:buNone/>
            </a:pPr>
            <a:r>
              <a:rPr lang="ru-RU" b="1" dirty="0"/>
              <a:t>    выполнение плана – 55,7%</a:t>
            </a:r>
            <a:r>
              <a:rPr lang="en-US" b="1" dirty="0"/>
              <a:t>;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План профилактических осмотров – 146 122 чел., факт – 111 623 чел., выполнение плана - 76,3%</a:t>
            </a:r>
            <a:r>
              <a:rPr lang="en-US" b="1" dirty="0"/>
              <a:t>;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B75C6F-DCE7-41A7-ACD8-80C362E5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551680"/>
            <a:ext cx="3443590" cy="21335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5E236E-D79A-43BA-9B73-0FA048F8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62" y="4585402"/>
            <a:ext cx="3443590" cy="2066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E8B2F0-1049-464D-AF8D-081B6FDDA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86075"/>
            <a:ext cx="2804280" cy="20992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40" y="121920"/>
            <a:ext cx="11247120" cy="6197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Показатели выполнения плана ПМО и Диспансеризации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по МО в 1 квартале 2021г.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330"/>
              </p:ext>
            </p:extLst>
          </p:nvPr>
        </p:nvGraphicFramePr>
        <p:xfrm>
          <a:off x="447040" y="904240"/>
          <a:ext cx="11216640" cy="525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ЛПУ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Подлежит  по плану ПМО и ДОГВН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Прошли            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ПМО и ДОГВН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Прошли ПМО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Прошли ДОГВН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Бокситогорский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Волосовский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Волховский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Всеволожск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19,0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Токсово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Сертолово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Выборгская МБ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Рощино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Приморск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Гатчинский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Кингисеппский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Киришский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229802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45114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15612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29498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440" y="243840"/>
            <a:ext cx="11003280" cy="8229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+mn-lt"/>
              </a:rPr>
              <a:t>Показатели выполнения плана ПМО и Диспансеризации по МО в 1 квартале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125074"/>
              </p:ext>
            </p:extLst>
          </p:nvPr>
        </p:nvGraphicFramePr>
        <p:xfrm>
          <a:off x="650240" y="1219200"/>
          <a:ext cx="10963273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7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ЛПУ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Подлежит  по плану ПМО и ДОГВН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Прошли             </a:t>
                      </a:r>
                    </a:p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ПМО и ДОГВН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Прошли ПМО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Прошли ДОГВН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Кировский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Лодейнопольский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Ломоносовский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Лужский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50,7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Подпорожский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Приозерсккий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Сланцевский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Тихвинский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Тосненский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Сосновый Бор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15,2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512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229802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45114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15612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29498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82432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1165</Words>
  <Application>Microsoft Office PowerPoint</Application>
  <PresentationFormat>Широкоэкранный</PresentationFormat>
  <Paragraphs>592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        ОРГАНИЗАЦИЯ ПРОВЕДЕНИЯ ПРОФИЛАКТИЧЕСКОГО МЕДИЦИНСКОГО ОСМОТРА И ДИСПАНСЕРИЗАЦИИ  ОПРЕДЕЛЕННЫХ ГРУПП ВЗРОСЛОГО НАСЕЛЕНИЯ в Ленинградской области в 2021г. </vt:lpstr>
      <vt:lpstr>профилактические медицинские осмотры (ПМО) и диспансеризация определенных групп взрослого населения (диспансеризация) направлены на:</vt:lpstr>
      <vt:lpstr>ПОРЯДОК ПРОВЕДЕНИЯ ПРОФИЛАКТИЧЕСКИХ И ДИСПАНСЕРНЫХ ОСМОТРОВ</vt:lpstr>
      <vt:lpstr>  ПОКАЗАТЕЛИ ПРОФИЛАКТИЧЕСКИХ И ДИСПАНСЕРНЫХ ОСМОТРОВ являются целевыми показателями регионального проекта Ленинградской области   - «Развитие первичной медико-санитарной помощи»</vt:lpstr>
      <vt:lpstr>Где можно пройти ПМО и диспансеризацию</vt:lpstr>
      <vt:lpstr>Презентация PowerPoint</vt:lpstr>
      <vt:lpstr>Выполнение плановых показателей в 2020г.</vt:lpstr>
      <vt:lpstr>Показатели выполнения плана ПМО и Диспансеризации  по МО в 1 квартале 2021г.</vt:lpstr>
      <vt:lpstr>Показатели выполнения плана ПМО и Диспансеризации по МО в 1 квартале</vt:lpstr>
      <vt:lpstr>Факторы риска, выявленные при ПМО и диспансеризации</vt:lpstr>
      <vt:lpstr>Факторы риска, выявленные при ПМО и диспансеризации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ПРОВЕДЕНИЯ ПР ОФИЛАКТИЧЕСКОГО МЕДИЦИНСКО Г О ОСМОТРА И ДИСПАНСЕРИЗАЦИИ ОПР ЕДЕЛЕННЫХ ГРУПП ВЗР ОСЛОГО НАСЕЛЕНИЯ Методические рекомендации Министерства здравоохранения Российской Федерации</dc:title>
  <dc:creator>Center Profilaktiki</dc:creator>
  <cp:lastModifiedBy>Center Profilaktiki</cp:lastModifiedBy>
  <cp:revision>124</cp:revision>
  <cp:lastPrinted>2021-04-19T08:09:15Z</cp:lastPrinted>
  <dcterms:created xsi:type="dcterms:W3CDTF">2019-10-28T08:49:09Z</dcterms:created>
  <dcterms:modified xsi:type="dcterms:W3CDTF">2021-04-19T08:09:53Z</dcterms:modified>
</cp:coreProperties>
</file>