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1" r:id="rId2"/>
    <p:sldId id="670" r:id="rId3"/>
    <p:sldId id="715" r:id="rId4"/>
    <p:sldId id="696" r:id="rId5"/>
    <p:sldId id="720" r:id="rId6"/>
    <p:sldId id="684" r:id="rId7"/>
    <p:sldId id="667" r:id="rId8"/>
    <p:sldId id="717" r:id="rId9"/>
    <p:sldId id="716" r:id="rId10"/>
    <p:sldId id="718" r:id="rId11"/>
    <p:sldId id="719" r:id="rId12"/>
    <p:sldId id="694" r:id="rId13"/>
    <p:sldId id="713" r:id="rId14"/>
    <p:sldId id="714" r:id="rId15"/>
    <p:sldId id="700" r:id="rId16"/>
    <p:sldId id="721" r:id="rId17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6"/>
    <a:srgbClr val="000099"/>
    <a:srgbClr val="6699FF"/>
    <a:srgbClr val="FF3300"/>
    <a:srgbClr val="FF3399"/>
    <a:srgbClr val="FF0000"/>
    <a:srgbClr val="FFE7E7"/>
    <a:srgbClr val="FFD9D9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2" autoAdjust="0"/>
    <p:restoredTop sz="92883" autoAdjust="0"/>
  </p:normalViewPr>
  <p:slideViewPr>
    <p:cSldViewPr>
      <p:cViewPr>
        <p:scale>
          <a:sx n="115" d="100"/>
          <a:sy n="115" d="100"/>
        </p:scale>
        <p:origin x="-1458" y="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5184" cy="49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989" tIns="46494" rIns="92989" bIns="46494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50907" y="0"/>
            <a:ext cx="2945184" cy="49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989" tIns="46494" rIns="92989" bIns="4649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802AF03-8C01-42C1-A656-FA98F8D7F248}" type="datetimeFigureOut">
              <a:rPr lang="ru-RU"/>
              <a:pPr>
                <a:defRPr/>
              </a:pPr>
              <a:t>19.02.2019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24" tIns="46462" rIns="92924" bIns="46462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80876" y="4714441"/>
            <a:ext cx="5437506" cy="4468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989" tIns="46494" rIns="92989" bIns="464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0" y="9430467"/>
            <a:ext cx="2945184" cy="496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989" tIns="46494" rIns="92989" bIns="46494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50907" y="9430467"/>
            <a:ext cx="2945184" cy="496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989" tIns="46494" rIns="92989" bIns="4649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753AFB9-525C-497F-8C6F-FC0D76828FC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411332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DBA5C-AD9D-45C0-ADEB-2542B297147D}" type="datetimeFigureOut">
              <a:rPr lang="ru-RU"/>
              <a:pPr>
                <a:defRPr/>
              </a:pPr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CC40C-9DFC-4AE7-97BE-5E345E2B6CE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25229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31A17-9DBD-46DE-A17D-936C48DCFCBF}" type="datetimeFigureOut">
              <a:rPr lang="ru-RU"/>
              <a:pPr>
                <a:defRPr/>
              </a:pPr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59A6F-41F2-4045-839F-D4D8B0C225D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6108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05227-3949-43FB-A070-19D227ED7CDF}" type="datetimeFigureOut">
              <a:rPr lang="ru-RU"/>
              <a:pPr>
                <a:defRPr/>
              </a:pPr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097A0-4708-4732-A4D2-E90671355C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9689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20E55-290D-44D4-A3C1-6518A5537487}" type="datetimeFigureOut">
              <a:rPr lang="ru-RU"/>
              <a:pPr>
                <a:defRPr/>
              </a:pPr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A7E8D-6761-48B1-AE82-4F9B098980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712614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E7B4C-58A1-4E05-9536-8CDF09DC55B7}" type="datetimeFigureOut">
              <a:rPr lang="ru-RU"/>
              <a:pPr>
                <a:defRPr/>
              </a:pPr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493B3-88E6-4792-B6BA-D31C56365AA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82037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4B00A-C635-443F-810D-28129FEF78DB}" type="datetimeFigureOut">
              <a:rPr lang="ru-RU"/>
              <a:pPr>
                <a:defRPr/>
              </a:pPr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84DF6-BA37-4BCC-96AD-7BEC1EA35FB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419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430AA-E4A7-4AC8-8C90-432E3A1F46AB}" type="datetimeFigureOut">
              <a:rPr lang="ru-RU"/>
              <a:pPr>
                <a:defRPr/>
              </a:pPr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DA4F2-1460-4BFA-88E7-04DBF8EB4DB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93155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25C48-65B8-4135-9D2B-F11F2F4117BB}" type="datetimeFigureOut">
              <a:rPr lang="ru-RU"/>
              <a:pPr>
                <a:defRPr/>
              </a:pPr>
              <a:t>19.02.2019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6C903-2B31-4630-9057-23D54D4D57A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70671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F6516-98ED-4CD0-A125-9E787F335364}" type="datetimeFigureOut">
              <a:rPr lang="ru-RU"/>
              <a:pPr>
                <a:defRPr/>
              </a:pPr>
              <a:t>19.02.2019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585C0-3F80-49BC-81FE-9016EDDE381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0655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26C0B-0749-43FA-B042-425562C0D336}" type="datetimeFigureOut">
              <a:rPr lang="ru-RU"/>
              <a:pPr>
                <a:defRPr/>
              </a:pPr>
              <a:t>19.02.2019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4E04A-F350-43CC-819B-1407C8C47A5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61258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D4249-B6F3-496A-BBB1-F254890F41AF}" type="datetimeFigureOut">
              <a:rPr lang="ru-RU"/>
              <a:pPr>
                <a:defRPr/>
              </a:pPr>
              <a:t>19.02.2019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D36E9-DDA4-420E-AED7-503AC3ABABF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27325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5854A-5477-4117-8C7E-815CAF20FC79}" type="datetimeFigureOut">
              <a:rPr lang="ru-RU"/>
              <a:pPr>
                <a:defRPr/>
              </a:pPr>
              <a:t>19.02.2019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09ACF-55B4-466C-9711-DDBAF69A0CE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1696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D3237-2945-484D-ABED-D761BBFB1844}" type="datetimeFigureOut">
              <a:rPr lang="ru-RU"/>
              <a:pPr>
                <a:defRPr/>
              </a:pPr>
              <a:t>19.02.2019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A0EC0-BBB9-4CF5-B0E3-6B1906AE3E5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49633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3DDFCBC-92DB-4518-8001-3131E9A09B59}" type="datetimeFigureOut">
              <a:rPr lang="ru-RU"/>
              <a:pPr>
                <a:defRPr/>
              </a:pPr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DA0C8D5B-0B61-4DBA-96DB-5482CAFB4E4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pmo.ru/content/2018/01/Metodicheskie-rekomendatsii-Organizatsiya-provedeniya-dispanserizatsii-opredelennyh-grupp-vzroslogo-naseleniya-4-izdanie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F4776"/>
            </a:gs>
            <a:gs pos="50000">
              <a:srgbClr val="6699FF"/>
            </a:gs>
            <a:gs pos="100000">
              <a:srgbClr val="2F477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altLang="ru-RU" dirty="0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0" y="-171400"/>
            <a:ext cx="9144000" cy="6597650"/>
          </a:xfrm>
          <a:prstGeom prst="rect">
            <a:avLst/>
          </a:prstGeom>
          <a:solidFill>
            <a:srgbClr val="6699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2" tIns="47891" rIns="95782" bIns="47891" anchor="ctr"/>
          <a:lstStyle/>
          <a:p>
            <a:pPr algn="ctr" defTabSz="95726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00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2052" name="Прямоугольник 4"/>
          <p:cNvSpPr>
            <a:spLocks noChangeArrowheads="1"/>
          </p:cNvSpPr>
          <p:nvPr/>
        </p:nvSpPr>
        <p:spPr bwMode="auto">
          <a:xfrm flipH="1" flipV="1">
            <a:off x="8893175" y="7245350"/>
            <a:ext cx="71438" cy="71438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lIns="95782" tIns="47891" rIns="95782" bIns="47891" anchor="ctr"/>
          <a:lstStyle>
            <a:lvl1pPr defTabSz="957263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57263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57263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57263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57263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ru-RU" sz="1900" dirty="0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685801" y="2565400"/>
            <a:ext cx="1" cy="28078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479890" y="2320357"/>
            <a:ext cx="8383588" cy="2862322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РЕЗУЛЬТАТЫ ПРОВЕДЕНИЯ ДИСПАНСЕРИЗАЦИИ ВЗРОСЛОГО НАСЕЛЕНИЯ В ЛЕНИНГРАДСКОЙ </a:t>
            </a:r>
            <a:r>
              <a:rPr lang="ru-RU" alt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ОБЛАСТИ </a:t>
            </a:r>
            <a:endParaRPr lang="ru-RU" altLang="ru-RU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2018г</a:t>
            </a:r>
            <a:r>
              <a:rPr lang="ru-RU" alt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5" name="Picture 9" descr="Coll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57373"/>
            <a:ext cx="1570037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0262" y="509090"/>
            <a:ext cx="1554572" cy="16754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648072"/>
          </a:xfrm>
          <a:solidFill>
            <a:srgbClr val="6699FF"/>
          </a:solidFill>
        </p:spPr>
        <p:txBody>
          <a:bodyPr/>
          <a:lstStyle/>
          <a:p>
            <a:r>
              <a:rPr lang="ru-RU" sz="2800" b="1" dirty="0" smtClean="0"/>
              <a:t>Риски выявления потребления алкоголя</a:t>
            </a:r>
            <a:endParaRPr lang="ru-RU" sz="28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568230366"/>
              </p:ext>
            </p:extLst>
          </p:nvPr>
        </p:nvGraphicFramePr>
        <p:xfrm>
          <a:off x="179512" y="836718"/>
          <a:ext cx="8785099" cy="59179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2525"/>
                <a:gridCol w="2064092"/>
                <a:gridCol w="1039747"/>
                <a:gridCol w="1039747"/>
                <a:gridCol w="1039747"/>
                <a:gridCol w="1039747"/>
                <a:gridCol w="1039747"/>
                <a:gridCol w="1039747"/>
              </a:tblGrid>
              <a:tr h="3515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№№</a:t>
                      </a:r>
                      <a:br>
                        <a:rPr lang="ru-RU" sz="1100" b="1" u="none" strike="noStrike" dirty="0">
                          <a:effectLst/>
                        </a:rPr>
                      </a:br>
                      <a:r>
                        <a:rPr lang="ru-RU" sz="1100" b="1" u="none" strike="noStrike" dirty="0">
                          <a:effectLst/>
                        </a:rPr>
                        <a:t>п/п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ЛПУ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>
                          <a:effectLst/>
                        </a:rPr>
                        <a:t>Прошли ДВН</a:t>
                      </a:r>
                      <a:br>
                        <a:rPr lang="ru-RU" sz="1100" b="1" u="none" strike="noStrike">
                          <a:effectLst/>
                        </a:rPr>
                      </a:b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>
                          <a:effectLst/>
                        </a:rPr>
                        <a:t>Риск пагубного приема </a:t>
                      </a:r>
                      <a:r>
                        <a:rPr lang="ru-RU" sz="1100" b="1" u="none" strike="noStrike" dirty="0" smtClean="0">
                          <a:effectLst/>
                        </a:rPr>
                        <a:t>алкоголя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>
                          <a:effectLst/>
                        </a:rPr>
                        <a:t>Направлено к врачу-психиатру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5349"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2017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2018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2017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2018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2017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2018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</a:tr>
              <a:tr h="18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effectLst/>
                        </a:rPr>
                        <a:t>ГБУЗ «</a:t>
                      </a:r>
                      <a:r>
                        <a:rPr lang="ru-RU" sz="1100" b="1" u="none" strike="noStrike" dirty="0" err="1">
                          <a:effectLst/>
                        </a:rPr>
                        <a:t>Бокситогорская</a:t>
                      </a:r>
                      <a:r>
                        <a:rPr lang="ru-RU" sz="1100" b="1" u="none" strike="noStrike" dirty="0">
                          <a:effectLst/>
                        </a:rPr>
                        <a:t>  МБ»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5013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5323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</a:tr>
              <a:tr h="18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>
                          <a:effectLst/>
                        </a:rPr>
                        <a:t>ГБУЗ «Волосовская МБ»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7170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10092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50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80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80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</a:tr>
              <a:tr h="18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>
                          <a:effectLst/>
                        </a:rPr>
                        <a:t>ГБУЗ "Волховская МБ"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13035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19252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162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136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136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</a:tr>
              <a:tr h="2288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НУЗ "ОБ на ст. Волховстрой </a:t>
                      </a:r>
                      <a:r>
                        <a:rPr lang="ru-RU" sz="11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ОАО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1403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2471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</a:tr>
              <a:tr h="3603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>
                          <a:effectLst/>
                        </a:rPr>
                        <a:t>ГБУЗ "Выборгская МБ" поликлиника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14032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26692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240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296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296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</a:tr>
              <a:tr h="18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>
                          <a:effectLst/>
                        </a:rPr>
                        <a:t>МБУЗ "Рощинская РБ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4901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6363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33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15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33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</a:tr>
              <a:tr h="18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>
                          <a:effectLst/>
                        </a:rPr>
                        <a:t>ГБУЗ "Приморская РБ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1476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2059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73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85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85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</a:tr>
              <a:tr h="3603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8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НУЗ "Узловая больница на </a:t>
                      </a:r>
                      <a:r>
                        <a:rPr lang="ru-RU" sz="1100" b="1" u="none" strike="noStrike" dirty="0" err="1">
                          <a:solidFill>
                            <a:srgbClr val="C00000"/>
                          </a:solidFill>
                          <a:effectLst/>
                        </a:rPr>
                        <a:t>ст.Выборг</a:t>
                      </a:r>
                      <a:r>
                        <a:rPr lang="ru-RU" sz="11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"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909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1586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</a:tr>
              <a:tr h="18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9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 err="1">
                          <a:effectLst/>
                        </a:rPr>
                        <a:t>ГБУЗ"Всеволожская</a:t>
                      </a:r>
                      <a:r>
                        <a:rPr lang="ru-RU" sz="1100" b="1" u="none" strike="noStrike" dirty="0">
                          <a:effectLst/>
                        </a:rPr>
                        <a:t> КМБ"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30305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50017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137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271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137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271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</a:tr>
              <a:tr h="18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>
                          <a:effectLst/>
                        </a:rPr>
                        <a:t>ГБУЗ "Токсовская РБ"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9499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14648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259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135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135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</a:tr>
              <a:tr h="18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11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>
                          <a:effectLst/>
                        </a:rPr>
                        <a:t>ГБУЗ "Сертоловская ЦГБ"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5129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8959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</a:tr>
              <a:tr h="18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>
                          <a:effectLst/>
                        </a:rPr>
                        <a:t>ГБУЗ "Гатчинская КМБ"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28425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41742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386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189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189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</a:tr>
              <a:tr h="18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>
                          <a:effectLst/>
                        </a:rPr>
                        <a:t>ГБУЗ «РБ №2 п. Вырица»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1815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2108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18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7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7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</a:tr>
              <a:tr h="18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>
                          <a:effectLst/>
                        </a:rPr>
                        <a:t>ГБУЗ "Кингисеппская МБ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12685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21318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106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273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273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</a:tr>
              <a:tr h="18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>
                          <a:effectLst/>
                        </a:rPr>
                        <a:t>ГБУЗ "Киришская МБ»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9380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17307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37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55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55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</a:tr>
              <a:tr h="18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>
                          <a:effectLst/>
                        </a:rPr>
                        <a:t>ГБУЗ "Кировская МБ"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13425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14132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11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</a:tr>
              <a:tr h="18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ГБУЗ «</a:t>
                      </a:r>
                      <a:r>
                        <a:rPr lang="ru-RU" sz="1100" b="1" u="none" strike="noStrike" dirty="0" err="1">
                          <a:solidFill>
                            <a:srgbClr val="C00000"/>
                          </a:solidFill>
                          <a:effectLst/>
                        </a:rPr>
                        <a:t>Лодейнопольская</a:t>
                      </a:r>
                      <a:r>
                        <a:rPr lang="ru-RU" sz="11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  МБ» 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3762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5887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9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</a:tr>
              <a:tr h="18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18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>
                          <a:effectLst/>
                        </a:rPr>
                        <a:t>ГБУЗ Ломоносовская МБ»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10405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16086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379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379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</a:tr>
              <a:tr h="18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19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>
                          <a:effectLst/>
                        </a:rPr>
                        <a:t>ГБУЗ «Лужская МБ»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11394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19788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10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27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27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</a:tr>
              <a:tr h="18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20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>
                          <a:effectLst/>
                        </a:rPr>
                        <a:t>ГБУЗ «Подпорожская МБ»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3703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6135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106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136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136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</a:tr>
              <a:tr h="18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21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>
                          <a:effectLst/>
                        </a:rPr>
                        <a:t>ГБУЗ «Приозерская МБ»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3514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4544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48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24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24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</a:tr>
              <a:tr h="18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22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>
                          <a:effectLst/>
                        </a:rPr>
                        <a:t>ГБУЗ «Сланцевская МБ»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7141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11488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33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10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10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</a:tr>
              <a:tr h="18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23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>
                          <a:effectLst/>
                        </a:rPr>
                        <a:t>ГБУЗ «Тихвинская МБ»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12528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22274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647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261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29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261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</a:tr>
              <a:tr h="18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24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ГБУЗ «</a:t>
                      </a:r>
                      <a:r>
                        <a:rPr lang="ru-RU" sz="1100" b="1" u="none" strike="noStrike" dirty="0" err="1">
                          <a:solidFill>
                            <a:srgbClr val="C00000"/>
                          </a:solidFill>
                          <a:effectLst/>
                        </a:rPr>
                        <a:t>Тосненская</a:t>
                      </a:r>
                      <a:r>
                        <a:rPr lang="ru-RU" sz="11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 КМБ»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17056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21746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</a:tr>
              <a:tr h="18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25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>
                          <a:effectLst/>
                        </a:rPr>
                        <a:t>ФГБУЗ «Центральная МСЧ38 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7837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9751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188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197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197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</a:tr>
              <a:tr h="18422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26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>
                          <a:effectLst/>
                        </a:rPr>
                        <a:t>ИТОГО ОБЛАСТЬ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235942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361768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2566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2605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232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</a:rPr>
                        <a:t>2605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</a:tr>
              <a:tr h="1842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>
                          <a:effectLst/>
                        </a:rPr>
                        <a:t>Доля (%%) по области в целом</a:t>
                      </a:r>
                      <a:endParaRPr lang="ru-RU" sz="1100" b="1" i="1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 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>
                          <a:effectLst/>
                        </a:rPr>
                        <a:t> 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1,08</a:t>
                      </a:r>
                      <a:endParaRPr lang="ru-RU" sz="1100" b="1" i="1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0,72</a:t>
                      </a:r>
                      <a:endParaRPr lang="ru-RU" sz="1100" b="1" i="1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8,96</a:t>
                      </a:r>
                      <a:endParaRPr lang="ru-RU" sz="1100" b="1" i="1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100,00</a:t>
                      </a:r>
                      <a:endParaRPr lang="ru-RU" sz="1100" b="1" i="1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715" marR="7715" marT="771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0804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54" y="116632"/>
            <a:ext cx="8928992" cy="648072"/>
          </a:xfrm>
          <a:solidFill>
            <a:srgbClr val="6699FF"/>
          </a:solidFill>
        </p:spPr>
        <p:txBody>
          <a:bodyPr/>
          <a:lstStyle/>
          <a:p>
            <a:r>
              <a:rPr lang="ru-RU" sz="3200" b="1" dirty="0">
                <a:solidFill>
                  <a:srgbClr val="000066"/>
                </a:solidFill>
              </a:rPr>
              <a:t>Риски выявления потребления </a:t>
            </a:r>
            <a:r>
              <a:rPr lang="ru-RU" sz="3200" b="1" dirty="0" smtClean="0">
                <a:solidFill>
                  <a:srgbClr val="000066"/>
                </a:solidFill>
              </a:rPr>
              <a:t>наркотиков</a:t>
            </a:r>
            <a:endParaRPr lang="ru-RU" sz="3200" dirty="0">
              <a:solidFill>
                <a:srgbClr val="000066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728139830"/>
              </p:ext>
            </p:extLst>
          </p:nvPr>
        </p:nvGraphicFramePr>
        <p:xfrm>
          <a:off x="28065" y="980728"/>
          <a:ext cx="9020335" cy="56891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1487"/>
                <a:gridCol w="2736304"/>
                <a:gridCol w="1152128"/>
                <a:gridCol w="936104"/>
                <a:gridCol w="991347"/>
                <a:gridCol w="897655"/>
                <a:gridCol w="897655"/>
                <a:gridCol w="897655"/>
              </a:tblGrid>
              <a:tr h="3600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</a:rPr>
                        <a:t>п/п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ЛПУ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Прошли </a:t>
                      </a:r>
                      <a:r>
                        <a:rPr lang="ru-RU" sz="1200" b="1" u="none" strike="noStrike" dirty="0" smtClean="0">
                          <a:effectLst/>
                        </a:rPr>
                        <a:t>ДВН</a:t>
                      </a:r>
                    </a:p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2017</a:t>
                      </a:r>
                      <a:r>
                        <a:rPr lang="ru-RU" sz="1200" b="1" u="none" strike="noStrike" baseline="0" dirty="0" smtClean="0">
                          <a:solidFill>
                            <a:srgbClr val="C00000"/>
                          </a:solidFill>
                          <a:effectLst/>
                        </a:rPr>
                        <a:t>                 2018</a:t>
                      </a:r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/>
                      </a:r>
                      <a:b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</a:b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Риск потребления наркотических средств </a:t>
                      </a:r>
                      <a:endParaRPr lang="ru-RU" sz="12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2017                   2018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Направлено к </a:t>
                      </a:r>
                      <a:r>
                        <a:rPr lang="ru-RU" sz="1200" b="1" u="none" strike="noStrike" dirty="0" smtClean="0">
                          <a:effectLst/>
                        </a:rPr>
                        <a:t>врачу-психиатру                        </a:t>
                      </a:r>
                      <a:r>
                        <a:rPr lang="ru-RU" sz="12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2017                  2018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9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ГБУЗ «</a:t>
                      </a:r>
                      <a:r>
                        <a:rPr lang="ru-RU" sz="1200" b="1" u="none" strike="noStrike" dirty="0" err="1">
                          <a:effectLst/>
                        </a:rPr>
                        <a:t>Бокситогорская</a:t>
                      </a:r>
                      <a:r>
                        <a:rPr lang="ru-RU" sz="1200" b="1" u="none" strike="noStrike" dirty="0">
                          <a:effectLst/>
                        </a:rPr>
                        <a:t>  МБ»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5013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5323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</a:tr>
              <a:tr h="1566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ГБУЗ «Волосовская МБ»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7170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10092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</a:tr>
              <a:tr h="149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ГБУЗ "Волховская МБ"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13035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19252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22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22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</a:tr>
              <a:tr h="1566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НУЗ "ОБ на ст. Волховстрой ОАО "РЖД"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1403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2471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</a:tr>
              <a:tr h="149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ГБУЗ "Выборгская МБ" поликлиника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14032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26692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173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151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151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</a:tr>
              <a:tr h="1566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МБУЗ "Рощинская РБ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4901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6363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</a:tr>
              <a:tr h="149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ГБУЗ "Приморская РБ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1476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2059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</a:tr>
              <a:tr h="1566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НУЗ "Узловая больница на ст.Выборг"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909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1586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</a:tr>
              <a:tr h="149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ГБУЗ"Всеволожская КМБ"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30305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50017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72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38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71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38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</a:tr>
              <a:tr h="1566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ГБУЗ "Токсовская РБ"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9499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14648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</a:tr>
              <a:tr h="149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ГБУЗ "</a:t>
                      </a:r>
                      <a:r>
                        <a:rPr lang="ru-RU" sz="1200" b="1" u="none" strike="noStrike" dirty="0" err="1">
                          <a:solidFill>
                            <a:srgbClr val="C00000"/>
                          </a:solidFill>
                          <a:effectLst/>
                        </a:rPr>
                        <a:t>Сертоловская</a:t>
                      </a:r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 ЦГБ"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5129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8959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</a:tr>
              <a:tr h="1566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ГБУЗ "Гатчинская КМБ"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28425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41742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120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55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55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</a:tr>
              <a:tr h="149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ГБУЗ «РБ №2 п. Вырица»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1815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2108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</a:tr>
              <a:tr h="1566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ГБУЗ "Кингисеппская МБ 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12685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21318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129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52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52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</a:tr>
              <a:tr h="149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ГБУЗ "Киришская МБ»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9380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17307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61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61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</a:tr>
              <a:tr h="1566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ГБУЗ "Кировская МБ"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13425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14132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</a:tr>
              <a:tr h="149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ГБУЗ «Лодейнопольская  МБ» 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3762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5887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endParaRPr lang="ru-RU" sz="12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</a:tr>
              <a:tr h="1566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ГБУЗ Ломоносовская МБ»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10405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16086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27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27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</a:tr>
              <a:tr h="149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ГБУЗ «Лужская МБ»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11394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19788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27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27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</a:tr>
              <a:tr h="1566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ГБУЗ «</a:t>
                      </a:r>
                      <a:r>
                        <a:rPr lang="ru-RU" sz="1200" b="1" u="none" strike="noStrike" dirty="0" err="1">
                          <a:solidFill>
                            <a:srgbClr val="C00000"/>
                          </a:solidFill>
                          <a:effectLst/>
                        </a:rPr>
                        <a:t>Подпорожская</a:t>
                      </a:r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 МБ»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3703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6135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2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</a:tr>
              <a:tr h="149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ГБУЗ «Приозерская МБ»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3514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4544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</a:tr>
              <a:tr h="1566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ГБУЗ «Сланцевская МБ»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7141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11488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</a:tr>
              <a:tr h="149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ГБУЗ «Тихвинская МБ»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12528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22274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476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202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202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</a:tr>
              <a:tr h="1566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ГБУЗ «Тосненская КМБ»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17056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21746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</a:tr>
              <a:tr h="1566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ФГБУЗ «Центральная МСЧ38 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7837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9751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131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162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162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</a:tr>
              <a:tr h="15667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>
                          <a:effectLst/>
                        </a:rPr>
                        <a:t>ИТОГО ОБЛАСТЬ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235942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361768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1133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805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85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805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</a:tr>
              <a:tr h="1566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 </a:t>
                      </a:r>
                      <a:r>
                        <a:rPr lang="ru-RU" sz="12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Уд. Вес выявленных рисков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 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0,47</a:t>
                      </a:r>
                      <a:endParaRPr lang="ru-RU" sz="1200" b="1" i="1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0,22</a:t>
                      </a:r>
                      <a:endParaRPr lang="ru-RU" sz="1200" b="1" i="1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7,50</a:t>
                      </a:r>
                      <a:endParaRPr lang="ru-RU" sz="1200" b="1" i="1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100</a:t>
                      </a:r>
                      <a:endParaRPr lang="ru-RU" sz="1200" b="1" i="1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7418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065144" cy="648816"/>
          </a:xfrm>
          <a:solidFill>
            <a:srgbClr val="6699FF"/>
          </a:solidFill>
        </p:spPr>
        <p:txBody>
          <a:bodyPr/>
          <a:lstStyle/>
          <a:p>
            <a:r>
              <a:rPr lang="ru-RU" altLang="ru-RU" sz="3200" b="1" dirty="0" smtClean="0">
                <a:solidFill>
                  <a:srgbClr val="000099"/>
                </a:solidFill>
              </a:rPr>
              <a:t>Направление на 2 этап диспансеризации </a:t>
            </a:r>
          </a:p>
        </p:txBody>
      </p:sp>
      <p:sp>
        <p:nvSpPr>
          <p:cNvPr id="13315" name="Объект 2"/>
          <p:cNvSpPr>
            <a:spLocks noGrp="1"/>
          </p:cNvSpPr>
          <p:nvPr>
            <p:ph idx="1"/>
          </p:nvPr>
        </p:nvSpPr>
        <p:spPr>
          <a:xfrm>
            <a:off x="395288" y="1196753"/>
            <a:ext cx="8497887" cy="5400898"/>
          </a:xfrm>
        </p:spPr>
        <p:txBody>
          <a:bodyPr/>
          <a:lstStyle/>
          <a:p>
            <a:pPr algn="just"/>
            <a:r>
              <a:rPr lang="ru-RU" altLang="ru-RU" sz="2000" b="1" dirty="0" smtClean="0">
                <a:solidFill>
                  <a:schemeClr val="bg1"/>
                </a:solidFill>
              </a:rPr>
              <a:t>На 2 этап, по результатам осмотра в 2018г. направлено – 54588 чел</a:t>
            </a:r>
            <a:r>
              <a:rPr lang="ru-RU" altLang="ru-RU" sz="2000" b="1" dirty="0" smtClean="0">
                <a:solidFill>
                  <a:srgbClr val="FFFF00"/>
                </a:solidFill>
              </a:rPr>
              <a:t>. </a:t>
            </a:r>
            <a:r>
              <a:rPr lang="ru-RU" altLang="ru-RU" sz="2000" b="1" dirty="0" smtClean="0">
                <a:solidFill>
                  <a:srgbClr val="FFC000"/>
                </a:solidFill>
              </a:rPr>
              <a:t>(17,0%), в 2017г. – 21,5%.</a:t>
            </a:r>
          </a:p>
          <a:p>
            <a:pPr algn="just"/>
            <a:r>
              <a:rPr lang="ru-RU" altLang="ru-RU" sz="2000" b="1" dirty="0" smtClean="0">
                <a:solidFill>
                  <a:schemeClr val="bg1"/>
                </a:solidFill>
              </a:rPr>
              <a:t>Ниже областного показателя, направленных на второй этап  ДВН за отчетный период в 13 МО из 25, наиболее низкие показатели направления в МО:</a:t>
            </a:r>
          </a:p>
          <a:p>
            <a:pPr algn="just"/>
            <a:r>
              <a:rPr lang="ru-RU" altLang="ru-RU" sz="2000" b="1" dirty="0">
                <a:solidFill>
                  <a:schemeClr val="bg1"/>
                </a:solidFill>
              </a:rPr>
              <a:t>ГБУЗ  ЛО </a:t>
            </a:r>
            <a:r>
              <a:rPr lang="ru-RU" altLang="ru-RU" sz="2000" b="1" dirty="0" smtClean="0">
                <a:solidFill>
                  <a:schemeClr val="bg1"/>
                </a:solidFill>
              </a:rPr>
              <a:t>Выборгская МБ – 15,0%</a:t>
            </a:r>
          </a:p>
          <a:p>
            <a:pPr algn="just"/>
            <a:r>
              <a:rPr lang="ru-RU" altLang="ru-RU" sz="2000" b="1" dirty="0">
                <a:solidFill>
                  <a:schemeClr val="bg1"/>
                </a:solidFill>
              </a:rPr>
              <a:t>ГБУЗ </a:t>
            </a:r>
            <a:r>
              <a:rPr lang="ru-RU" altLang="ru-RU" sz="2000" b="1" dirty="0" smtClean="0">
                <a:solidFill>
                  <a:schemeClr val="bg1"/>
                </a:solidFill>
              </a:rPr>
              <a:t> ЛО </a:t>
            </a:r>
            <a:r>
              <a:rPr lang="ru-RU" altLang="ru-RU" sz="2000" b="1" dirty="0" err="1" smtClean="0">
                <a:solidFill>
                  <a:schemeClr val="bg1"/>
                </a:solidFill>
              </a:rPr>
              <a:t>Рощинская</a:t>
            </a:r>
            <a:r>
              <a:rPr lang="ru-RU" altLang="ru-RU" sz="2000" b="1" dirty="0" smtClean="0">
                <a:solidFill>
                  <a:schemeClr val="bg1"/>
                </a:solidFill>
              </a:rPr>
              <a:t> РБ – 11,3%</a:t>
            </a:r>
          </a:p>
          <a:p>
            <a:r>
              <a:rPr lang="ru-RU" altLang="ru-RU" sz="2000" b="1" dirty="0" smtClean="0">
                <a:solidFill>
                  <a:schemeClr val="bg1"/>
                </a:solidFill>
              </a:rPr>
              <a:t>ГБУЗ ЛО «</a:t>
            </a:r>
            <a:r>
              <a:rPr lang="ru-RU" altLang="ru-RU" sz="2000" b="1" dirty="0" err="1" smtClean="0">
                <a:solidFill>
                  <a:schemeClr val="bg1"/>
                </a:solidFill>
              </a:rPr>
              <a:t>Сертоловская</a:t>
            </a:r>
            <a:r>
              <a:rPr lang="ru-RU" altLang="ru-RU" sz="2000" b="1" dirty="0" smtClean="0">
                <a:solidFill>
                  <a:schemeClr val="bg1"/>
                </a:solidFill>
              </a:rPr>
              <a:t> </a:t>
            </a:r>
            <a:r>
              <a:rPr lang="ru-RU" altLang="ru-RU" sz="2000" b="1" dirty="0">
                <a:solidFill>
                  <a:schemeClr val="bg1"/>
                </a:solidFill>
              </a:rPr>
              <a:t>Г</a:t>
            </a:r>
            <a:r>
              <a:rPr lang="ru-RU" altLang="ru-RU" sz="2000" b="1" dirty="0" smtClean="0">
                <a:solidFill>
                  <a:schemeClr val="bg1"/>
                </a:solidFill>
              </a:rPr>
              <a:t>Б – 12,1%</a:t>
            </a:r>
          </a:p>
          <a:p>
            <a:r>
              <a:rPr lang="ru-RU" altLang="ru-RU" sz="2000" b="1" dirty="0" smtClean="0">
                <a:solidFill>
                  <a:schemeClr val="bg1"/>
                </a:solidFill>
              </a:rPr>
              <a:t>ГБУЗ ЛО «Гатчинская КМБ» </a:t>
            </a:r>
            <a:r>
              <a:rPr lang="ru-RU" altLang="ru-RU" sz="2000" b="1" dirty="0" smtClean="0">
                <a:solidFill>
                  <a:srgbClr val="FFC000"/>
                </a:solidFill>
              </a:rPr>
              <a:t>– 6,6%</a:t>
            </a:r>
            <a:endParaRPr lang="ru-RU" altLang="ru-RU" sz="2000" b="1" dirty="0">
              <a:solidFill>
                <a:srgbClr val="FFC000"/>
              </a:solidFill>
            </a:endParaRPr>
          </a:p>
          <a:p>
            <a:r>
              <a:rPr lang="ru-RU" altLang="ru-RU" sz="2000" b="1" dirty="0" smtClean="0">
                <a:solidFill>
                  <a:schemeClr val="bg1"/>
                </a:solidFill>
              </a:rPr>
              <a:t>ГБУЗ ЛО «</a:t>
            </a:r>
            <a:r>
              <a:rPr lang="ru-RU" altLang="ru-RU" sz="2000" b="1" dirty="0" err="1">
                <a:solidFill>
                  <a:schemeClr val="bg1"/>
                </a:solidFill>
              </a:rPr>
              <a:t>Приозерская</a:t>
            </a:r>
            <a:r>
              <a:rPr lang="ru-RU" altLang="ru-RU" sz="2000" b="1" dirty="0">
                <a:solidFill>
                  <a:schemeClr val="bg1"/>
                </a:solidFill>
              </a:rPr>
              <a:t> МБ»   - </a:t>
            </a:r>
            <a:r>
              <a:rPr lang="ru-RU" altLang="ru-RU" sz="2000" b="1" dirty="0" smtClean="0">
                <a:solidFill>
                  <a:schemeClr val="bg1"/>
                </a:solidFill>
              </a:rPr>
              <a:t>10,7%</a:t>
            </a:r>
            <a:endParaRPr lang="ru-RU" altLang="ru-RU" sz="2000" b="1" dirty="0">
              <a:solidFill>
                <a:schemeClr val="bg1"/>
              </a:solidFill>
            </a:endParaRPr>
          </a:p>
          <a:p>
            <a:r>
              <a:rPr lang="ru-RU" altLang="ru-RU" sz="2000" b="1" dirty="0" smtClean="0">
                <a:solidFill>
                  <a:schemeClr val="bg1"/>
                </a:solidFill>
              </a:rPr>
              <a:t>ГБУЗ ЛО «</a:t>
            </a:r>
            <a:r>
              <a:rPr lang="ru-RU" altLang="ru-RU" sz="2000" b="1" dirty="0">
                <a:solidFill>
                  <a:schemeClr val="bg1"/>
                </a:solidFill>
              </a:rPr>
              <a:t>Кировская </a:t>
            </a:r>
            <a:r>
              <a:rPr lang="ru-RU" altLang="ru-RU" sz="2000" b="1" dirty="0" smtClean="0">
                <a:solidFill>
                  <a:schemeClr val="bg1"/>
                </a:solidFill>
              </a:rPr>
              <a:t>МБ» – 14,0%</a:t>
            </a:r>
          </a:p>
          <a:p>
            <a:r>
              <a:rPr lang="ru-RU" altLang="ru-RU" sz="2000" b="1" dirty="0">
                <a:solidFill>
                  <a:schemeClr val="bg1"/>
                </a:solidFill>
              </a:rPr>
              <a:t>ГБУЗ </a:t>
            </a:r>
            <a:r>
              <a:rPr lang="ru-RU" altLang="ru-RU" sz="2000" b="1" dirty="0" smtClean="0">
                <a:solidFill>
                  <a:schemeClr val="bg1"/>
                </a:solidFill>
              </a:rPr>
              <a:t>ЛО «Ломоносовская МБ – 13,1%</a:t>
            </a:r>
          </a:p>
          <a:p>
            <a:r>
              <a:rPr lang="ru-RU" altLang="ru-RU" sz="2000" b="1" dirty="0">
                <a:solidFill>
                  <a:schemeClr val="bg1"/>
                </a:solidFill>
              </a:rPr>
              <a:t>ГБУЗ ЛО Сланцевская </a:t>
            </a:r>
            <a:r>
              <a:rPr lang="ru-RU" altLang="ru-RU" sz="2000" b="1" dirty="0" smtClean="0">
                <a:solidFill>
                  <a:schemeClr val="bg1"/>
                </a:solidFill>
              </a:rPr>
              <a:t>МБ – 13,6% </a:t>
            </a:r>
            <a:endParaRPr lang="ru-RU" altLang="ru-RU" sz="2000" b="1" dirty="0">
              <a:solidFill>
                <a:schemeClr val="bg1"/>
              </a:solidFill>
            </a:endParaRPr>
          </a:p>
          <a:p>
            <a:r>
              <a:rPr lang="ru-RU" altLang="ru-RU" sz="2000" b="1" dirty="0">
                <a:solidFill>
                  <a:schemeClr val="bg1"/>
                </a:solidFill>
              </a:rPr>
              <a:t>ГБУЗ ЛО </a:t>
            </a:r>
            <a:r>
              <a:rPr lang="ru-RU" altLang="ru-RU" sz="2000" b="1" dirty="0" smtClean="0">
                <a:solidFill>
                  <a:schemeClr val="bg1"/>
                </a:solidFill>
              </a:rPr>
              <a:t>«</a:t>
            </a:r>
            <a:r>
              <a:rPr lang="ru-RU" altLang="ru-RU" sz="2000" b="1" dirty="0" err="1" smtClean="0">
                <a:solidFill>
                  <a:schemeClr val="bg1"/>
                </a:solidFill>
              </a:rPr>
              <a:t>Тосненская</a:t>
            </a:r>
            <a:r>
              <a:rPr lang="ru-RU" altLang="ru-RU" sz="2000" b="1" dirty="0" smtClean="0">
                <a:solidFill>
                  <a:schemeClr val="bg1"/>
                </a:solidFill>
              </a:rPr>
              <a:t> </a:t>
            </a:r>
            <a:r>
              <a:rPr lang="ru-RU" altLang="ru-RU" sz="2000" b="1" dirty="0">
                <a:solidFill>
                  <a:schemeClr val="bg1"/>
                </a:solidFill>
              </a:rPr>
              <a:t>КМБ»   - </a:t>
            </a:r>
            <a:r>
              <a:rPr lang="ru-RU" altLang="ru-RU" sz="2000" b="1" dirty="0" smtClean="0">
                <a:solidFill>
                  <a:srgbClr val="FFC000"/>
                </a:solidFill>
              </a:rPr>
              <a:t>4,6%</a:t>
            </a:r>
            <a:endParaRPr lang="ru-RU" altLang="ru-RU" sz="2000" b="1" dirty="0">
              <a:solidFill>
                <a:srgbClr val="FFC000"/>
              </a:solidFill>
            </a:endParaRPr>
          </a:p>
          <a:p>
            <a:r>
              <a:rPr lang="ru-RU" altLang="ru-RU" sz="2000" b="1" dirty="0" smtClean="0">
                <a:solidFill>
                  <a:schemeClr val="bg1"/>
                </a:solidFill>
              </a:rPr>
              <a:t>ФГБУ «Центральная МСЧ 38» – 9,2%</a:t>
            </a:r>
            <a:endParaRPr lang="ru-RU" altLang="ru-RU" sz="2000" b="1" dirty="0">
              <a:solidFill>
                <a:schemeClr val="bg1"/>
              </a:solidFill>
            </a:endParaRPr>
          </a:p>
          <a:p>
            <a:endParaRPr lang="ru-RU" altLang="ru-RU" sz="2400" b="1" dirty="0">
              <a:solidFill>
                <a:schemeClr val="bg1"/>
              </a:solidFill>
            </a:endParaRPr>
          </a:p>
          <a:p>
            <a:endParaRPr lang="ru-RU" altLang="ru-RU" sz="2400" b="1" dirty="0" smtClean="0">
              <a:solidFill>
                <a:schemeClr val="bg1"/>
              </a:solidFill>
            </a:endParaRPr>
          </a:p>
          <a:p>
            <a:endParaRPr lang="ru-RU" altLang="ru-RU" sz="2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35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075240" cy="432048"/>
          </a:xfrm>
          <a:solidFill>
            <a:srgbClr val="6699FF"/>
          </a:solidFill>
        </p:spPr>
        <p:txBody>
          <a:bodyPr/>
          <a:lstStyle/>
          <a:p>
            <a:r>
              <a:rPr lang="ru-RU" sz="2800" b="1" dirty="0" smtClean="0">
                <a:solidFill>
                  <a:srgbClr val="000066"/>
                </a:solidFill>
              </a:rPr>
              <a:t>Консультирование при проведении 2 этапа ДВН</a:t>
            </a:r>
            <a:endParaRPr lang="ru-RU" sz="2800" b="1" dirty="0">
              <a:solidFill>
                <a:srgbClr val="000066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5059222"/>
              </p:ext>
            </p:extLst>
          </p:nvPr>
        </p:nvGraphicFramePr>
        <p:xfrm>
          <a:off x="179512" y="664632"/>
          <a:ext cx="8785224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436"/>
                <a:gridCol w="936104"/>
                <a:gridCol w="1296144"/>
                <a:gridCol w="1296144"/>
                <a:gridCol w="1224198"/>
                <a:gridCol w="1224198"/>
              </a:tblGrid>
              <a:tr h="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Медицинские организации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прошли</a:t>
                      </a:r>
                      <a:endParaRPr lang="ru-RU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600" dirty="0" smtClean="0"/>
                        <a:t>Индивидуальное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600" dirty="0" smtClean="0"/>
                        <a:t>Групповое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0784">
                <a:tc>
                  <a:txBody>
                    <a:bodyPr/>
                    <a:lstStyle/>
                    <a:p>
                      <a:endParaRPr lang="ru-RU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+mn-lt"/>
                        </a:rPr>
                        <a:t>2 этап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0066"/>
                          </a:solidFill>
                          <a:latin typeface="+mn-lt"/>
                        </a:rPr>
                        <a:t>Абсолютно</a:t>
                      </a:r>
                      <a:endParaRPr lang="ru-RU" sz="1600" b="1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0066"/>
                          </a:solidFill>
                          <a:latin typeface="+mn-lt"/>
                        </a:rPr>
                        <a:t>%</a:t>
                      </a:r>
                      <a:endParaRPr lang="ru-RU" sz="1600" b="1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0066"/>
                          </a:solidFill>
                          <a:latin typeface="+mn-lt"/>
                        </a:rPr>
                        <a:t>Абсолютно</a:t>
                      </a:r>
                      <a:endParaRPr lang="ru-RU" sz="1600" b="1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0066"/>
                          </a:solidFill>
                          <a:latin typeface="+mn-lt"/>
                        </a:rPr>
                        <a:t>%</a:t>
                      </a:r>
                      <a:endParaRPr lang="ru-RU" sz="1600" b="1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265543">
                <a:tc>
                  <a:txBody>
                    <a:bodyPr/>
                    <a:lstStyle/>
                    <a:p>
                      <a:r>
                        <a:rPr lang="ru-RU" sz="1600" b="1" dirty="0" err="1" smtClean="0">
                          <a:solidFill>
                            <a:srgbClr val="000066"/>
                          </a:solidFill>
                          <a:latin typeface="+mn-lt"/>
                        </a:rPr>
                        <a:t>Бокситогорская</a:t>
                      </a:r>
                      <a:r>
                        <a:rPr lang="ru-RU" sz="1600" b="1" dirty="0" smtClean="0">
                          <a:solidFill>
                            <a:srgbClr val="000066"/>
                          </a:solidFill>
                          <a:latin typeface="+mn-lt"/>
                        </a:rPr>
                        <a:t> МБ</a:t>
                      </a:r>
                      <a:endParaRPr lang="ru-RU" sz="1600" b="1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1742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563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32,3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1092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62,7</a:t>
                      </a:r>
                    </a:p>
                  </a:txBody>
                  <a:tcPr marL="9525" marR="9525" marT="9525" marB="0" anchor="b"/>
                </a:tc>
              </a:tr>
              <a:tr h="218295">
                <a:tc>
                  <a:txBody>
                    <a:bodyPr/>
                    <a:lstStyle/>
                    <a:p>
                      <a:r>
                        <a:rPr lang="ru-RU" sz="1600" b="1" dirty="0" err="1" smtClean="0">
                          <a:solidFill>
                            <a:srgbClr val="0070C0"/>
                          </a:solidFill>
                          <a:latin typeface="+mn-lt"/>
                        </a:rPr>
                        <a:t>Волосовская</a:t>
                      </a:r>
                      <a:r>
                        <a:rPr lang="ru-RU" sz="1600" b="1" dirty="0" smtClean="0">
                          <a:solidFill>
                            <a:srgbClr val="0070C0"/>
                          </a:solidFill>
                          <a:latin typeface="+mn-lt"/>
                        </a:rPr>
                        <a:t> МБ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1482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316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21,3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277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18,7</a:t>
                      </a:r>
                    </a:p>
                  </a:txBody>
                  <a:tcPr marL="9525" marR="9525" marT="9525" marB="0" anchor="b"/>
                </a:tc>
              </a:tr>
              <a:tr h="171047">
                <a:tc>
                  <a:txBody>
                    <a:bodyPr/>
                    <a:lstStyle/>
                    <a:p>
                      <a:r>
                        <a:rPr lang="ru-RU" sz="1600" b="1" dirty="0" err="1" smtClean="0">
                          <a:solidFill>
                            <a:srgbClr val="000066"/>
                          </a:solidFill>
                          <a:latin typeface="+mn-lt"/>
                        </a:rPr>
                        <a:t>Волховская</a:t>
                      </a:r>
                      <a:r>
                        <a:rPr lang="ru-RU" sz="1600" b="1" dirty="0" smtClean="0">
                          <a:solidFill>
                            <a:srgbClr val="000066"/>
                          </a:solidFill>
                          <a:latin typeface="+mn-lt"/>
                        </a:rPr>
                        <a:t> МБ</a:t>
                      </a:r>
                      <a:endParaRPr lang="ru-RU" sz="1600" b="1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3711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1597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43,0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1403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37,8</a:t>
                      </a:r>
                    </a:p>
                  </a:txBody>
                  <a:tcPr marL="9525" marR="9525" marT="9525" marB="0" anchor="b"/>
                </a:tc>
              </a:tr>
              <a:tr h="195807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0066"/>
                          </a:solidFill>
                          <a:latin typeface="+mn-lt"/>
                        </a:rPr>
                        <a:t>Выборгская МБ</a:t>
                      </a:r>
                      <a:endParaRPr lang="ru-RU" sz="1600" b="1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3994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3526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88,3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377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9,4</a:t>
                      </a:r>
                    </a:p>
                  </a:txBody>
                  <a:tcPr marL="9525" marR="9525" marT="9525" marB="0" anchor="b"/>
                </a:tc>
              </a:tr>
              <a:tr h="220567">
                <a:tc>
                  <a:txBody>
                    <a:bodyPr/>
                    <a:lstStyle/>
                    <a:p>
                      <a:r>
                        <a:rPr lang="ru-RU" sz="1600" b="1" dirty="0" err="1" smtClean="0">
                          <a:solidFill>
                            <a:srgbClr val="000066"/>
                          </a:solidFill>
                          <a:latin typeface="+mn-lt"/>
                        </a:rPr>
                        <a:t>Рощинская</a:t>
                      </a:r>
                      <a:r>
                        <a:rPr lang="ru-RU" sz="1600" b="1" dirty="0" smtClean="0">
                          <a:solidFill>
                            <a:srgbClr val="000066"/>
                          </a:solidFill>
                          <a:latin typeface="+mn-lt"/>
                        </a:rPr>
                        <a:t> РБ</a:t>
                      </a:r>
                      <a:endParaRPr lang="ru-RU" sz="1600" b="1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722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722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</a:tr>
              <a:tr h="245327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70C0"/>
                          </a:solidFill>
                          <a:latin typeface="+mn-lt"/>
                        </a:rPr>
                        <a:t>Приморская РБ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369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12,2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4,3</a:t>
                      </a:r>
                    </a:p>
                  </a:txBody>
                  <a:tcPr marL="9525" marR="9525" marT="9525" marB="0" anchor="b"/>
                </a:tc>
              </a:tr>
              <a:tr h="198079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0066"/>
                          </a:solidFill>
                          <a:latin typeface="+mn-lt"/>
                        </a:rPr>
                        <a:t>Всеволожская КМБ</a:t>
                      </a:r>
                      <a:endParaRPr lang="ru-RU" sz="1600" b="1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10723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11378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106,1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1918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17,9</a:t>
                      </a:r>
                    </a:p>
                  </a:txBody>
                  <a:tcPr marL="9525" marR="9525" marT="9525" marB="0" anchor="b"/>
                </a:tc>
              </a:tr>
              <a:tr h="150831">
                <a:tc>
                  <a:txBody>
                    <a:bodyPr/>
                    <a:lstStyle/>
                    <a:p>
                      <a:r>
                        <a:rPr lang="ru-RU" sz="1600" b="1" dirty="0" err="1" smtClean="0">
                          <a:solidFill>
                            <a:srgbClr val="000066"/>
                          </a:solidFill>
                          <a:latin typeface="+mn-lt"/>
                        </a:rPr>
                        <a:t>Токсовская</a:t>
                      </a:r>
                      <a:r>
                        <a:rPr lang="ru-RU" sz="1600" b="1" dirty="0" smtClean="0">
                          <a:solidFill>
                            <a:srgbClr val="000066"/>
                          </a:solidFill>
                          <a:latin typeface="+mn-lt"/>
                        </a:rPr>
                        <a:t> РБ</a:t>
                      </a:r>
                      <a:endParaRPr lang="ru-RU" sz="1600" b="1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2401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2016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84,0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0,4</a:t>
                      </a:r>
                    </a:p>
                  </a:txBody>
                  <a:tcPr marL="9525" marR="9525" marT="9525" marB="0" anchor="b"/>
                </a:tc>
              </a:tr>
              <a:tr h="175591">
                <a:tc>
                  <a:txBody>
                    <a:bodyPr/>
                    <a:lstStyle/>
                    <a:p>
                      <a:r>
                        <a:rPr lang="ru-RU" sz="1600" b="1" dirty="0" err="1" smtClean="0">
                          <a:solidFill>
                            <a:srgbClr val="0070C0"/>
                          </a:solidFill>
                          <a:latin typeface="+mn-lt"/>
                        </a:rPr>
                        <a:t>Сертоловская</a:t>
                      </a:r>
                      <a:r>
                        <a:rPr lang="ru-RU" sz="1600" b="1" dirty="0" smtClean="0">
                          <a:solidFill>
                            <a:srgbClr val="0070C0"/>
                          </a:solidFill>
                          <a:latin typeface="+mn-lt"/>
                        </a:rPr>
                        <a:t> КМБ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1084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</a:tr>
              <a:tr h="200351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0066"/>
                          </a:solidFill>
                          <a:latin typeface="+mn-lt"/>
                        </a:rPr>
                        <a:t>Гатчинская КМБ</a:t>
                      </a:r>
                      <a:endParaRPr lang="ru-RU" sz="1600" b="1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2743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2120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77,3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0/288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</a:tr>
              <a:tr h="225111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70C0"/>
                          </a:solidFill>
                          <a:latin typeface="+mn-lt"/>
                        </a:rPr>
                        <a:t>РБ №2 п. Вырица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465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210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45,2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</a:tr>
              <a:tr h="249871">
                <a:tc>
                  <a:txBody>
                    <a:bodyPr/>
                    <a:lstStyle/>
                    <a:p>
                      <a:r>
                        <a:rPr lang="ru-RU" sz="1600" b="1" dirty="0" err="1" smtClean="0">
                          <a:solidFill>
                            <a:srgbClr val="000066"/>
                          </a:solidFill>
                          <a:latin typeface="+mn-lt"/>
                        </a:rPr>
                        <a:t>Кингисеппская</a:t>
                      </a:r>
                      <a:r>
                        <a:rPr lang="ru-RU" sz="1600" b="1" dirty="0" smtClean="0">
                          <a:solidFill>
                            <a:srgbClr val="000066"/>
                          </a:solidFill>
                          <a:latin typeface="+mn-lt"/>
                        </a:rPr>
                        <a:t> МБ</a:t>
                      </a:r>
                      <a:endParaRPr lang="ru-RU" sz="1600" b="1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5358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2865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53,5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873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16,3</a:t>
                      </a:r>
                    </a:p>
                  </a:txBody>
                  <a:tcPr marL="9525" marR="9525" marT="9525" marB="0" anchor="b"/>
                </a:tc>
              </a:tr>
              <a:tr h="202623">
                <a:tc>
                  <a:txBody>
                    <a:bodyPr/>
                    <a:lstStyle/>
                    <a:p>
                      <a:r>
                        <a:rPr lang="ru-RU" sz="1600" b="1" dirty="0" err="1" smtClean="0">
                          <a:solidFill>
                            <a:srgbClr val="000066"/>
                          </a:solidFill>
                          <a:latin typeface="+mn-lt"/>
                        </a:rPr>
                        <a:t>Киришская</a:t>
                      </a:r>
                      <a:r>
                        <a:rPr lang="ru-RU" sz="1600" b="1" baseline="0" dirty="0" smtClean="0">
                          <a:solidFill>
                            <a:srgbClr val="000066"/>
                          </a:solidFill>
                          <a:latin typeface="+mn-lt"/>
                        </a:rPr>
                        <a:t> МБ</a:t>
                      </a:r>
                      <a:endParaRPr lang="ru-RU" sz="1600" b="1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5406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5406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100,0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</a:tr>
              <a:tr h="227383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70C0"/>
                          </a:solidFill>
                          <a:latin typeface="+mn-lt"/>
                        </a:rPr>
                        <a:t>Кировская МБ</a:t>
                      </a:r>
                      <a:endParaRPr lang="ru-RU" sz="1600" b="1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1981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465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23,5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370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18,7</a:t>
                      </a:r>
                    </a:p>
                  </a:txBody>
                  <a:tcPr marL="9525" marR="9525" marT="9525" marB="0" anchor="b"/>
                </a:tc>
              </a:tr>
              <a:tr h="180135">
                <a:tc>
                  <a:txBody>
                    <a:bodyPr/>
                    <a:lstStyle/>
                    <a:p>
                      <a:r>
                        <a:rPr lang="ru-RU" sz="1600" b="1" dirty="0" err="1" smtClean="0">
                          <a:solidFill>
                            <a:srgbClr val="000066"/>
                          </a:solidFill>
                          <a:latin typeface="+mn-lt"/>
                        </a:rPr>
                        <a:t>Лодейнопольская</a:t>
                      </a:r>
                      <a:r>
                        <a:rPr lang="ru-RU" sz="1600" b="1" dirty="0" smtClean="0">
                          <a:solidFill>
                            <a:srgbClr val="000066"/>
                          </a:solidFill>
                          <a:latin typeface="+mn-lt"/>
                        </a:rPr>
                        <a:t> МБ</a:t>
                      </a:r>
                      <a:endParaRPr lang="ru-RU" sz="1600" b="1" dirty="0">
                        <a:solidFill>
                          <a:srgbClr val="000066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1352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1112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82,2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76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5,6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29462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490066"/>
          </a:xfrm>
          <a:solidFill>
            <a:srgbClr val="6699FF"/>
          </a:solidFill>
        </p:spPr>
        <p:txBody>
          <a:bodyPr/>
          <a:lstStyle/>
          <a:p>
            <a:r>
              <a:rPr lang="ru-RU" sz="2400" b="1" dirty="0" smtClean="0"/>
              <a:t>Продолжение таблицы</a:t>
            </a: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5305406"/>
              </p:ext>
            </p:extLst>
          </p:nvPr>
        </p:nvGraphicFramePr>
        <p:xfrm>
          <a:off x="323528" y="980728"/>
          <a:ext cx="8496302" cy="449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3974"/>
                <a:gridCol w="1080120"/>
                <a:gridCol w="1314066"/>
                <a:gridCol w="1314066"/>
                <a:gridCol w="1062038"/>
                <a:gridCol w="1062038"/>
              </a:tblGrid>
              <a:tr h="29873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Медицинские организации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Прошли </a:t>
                      </a:r>
                      <a:endParaRPr lang="ru-RU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600" dirty="0" smtClean="0"/>
                        <a:t>Индивидуальное 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600" dirty="0" smtClean="0"/>
                        <a:t>Групповое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baseline="0" dirty="0" smtClean="0">
                          <a:solidFill>
                            <a:srgbClr val="000066"/>
                          </a:solidFill>
                          <a:latin typeface="Calibri" panose="020F0502020204030204" pitchFamily="34" charset="0"/>
                        </a:rPr>
                        <a:t>Ломоносовская МБ</a:t>
                      </a:r>
                      <a:endParaRPr lang="ru-RU" sz="1600" b="1" baseline="0" dirty="0">
                        <a:solidFill>
                          <a:srgbClr val="000066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 smtClean="0">
                          <a:solidFill>
                            <a:srgbClr val="000066"/>
                          </a:solidFill>
                          <a:effectLst/>
                          <a:latin typeface="Calibri" panose="020F0502020204030204" pitchFamily="34" charset="0"/>
                        </a:rPr>
                        <a:t>2200</a:t>
                      </a:r>
                      <a:endParaRPr lang="ru-RU" sz="1600" b="1" i="0" u="none" strike="noStrike" baseline="0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>
                          <a:solidFill>
                            <a:srgbClr val="000066"/>
                          </a:solidFill>
                          <a:effectLst/>
                          <a:latin typeface="Calibri" panose="020F0502020204030204" pitchFamily="34" charset="0"/>
                        </a:rPr>
                        <a:t>2133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60,7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baseline="0" dirty="0" err="1" smtClean="0">
                          <a:solidFill>
                            <a:srgbClr val="0070C0"/>
                          </a:solidFill>
                          <a:latin typeface="Calibri" panose="020F0502020204030204" pitchFamily="34" charset="0"/>
                        </a:rPr>
                        <a:t>Лужская</a:t>
                      </a:r>
                      <a:r>
                        <a:rPr lang="ru-RU" sz="1600" b="1" baseline="0" dirty="0" smtClean="0">
                          <a:solidFill>
                            <a:srgbClr val="0070C0"/>
                          </a:solidFill>
                          <a:latin typeface="Calibri" panose="020F0502020204030204" pitchFamily="34" charset="0"/>
                        </a:rPr>
                        <a:t> МБ</a:t>
                      </a:r>
                      <a:endParaRPr lang="ru-RU" sz="1600" b="1" baseline="0" dirty="0">
                        <a:solidFill>
                          <a:srgbClr val="0070C0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 smtClean="0">
                          <a:solidFill>
                            <a:srgbClr val="000066"/>
                          </a:solidFill>
                          <a:effectLst/>
                          <a:latin typeface="Calibri" panose="020F0502020204030204" pitchFamily="34" charset="0"/>
                        </a:rPr>
                        <a:t>4520</a:t>
                      </a:r>
                      <a:endParaRPr lang="ru-RU" sz="1600" b="1" i="0" u="none" strike="noStrike" baseline="0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 smtClean="0">
                          <a:solidFill>
                            <a:srgbClr val="000066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  <a:endParaRPr lang="ru-RU" sz="1600" b="1" i="0" u="none" strike="noStrike" baseline="0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4,9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 smtClean="0">
                          <a:solidFill>
                            <a:srgbClr val="000066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  <a:endParaRPr lang="ru-RU" sz="1600" b="1" i="0" u="none" strike="noStrike" baseline="0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3,5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baseline="0" dirty="0" err="1" smtClean="0">
                          <a:solidFill>
                            <a:srgbClr val="000066"/>
                          </a:solidFill>
                          <a:latin typeface="Calibri" panose="020F0502020204030204" pitchFamily="34" charset="0"/>
                        </a:rPr>
                        <a:t>Подпорожская</a:t>
                      </a:r>
                      <a:r>
                        <a:rPr lang="ru-RU" sz="1600" b="1" baseline="0" dirty="0" smtClean="0">
                          <a:solidFill>
                            <a:srgbClr val="000066"/>
                          </a:solidFill>
                          <a:latin typeface="Calibri" panose="020F0502020204030204" pitchFamily="34" charset="0"/>
                        </a:rPr>
                        <a:t> МБ</a:t>
                      </a:r>
                      <a:endParaRPr lang="ru-RU" sz="1600" b="1" baseline="0" dirty="0">
                        <a:solidFill>
                          <a:srgbClr val="000066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 smtClean="0">
                          <a:solidFill>
                            <a:srgbClr val="000066"/>
                          </a:solidFill>
                          <a:effectLst/>
                          <a:latin typeface="Calibri" panose="020F0502020204030204" pitchFamily="34" charset="0"/>
                        </a:rPr>
                        <a:t>887</a:t>
                      </a:r>
                      <a:endParaRPr lang="ru-RU" sz="1600" b="1" i="0" u="none" strike="noStrike" baseline="0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 smtClean="0">
                          <a:solidFill>
                            <a:srgbClr val="000066"/>
                          </a:solidFill>
                          <a:effectLst/>
                          <a:latin typeface="Calibri" panose="020F0502020204030204" pitchFamily="34" charset="0"/>
                        </a:rPr>
                        <a:t>800</a:t>
                      </a:r>
                      <a:endParaRPr lang="ru-RU" sz="1600" b="1" i="0" u="none" strike="noStrike" baseline="0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71,1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 smtClean="0">
                          <a:solidFill>
                            <a:srgbClr val="000066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  <a:endParaRPr lang="ru-RU" sz="1600" b="1" i="0" u="none" strike="noStrike" baseline="0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7,2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baseline="0" dirty="0" err="1" smtClean="0">
                          <a:solidFill>
                            <a:srgbClr val="000066"/>
                          </a:solidFill>
                          <a:latin typeface="Calibri" panose="020F0502020204030204" pitchFamily="34" charset="0"/>
                        </a:rPr>
                        <a:t>Приозерская</a:t>
                      </a:r>
                      <a:r>
                        <a:rPr lang="ru-RU" sz="1600" b="1" baseline="0" dirty="0" smtClean="0">
                          <a:solidFill>
                            <a:srgbClr val="000066"/>
                          </a:solidFill>
                          <a:latin typeface="Calibri" panose="020F0502020204030204" pitchFamily="34" charset="0"/>
                        </a:rPr>
                        <a:t> МБ</a:t>
                      </a:r>
                      <a:endParaRPr lang="ru-RU" sz="1600" b="1" baseline="0" dirty="0">
                        <a:solidFill>
                          <a:srgbClr val="000066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 smtClean="0">
                          <a:solidFill>
                            <a:srgbClr val="000066"/>
                          </a:solidFill>
                          <a:effectLst/>
                          <a:latin typeface="Calibri" panose="020F0502020204030204" pitchFamily="34" charset="0"/>
                        </a:rPr>
                        <a:t>486</a:t>
                      </a:r>
                      <a:endParaRPr lang="ru-RU" sz="1600" b="1" i="0" u="none" strike="noStrike" baseline="0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 smtClean="0">
                          <a:solidFill>
                            <a:srgbClr val="000066"/>
                          </a:solidFill>
                          <a:effectLst/>
                          <a:latin typeface="Calibri" panose="020F0502020204030204" pitchFamily="34" charset="0"/>
                        </a:rPr>
                        <a:t>295/305</a:t>
                      </a:r>
                      <a:endParaRPr lang="ru-RU" sz="1600" b="1" i="0" u="none" strike="noStrike" baseline="0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60,7</a:t>
                      </a:r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baseline="0" dirty="0" smtClean="0">
                          <a:solidFill>
                            <a:srgbClr val="000066"/>
                          </a:solidFill>
                          <a:latin typeface="Calibri" panose="020F0502020204030204" pitchFamily="34" charset="0"/>
                        </a:rPr>
                        <a:t>Сланцевская МБ</a:t>
                      </a:r>
                      <a:endParaRPr lang="ru-RU" sz="1600" b="1" baseline="0" dirty="0">
                        <a:solidFill>
                          <a:srgbClr val="000066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 smtClean="0">
                          <a:solidFill>
                            <a:srgbClr val="000066"/>
                          </a:solidFill>
                          <a:effectLst/>
                          <a:latin typeface="Calibri" panose="020F0502020204030204" pitchFamily="34" charset="0"/>
                        </a:rPr>
                        <a:t>1510</a:t>
                      </a:r>
                      <a:endParaRPr lang="ru-RU" sz="1600" b="1" i="0" u="none" strike="noStrike" baseline="0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 smtClean="0">
                          <a:solidFill>
                            <a:srgbClr val="000066"/>
                          </a:solidFill>
                          <a:effectLst/>
                          <a:latin typeface="Calibri" panose="020F0502020204030204" pitchFamily="34" charset="0"/>
                        </a:rPr>
                        <a:t>819</a:t>
                      </a:r>
                      <a:endParaRPr lang="ru-RU" sz="1600" b="1" i="0" u="none" strike="noStrike" baseline="0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76,5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 smtClean="0">
                          <a:solidFill>
                            <a:srgbClr val="000066"/>
                          </a:solidFill>
                          <a:effectLst/>
                          <a:latin typeface="Calibri" panose="020F0502020204030204" pitchFamily="34" charset="0"/>
                        </a:rPr>
                        <a:t>691</a:t>
                      </a:r>
                      <a:endParaRPr lang="ru-RU" sz="1600" b="1" i="0" u="none" strike="noStrike" baseline="0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45,8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baseline="0" dirty="0" smtClean="0">
                          <a:solidFill>
                            <a:srgbClr val="000066"/>
                          </a:solidFill>
                          <a:latin typeface="Calibri" panose="020F0502020204030204" pitchFamily="34" charset="0"/>
                        </a:rPr>
                        <a:t>Тихвинская МБ</a:t>
                      </a:r>
                      <a:endParaRPr lang="ru-RU" sz="1600" b="1" baseline="0" dirty="0">
                        <a:solidFill>
                          <a:srgbClr val="000066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baseline="0" dirty="0" smtClean="0">
                          <a:solidFill>
                            <a:srgbClr val="000066"/>
                          </a:solidFill>
                          <a:effectLst/>
                          <a:latin typeface="Calibri" panose="020F0502020204030204" pitchFamily="34" charset="0"/>
                        </a:rPr>
                        <a:t>5327</a:t>
                      </a:r>
                      <a:endParaRPr lang="ru-RU" sz="1600" b="1" i="0" u="none" strike="noStrike" baseline="0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 smtClean="0">
                          <a:solidFill>
                            <a:srgbClr val="000066"/>
                          </a:solidFill>
                          <a:effectLst/>
                          <a:latin typeface="Calibri" panose="020F0502020204030204" pitchFamily="34" charset="0"/>
                        </a:rPr>
                        <a:t>3785</a:t>
                      </a:r>
                      <a:endParaRPr lang="ru-RU" sz="1600" b="1" i="0" u="none" strike="noStrike" baseline="0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68,4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 smtClean="0">
                          <a:solidFill>
                            <a:srgbClr val="000066"/>
                          </a:solidFill>
                          <a:effectLst/>
                          <a:latin typeface="Calibri" panose="020F0502020204030204" pitchFamily="34" charset="0"/>
                        </a:rPr>
                        <a:t>1582</a:t>
                      </a:r>
                      <a:endParaRPr lang="ru-RU" sz="1600" b="1" i="0" u="none" strike="noStrike" baseline="0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29,7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baseline="0" dirty="0" err="1" smtClean="0">
                          <a:solidFill>
                            <a:srgbClr val="000066"/>
                          </a:solidFill>
                          <a:latin typeface="Calibri" panose="020F0502020204030204" pitchFamily="34" charset="0"/>
                        </a:rPr>
                        <a:t>Тосненская</a:t>
                      </a:r>
                      <a:r>
                        <a:rPr lang="ru-RU" sz="1600" b="1" baseline="0" dirty="0" smtClean="0">
                          <a:solidFill>
                            <a:srgbClr val="000066"/>
                          </a:solidFill>
                          <a:latin typeface="Calibri" panose="020F0502020204030204" pitchFamily="34" charset="0"/>
                        </a:rPr>
                        <a:t> МБ</a:t>
                      </a:r>
                      <a:endParaRPr lang="ru-RU" sz="1600" b="1" baseline="0" dirty="0">
                        <a:solidFill>
                          <a:srgbClr val="000066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 smtClean="0">
                          <a:solidFill>
                            <a:srgbClr val="000066"/>
                          </a:solidFill>
                          <a:effectLst/>
                          <a:latin typeface="Calibri" panose="020F0502020204030204" pitchFamily="34" charset="0"/>
                        </a:rPr>
                        <a:t>1005</a:t>
                      </a:r>
                      <a:endParaRPr lang="ru-RU" sz="1600" b="1" i="0" u="none" strike="noStrike" baseline="0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 smtClean="0">
                          <a:solidFill>
                            <a:srgbClr val="000066"/>
                          </a:solidFill>
                          <a:effectLst/>
                          <a:latin typeface="Calibri" panose="020F0502020204030204" pitchFamily="34" charset="0"/>
                        </a:rPr>
                        <a:t>1297</a:t>
                      </a:r>
                      <a:endParaRPr lang="ru-RU" sz="1600" b="1" i="0" u="none" strike="noStrike" baseline="0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60,7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 smtClean="0">
                          <a:solidFill>
                            <a:srgbClr val="000066"/>
                          </a:solidFill>
                          <a:effectLst/>
                          <a:latin typeface="Calibri" panose="020F0502020204030204" pitchFamily="34" charset="0"/>
                        </a:rPr>
                        <a:t>3094</a:t>
                      </a:r>
                      <a:endParaRPr lang="ru-RU" sz="1600" b="1" i="0" u="none" strike="noStrike" baseline="0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307,9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baseline="0" dirty="0" smtClean="0">
                          <a:solidFill>
                            <a:srgbClr val="000066"/>
                          </a:solidFill>
                          <a:latin typeface="Calibri" panose="020F0502020204030204" pitchFamily="34" charset="0"/>
                        </a:rPr>
                        <a:t>«Центральная МСЧ 38</a:t>
                      </a:r>
                      <a:endParaRPr lang="ru-RU" sz="1600" b="1" baseline="0" dirty="0">
                        <a:solidFill>
                          <a:srgbClr val="000066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 smtClean="0">
                          <a:solidFill>
                            <a:srgbClr val="000066"/>
                          </a:solidFill>
                          <a:effectLst/>
                          <a:latin typeface="Calibri" panose="020F0502020204030204" pitchFamily="34" charset="0"/>
                        </a:rPr>
                        <a:t>906</a:t>
                      </a:r>
                      <a:endParaRPr lang="ru-RU" sz="1600" b="1" i="0" u="none" strike="noStrike" baseline="0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 smtClean="0">
                          <a:solidFill>
                            <a:srgbClr val="000066"/>
                          </a:solidFill>
                          <a:effectLst/>
                          <a:latin typeface="Calibri" panose="020F0502020204030204" pitchFamily="34" charset="0"/>
                        </a:rPr>
                        <a:t>693</a:t>
                      </a:r>
                      <a:endParaRPr lang="ru-RU" sz="1600" b="1" i="0" u="none" strike="noStrike" baseline="0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54,2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 smtClean="0">
                          <a:solidFill>
                            <a:srgbClr val="000066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  <a:endParaRPr lang="ru-RU" sz="1600" b="1" i="0" u="none" strike="noStrike" baseline="0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7,5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rgbClr val="000066"/>
                          </a:solidFill>
                          <a:latin typeface="Calibri" panose="020F0502020204030204" pitchFamily="34" charset="0"/>
                        </a:rPr>
                        <a:t>Итого область</a:t>
                      </a:r>
                      <a:endParaRPr lang="ru-RU" sz="1600" b="1" baseline="0" dirty="0">
                        <a:solidFill>
                          <a:srgbClr val="000066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 smtClean="0">
                          <a:solidFill>
                            <a:srgbClr val="000066"/>
                          </a:solidFill>
                          <a:effectLst/>
                          <a:latin typeface="Calibri" panose="020F0502020204030204" pitchFamily="34" charset="0"/>
                        </a:rPr>
                        <a:t>61563</a:t>
                      </a:r>
                      <a:endParaRPr lang="ru-RU" sz="1600" b="1" i="0" u="none" strike="noStrike" baseline="0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 smtClean="0">
                          <a:solidFill>
                            <a:srgbClr val="000066"/>
                          </a:solidFill>
                          <a:effectLst/>
                          <a:latin typeface="Calibri" panose="020F0502020204030204" pitchFamily="34" charset="0"/>
                        </a:rPr>
                        <a:t>42089</a:t>
                      </a:r>
                      <a:endParaRPr lang="ru-RU" sz="1600" b="1" i="0" u="none" strike="noStrike" baseline="0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71,1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 smtClean="0">
                          <a:solidFill>
                            <a:srgbClr val="000066"/>
                          </a:solidFill>
                          <a:effectLst/>
                          <a:latin typeface="Calibri" panose="020F0502020204030204" pitchFamily="34" charset="0"/>
                        </a:rPr>
                        <a:t>12071</a:t>
                      </a:r>
                      <a:endParaRPr lang="ru-RU" sz="1600" b="1" i="0" u="none" strike="noStrike" baseline="0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66"/>
                          </a:solidFill>
                          <a:effectLst/>
                          <a:latin typeface="Calibri"/>
                        </a:rPr>
                        <a:t>19,6</a:t>
                      </a:r>
                    </a:p>
                  </a:txBody>
                  <a:tcPr marL="9525" marR="9525" marT="9525" marB="0" anchor="b"/>
                </a:tc>
              </a:tr>
              <a:tr h="370840">
                <a:tc gridSpan="6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</a:tabLst>
                        <a:defRPr/>
                      </a:pPr>
                      <a:r>
                        <a:rPr lang="ru-RU" sz="1600" b="1" baseline="0" dirty="0" smtClean="0">
                          <a:solidFill>
                            <a:srgbClr val="000066"/>
                          </a:solidFill>
                          <a:latin typeface="Calibri" panose="020F0502020204030204" pitchFamily="34" charset="0"/>
                        </a:rPr>
                        <a:t>Таким образом, консультирование прошли 90,7% от всех, направленных на 2 этап, в 7 медицинских организациях до настоящего времени не работают школы здоровья. У 6 медицинских организаций консультаций ниже 50%.</a:t>
                      </a:r>
                      <a:endParaRPr lang="ru-RU" sz="1600" b="1" baseline="0" dirty="0">
                        <a:solidFill>
                          <a:srgbClr val="000066"/>
                        </a:solidFill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600" b="1" i="0" u="none" strike="noStrike" baseline="0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600" b="1" i="0" u="none" strike="noStrike" baseline="0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600" b="1" i="0" u="none" strike="noStrike" baseline="0" dirty="0">
                        <a:solidFill>
                          <a:srgbClr val="00006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rgbClr val="00006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5930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085584" cy="576064"/>
          </a:xfrm>
          <a:solidFill>
            <a:srgbClr val="6699FF"/>
          </a:solidFill>
        </p:spPr>
        <p:txBody>
          <a:bodyPr/>
          <a:lstStyle/>
          <a:p>
            <a:r>
              <a:rPr lang="ru-RU" sz="3200" b="1" dirty="0" smtClean="0">
                <a:solidFill>
                  <a:srgbClr val="000099"/>
                </a:solidFill>
              </a:rPr>
              <a:t>Методическая помощь в проведении ДВН</a:t>
            </a:r>
            <a:endParaRPr lang="ru-RU" sz="3200" b="1" dirty="0">
              <a:solidFill>
                <a:srgbClr val="000099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5544616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	В </a:t>
            </a:r>
            <a:r>
              <a:rPr lang="ru-RU" sz="2800" dirty="0">
                <a:solidFill>
                  <a:schemeClr val="bg1"/>
                </a:solidFill>
              </a:rPr>
              <a:t>соответствии с пунктом 1.2 Протокола </a:t>
            </a:r>
            <a:r>
              <a:rPr lang="ru-RU" sz="2800" dirty="0" err="1">
                <a:solidFill>
                  <a:schemeClr val="bg1"/>
                </a:solidFill>
              </a:rPr>
              <a:t>видеоселекторного</a:t>
            </a:r>
            <a:r>
              <a:rPr lang="ru-RU" sz="2800" dirty="0">
                <a:solidFill>
                  <a:schemeClr val="bg1"/>
                </a:solidFill>
              </a:rPr>
              <a:t> совещания под председательством Министра  здравоохранения Российской Федерации (далее Минздрава России) В.И. Скворцовой от 03.09.2018г. № 73/17/37 с целью контроля за проведением профилактической работы в медицинских организациях специалистами Комитета по здравоохранению Ленинградской области </a:t>
            </a:r>
            <a:r>
              <a:rPr lang="ru-RU" sz="2800" dirty="0" smtClean="0">
                <a:solidFill>
                  <a:schemeClr val="bg1"/>
                </a:solidFill>
              </a:rPr>
              <a:t>и </a:t>
            </a:r>
            <a:r>
              <a:rPr lang="ru-RU" sz="2800" dirty="0">
                <a:solidFill>
                  <a:schemeClr val="bg1"/>
                </a:solidFill>
              </a:rPr>
              <a:t>ГКУЗ ЛО «Центр медицинской профилактики» </a:t>
            </a:r>
            <a:r>
              <a:rPr lang="ru-RU" sz="2800" dirty="0" smtClean="0">
                <a:solidFill>
                  <a:schemeClr val="bg1"/>
                </a:solidFill>
              </a:rPr>
              <a:t>проведены выезды в 10 </a:t>
            </a:r>
            <a:r>
              <a:rPr lang="ru-RU" sz="2800" dirty="0">
                <a:solidFill>
                  <a:schemeClr val="bg1"/>
                </a:solidFill>
              </a:rPr>
              <a:t>медицинских организаций Ленинградской </a:t>
            </a:r>
            <a:r>
              <a:rPr lang="ru-RU" sz="2800" dirty="0" smtClean="0">
                <a:solidFill>
                  <a:schemeClr val="bg1"/>
                </a:solidFill>
              </a:rPr>
              <a:t>области, в большинстве из которых выявлены нарушения и несоблюдение методических рекомендаций по проведению ДВН.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4291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Благодарю за внимание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Ольга\Pictures\символы\89ae237d6c778d595c29c792d4359df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4378" y="1700808"/>
            <a:ext cx="5161014" cy="4706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0577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38237"/>
          </a:xfrm>
          <a:solidFill>
            <a:srgbClr val="6699FF"/>
          </a:solidFill>
        </p:spPr>
        <p:txBody>
          <a:bodyPr/>
          <a:lstStyle/>
          <a:p>
            <a:r>
              <a:rPr lang="ru-RU" altLang="ru-RU" sz="3200" b="1" dirty="0" smtClean="0">
                <a:solidFill>
                  <a:srgbClr val="000066"/>
                </a:solidFill>
              </a:rPr>
              <a:t>Демографические показатели Ленинградской области 2018гг.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0562642"/>
              </p:ext>
            </p:extLst>
          </p:nvPr>
        </p:nvGraphicFramePr>
        <p:xfrm>
          <a:off x="457200" y="1484313"/>
          <a:ext cx="8229600" cy="4938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07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225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40203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Показатели</a:t>
                      </a:r>
                      <a:endParaRPr lang="ru-RU" sz="18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ru-RU" sz="2000" baseline="0" dirty="0" smtClean="0"/>
                        <a:t>2018г.</a:t>
                      </a:r>
                      <a:endParaRPr lang="ru-RU" sz="2000" baseline="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ru-RU" sz="2000" baseline="0" dirty="0" smtClean="0"/>
                        <a:t>2017г.</a:t>
                      </a:r>
                      <a:endParaRPr lang="ru-RU" sz="2000" baseline="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%</a:t>
                      </a:r>
                      <a:r>
                        <a:rPr lang="ru-RU" sz="1800" baseline="0" dirty="0" smtClean="0"/>
                        <a:t> изменения показателя</a:t>
                      </a:r>
                      <a:endParaRPr lang="ru-RU" sz="1800" dirty="0"/>
                    </a:p>
                  </a:txBody>
                  <a:tcPr marT="45729" marB="45729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1175"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99"/>
                          </a:solidFill>
                        </a:rPr>
                        <a:t>Смертность общая населения на 1000 населения</a:t>
                      </a:r>
                      <a:endParaRPr lang="ru-RU" sz="2000" b="1" i="0" dirty="0">
                        <a:solidFill>
                          <a:srgbClr val="000099"/>
                        </a:solidFill>
                      </a:endParaRP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13,</a:t>
                      </a:r>
                      <a:r>
                        <a:rPr lang="en-US" sz="2400" b="1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0  </a:t>
                      </a:r>
                      <a:r>
                        <a:rPr lang="ru-RU" sz="2400" b="1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на</a:t>
                      </a:r>
                      <a:endParaRPr lang="ru-RU" sz="1800" b="0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1</a:t>
                      </a:r>
                      <a:r>
                        <a:rPr lang="en-US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3</a:t>
                      </a:r>
                      <a:r>
                        <a:rPr lang="ru-RU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,</a:t>
                      </a:r>
                      <a:r>
                        <a:rPr lang="en-US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4</a:t>
                      </a:r>
                      <a:endParaRPr lang="ru-RU" sz="2400" b="1" dirty="0">
                        <a:solidFill>
                          <a:srgbClr val="000099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- </a:t>
                      </a:r>
                      <a:r>
                        <a:rPr lang="en-US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3</a:t>
                      </a:r>
                      <a:r>
                        <a:rPr lang="ru-RU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,</a:t>
                      </a:r>
                      <a:r>
                        <a:rPr lang="en-US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0</a:t>
                      </a:r>
                      <a:endParaRPr lang="ru-RU" sz="2400" b="1" dirty="0">
                        <a:solidFill>
                          <a:srgbClr val="000099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1175">
                <a:tc>
                  <a:txBody>
                    <a:bodyPr/>
                    <a:lstStyle/>
                    <a:p>
                      <a:r>
                        <a:rPr lang="ru-RU" sz="2000" b="1" i="0" dirty="0" smtClean="0">
                          <a:solidFill>
                            <a:srgbClr val="000099"/>
                          </a:solidFill>
                        </a:rPr>
                        <a:t>Смертность от БСК</a:t>
                      </a:r>
                      <a:r>
                        <a:rPr lang="ru-RU" sz="2000" b="1" i="0" baseline="0" dirty="0" smtClean="0">
                          <a:solidFill>
                            <a:srgbClr val="000099"/>
                          </a:solidFill>
                        </a:rPr>
                        <a:t> на 100 тыс. населения</a:t>
                      </a:r>
                      <a:endParaRPr lang="ru-RU" sz="2000" b="1" i="0" dirty="0">
                        <a:solidFill>
                          <a:srgbClr val="000099"/>
                        </a:solidFill>
                      </a:endParaRP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569</a:t>
                      </a:r>
                      <a:r>
                        <a:rPr lang="ru-RU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,</a:t>
                      </a:r>
                      <a:r>
                        <a:rPr lang="en-US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0</a:t>
                      </a:r>
                      <a:endParaRPr lang="ru-RU" sz="2400" b="1" dirty="0">
                        <a:solidFill>
                          <a:srgbClr val="000099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613</a:t>
                      </a:r>
                      <a:r>
                        <a:rPr lang="ru-RU" sz="2400" b="1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,</a:t>
                      </a:r>
                      <a:r>
                        <a:rPr lang="en-US" sz="2400" b="1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8</a:t>
                      </a:r>
                      <a:endParaRPr lang="ru-RU" sz="2400" b="1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- </a:t>
                      </a:r>
                      <a:r>
                        <a:rPr lang="en-US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7</a:t>
                      </a:r>
                      <a:r>
                        <a:rPr lang="ru-RU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,</a:t>
                      </a:r>
                      <a:r>
                        <a:rPr lang="en-US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3</a:t>
                      </a:r>
                      <a:endParaRPr lang="ru-RU" sz="2400" b="1" dirty="0">
                        <a:solidFill>
                          <a:srgbClr val="000099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11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dirty="0" smtClean="0">
                          <a:solidFill>
                            <a:srgbClr val="000099"/>
                          </a:solidFill>
                        </a:rPr>
                        <a:t>Смертность от онкологических заболеваний </a:t>
                      </a:r>
                      <a:r>
                        <a:rPr lang="ru-RU" sz="2000" b="1" i="0" baseline="0" dirty="0" smtClean="0">
                          <a:solidFill>
                            <a:srgbClr val="000099"/>
                          </a:solidFill>
                        </a:rPr>
                        <a:t>на 100 тыс. нас-я</a:t>
                      </a:r>
                      <a:endParaRPr lang="ru-RU" sz="2000" b="1" i="0" dirty="0">
                        <a:solidFill>
                          <a:srgbClr val="000099"/>
                        </a:solidFill>
                      </a:endParaRP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22</a:t>
                      </a:r>
                      <a:r>
                        <a:rPr lang="en-US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1</a:t>
                      </a:r>
                      <a:r>
                        <a:rPr lang="ru-RU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,</a:t>
                      </a:r>
                      <a:r>
                        <a:rPr lang="en-US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3</a:t>
                      </a:r>
                      <a:endParaRPr lang="ru-RU" sz="2400" b="1" dirty="0">
                        <a:solidFill>
                          <a:srgbClr val="000099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2</a:t>
                      </a:r>
                      <a:r>
                        <a:rPr lang="en-US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30</a:t>
                      </a:r>
                      <a:r>
                        <a:rPr lang="ru-RU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.4</a:t>
                      </a:r>
                      <a:endParaRPr lang="ru-RU" sz="2400" b="1" dirty="0">
                        <a:solidFill>
                          <a:srgbClr val="000099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- 3,9</a:t>
                      </a:r>
                      <a:endParaRPr lang="ru-RU" sz="2400" b="1" dirty="0">
                        <a:solidFill>
                          <a:srgbClr val="000099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11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dirty="0" smtClean="0">
                          <a:solidFill>
                            <a:srgbClr val="000099"/>
                          </a:solidFill>
                        </a:rPr>
                        <a:t>Смертность от туберкулеза на </a:t>
                      </a:r>
                      <a:r>
                        <a:rPr lang="ru-RU" sz="2000" b="1" i="0" baseline="0" dirty="0" smtClean="0">
                          <a:solidFill>
                            <a:srgbClr val="000099"/>
                          </a:solidFill>
                        </a:rPr>
                        <a:t>100 тыс. нас-я</a:t>
                      </a:r>
                      <a:endParaRPr lang="ru-RU" sz="2000" b="1" i="0" dirty="0">
                        <a:solidFill>
                          <a:srgbClr val="000099"/>
                        </a:solidFill>
                      </a:endParaRP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5,0</a:t>
                      </a:r>
                      <a:endParaRPr lang="ru-RU" sz="2400" b="1" dirty="0">
                        <a:solidFill>
                          <a:srgbClr val="000099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4,7</a:t>
                      </a:r>
                      <a:endParaRPr lang="ru-RU" sz="2400" b="1" dirty="0">
                        <a:solidFill>
                          <a:srgbClr val="000099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+6,4</a:t>
                      </a:r>
                      <a:endParaRPr lang="ru-RU" sz="2400" b="1" dirty="0">
                        <a:solidFill>
                          <a:srgbClr val="000099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11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dirty="0" smtClean="0">
                          <a:solidFill>
                            <a:srgbClr val="000099"/>
                          </a:solidFill>
                        </a:rPr>
                        <a:t>Смертность от внешних причин на </a:t>
                      </a:r>
                      <a:r>
                        <a:rPr lang="ru-RU" sz="2000" b="1" i="0" baseline="0" dirty="0" smtClean="0">
                          <a:solidFill>
                            <a:srgbClr val="000099"/>
                          </a:solidFill>
                        </a:rPr>
                        <a:t>100 тыс. нас-я</a:t>
                      </a:r>
                      <a:endParaRPr lang="ru-RU" sz="2000" b="1" i="0" dirty="0">
                        <a:solidFill>
                          <a:srgbClr val="000099"/>
                        </a:solidFill>
                      </a:endParaRP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107,2</a:t>
                      </a:r>
                      <a:endParaRPr lang="ru-RU" sz="2400" b="1" dirty="0">
                        <a:solidFill>
                          <a:srgbClr val="000099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11</a:t>
                      </a:r>
                      <a:r>
                        <a:rPr lang="en-US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4</a:t>
                      </a:r>
                      <a:r>
                        <a:rPr lang="ru-RU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,8</a:t>
                      </a:r>
                      <a:endParaRPr lang="ru-RU" sz="2400" b="1" dirty="0">
                        <a:solidFill>
                          <a:srgbClr val="000099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- </a:t>
                      </a:r>
                      <a:r>
                        <a:rPr lang="ru-RU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6,6</a:t>
                      </a:r>
                      <a:endParaRPr lang="ru-RU" sz="2400" b="1" dirty="0">
                        <a:solidFill>
                          <a:srgbClr val="000099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6316">
                <a:tc>
                  <a:txBody>
                    <a:bodyPr/>
                    <a:lstStyle/>
                    <a:p>
                      <a:r>
                        <a:rPr lang="ru-RU" sz="2000" b="1" i="0" dirty="0" err="1" smtClean="0">
                          <a:solidFill>
                            <a:srgbClr val="000099"/>
                          </a:solidFill>
                        </a:rPr>
                        <a:t>т.ч</a:t>
                      </a:r>
                      <a:r>
                        <a:rPr lang="ru-RU" sz="2000" b="1" i="0" dirty="0" smtClean="0">
                          <a:solidFill>
                            <a:srgbClr val="000099"/>
                          </a:solidFill>
                        </a:rPr>
                        <a:t>. смертность от ДТП</a:t>
                      </a:r>
                      <a:endParaRPr lang="ru-RU" sz="2000" b="1" i="0" dirty="0">
                        <a:solidFill>
                          <a:srgbClr val="000099"/>
                        </a:solidFill>
                      </a:endParaRP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15,3</a:t>
                      </a:r>
                      <a:endParaRPr lang="ru-RU" sz="2400" b="1" dirty="0">
                        <a:solidFill>
                          <a:srgbClr val="000099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17,6</a:t>
                      </a:r>
                      <a:endParaRPr lang="ru-RU" sz="2400" b="1" dirty="0">
                        <a:solidFill>
                          <a:srgbClr val="000099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- 13,1</a:t>
                      </a:r>
                      <a:endParaRPr lang="ru-RU" sz="2400" b="1" dirty="0">
                        <a:solidFill>
                          <a:srgbClr val="000099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6316">
                <a:tc>
                  <a:txBody>
                    <a:bodyPr/>
                    <a:lstStyle/>
                    <a:p>
                      <a:r>
                        <a:rPr lang="ru-RU" sz="2000" b="1" i="0" dirty="0" smtClean="0">
                          <a:solidFill>
                            <a:srgbClr val="000099"/>
                          </a:solidFill>
                        </a:rPr>
                        <a:t>Младенческая смертность</a:t>
                      </a:r>
                      <a:endParaRPr lang="ru-RU" sz="2000" b="1" i="0" dirty="0">
                        <a:solidFill>
                          <a:srgbClr val="000099"/>
                        </a:solidFill>
                      </a:endParaRPr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3,2</a:t>
                      </a:r>
                      <a:endParaRPr lang="ru-RU" sz="2400" b="1" dirty="0">
                        <a:solidFill>
                          <a:srgbClr val="000099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4</a:t>
                      </a:r>
                      <a:r>
                        <a:rPr lang="ru-RU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,6</a:t>
                      </a:r>
                      <a:endParaRPr lang="ru-RU" sz="2400" b="1" dirty="0">
                        <a:solidFill>
                          <a:srgbClr val="000099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- </a:t>
                      </a:r>
                      <a:r>
                        <a:rPr lang="en-US" sz="2400" b="1" dirty="0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3</a:t>
                      </a:r>
                      <a:r>
                        <a:rPr lang="ru-RU" sz="2400" b="1" smtClean="0">
                          <a:solidFill>
                            <a:srgbClr val="000099"/>
                          </a:solidFill>
                          <a:effectLst/>
                          <a:latin typeface="+mj-lt"/>
                          <a:ea typeface="Times New Roman"/>
                        </a:rPr>
                        <a:t>0,4</a:t>
                      </a:r>
                      <a:endParaRPr lang="ru-RU" sz="2400" b="1" dirty="0">
                        <a:solidFill>
                          <a:srgbClr val="000099"/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850106"/>
          </a:xfrm>
          <a:solidFill>
            <a:srgbClr val="6699FF"/>
          </a:solidFill>
        </p:spPr>
        <p:txBody>
          <a:bodyPr/>
          <a:lstStyle/>
          <a:p>
            <a:r>
              <a:rPr lang="ru-RU" sz="3200" b="1" dirty="0" smtClean="0">
                <a:solidFill>
                  <a:srgbClr val="000066"/>
                </a:solidFill>
              </a:rPr>
              <a:t>Структура профилактической службы</a:t>
            </a:r>
            <a:endParaRPr lang="ru-RU" sz="3200" b="1" dirty="0">
              <a:solidFill>
                <a:srgbClr val="00006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328592"/>
          </a:xfrm>
        </p:spPr>
        <p:txBody>
          <a:bodyPr/>
          <a:lstStyle/>
          <a:p>
            <a:r>
              <a:rPr lang="ru-RU" sz="2800" dirty="0" smtClean="0">
                <a:solidFill>
                  <a:schemeClr val="bg1"/>
                </a:solidFill>
              </a:rPr>
              <a:t>ГКУЗ ЛО «Центр медицинской профилактики»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Отделения медицинской профилактики: 10/9, после правки – 13</a:t>
            </a:r>
            <a:r>
              <a:rPr lang="en-US" sz="2800" dirty="0" smtClean="0">
                <a:solidFill>
                  <a:schemeClr val="bg1"/>
                </a:solidFill>
              </a:rPr>
              <a:t>;</a:t>
            </a:r>
            <a:endParaRPr lang="ru-RU" sz="2800" dirty="0" smtClean="0">
              <a:solidFill>
                <a:schemeClr val="bg1"/>
              </a:solidFill>
            </a:endParaRPr>
          </a:p>
          <a:p>
            <a:r>
              <a:rPr lang="ru-RU" sz="2800" dirty="0" smtClean="0">
                <a:solidFill>
                  <a:schemeClr val="bg1"/>
                </a:solidFill>
              </a:rPr>
              <a:t>Кабинеты медицинской профилактики – 40/23, после правки  - 37 (с Сосновым Бором) и 4 кабинета отказа от курения</a:t>
            </a:r>
            <a:r>
              <a:rPr lang="en-US" sz="2800" dirty="0" smtClean="0">
                <a:solidFill>
                  <a:schemeClr val="bg1"/>
                </a:solidFill>
              </a:rPr>
              <a:t>;</a:t>
            </a:r>
            <a:endParaRPr lang="ru-RU" sz="2800" dirty="0" smtClean="0">
              <a:solidFill>
                <a:schemeClr val="bg1"/>
              </a:solidFill>
            </a:endParaRPr>
          </a:p>
          <a:p>
            <a:r>
              <a:rPr lang="ru-RU" sz="2800" dirty="0" smtClean="0">
                <a:solidFill>
                  <a:schemeClr val="bg1"/>
                </a:solidFill>
              </a:rPr>
              <a:t>Центров здоровья – 7, в </a:t>
            </a:r>
            <a:r>
              <a:rPr lang="ru-RU" sz="2800" dirty="0" err="1" smtClean="0">
                <a:solidFill>
                  <a:schemeClr val="bg1"/>
                </a:solidFill>
              </a:rPr>
              <a:t>т.ч</a:t>
            </a:r>
            <a:r>
              <a:rPr lang="ru-RU" sz="2800" dirty="0" smtClean="0">
                <a:solidFill>
                  <a:schemeClr val="bg1"/>
                </a:solidFill>
              </a:rPr>
              <a:t>. 2 детских, но в 2018г. плановые показатели на осмотры детей </a:t>
            </a:r>
            <a:r>
              <a:rPr lang="ru-RU" sz="2800" dirty="0" err="1" smtClean="0">
                <a:solidFill>
                  <a:schemeClr val="bg1"/>
                </a:solidFill>
              </a:rPr>
              <a:t>Тосненскому</a:t>
            </a:r>
            <a:r>
              <a:rPr lang="ru-RU" sz="2800" dirty="0" smtClean="0">
                <a:solidFill>
                  <a:schemeClr val="bg1"/>
                </a:solidFill>
              </a:rPr>
              <a:t> центру  не даны, не смотря на письмо Комитета</a:t>
            </a:r>
            <a:r>
              <a:rPr lang="en-US" sz="2800" dirty="0" smtClean="0">
                <a:solidFill>
                  <a:schemeClr val="bg1"/>
                </a:solidFill>
              </a:rPr>
              <a:t>;</a:t>
            </a:r>
            <a:endParaRPr lang="ru-RU" sz="2800" dirty="0" smtClean="0">
              <a:solidFill>
                <a:schemeClr val="bg1"/>
              </a:solidFill>
            </a:endParaRPr>
          </a:p>
          <a:p>
            <a:r>
              <a:rPr lang="ru-RU" sz="2800" dirty="0" smtClean="0">
                <a:solidFill>
                  <a:schemeClr val="bg1"/>
                </a:solidFill>
              </a:rPr>
              <a:t>В Бокситогорском районе центр здоровья не работал из за отсутствия кадров.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865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08912" cy="1080120"/>
          </a:xfrm>
          <a:solidFill>
            <a:srgbClr val="6699FF"/>
          </a:solidFill>
        </p:spPr>
        <p:txBody>
          <a:bodyPr/>
          <a:lstStyle/>
          <a:p>
            <a:r>
              <a:rPr lang="ru-RU" sz="3200" b="1" dirty="0">
                <a:solidFill>
                  <a:srgbClr val="000099"/>
                </a:solidFill>
              </a:rPr>
              <a:t>Показатели </a:t>
            </a:r>
            <a:r>
              <a:rPr lang="ru-RU" sz="3200" b="1" dirty="0" smtClean="0">
                <a:solidFill>
                  <a:srgbClr val="000099"/>
                </a:solidFill>
              </a:rPr>
              <a:t>выполнения плановых показателей в 2018г.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969" y="1268760"/>
            <a:ext cx="8928992" cy="5445224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План диспансеризации – 437236, факт 362021чел. выполнения плана – 82,8</a:t>
            </a:r>
          </a:p>
          <a:p>
            <a:r>
              <a:rPr lang="ru-RU" sz="2800" b="1" dirty="0" smtClean="0">
                <a:solidFill>
                  <a:schemeClr val="bg1"/>
                </a:solidFill>
              </a:rPr>
              <a:t>«Д» осмотры 1 р. в 3 г. 244829 чел., по плану – 266975, (91,7%)</a:t>
            </a:r>
          </a:p>
          <a:p>
            <a:r>
              <a:rPr lang="ru-RU" sz="2800" b="1" dirty="0">
                <a:solidFill>
                  <a:schemeClr val="bg1"/>
                </a:solidFill>
              </a:rPr>
              <a:t>«Д» осмотры 1 р. </a:t>
            </a:r>
            <a:r>
              <a:rPr lang="ru-RU" sz="2800" b="1" dirty="0" smtClean="0">
                <a:solidFill>
                  <a:schemeClr val="bg1"/>
                </a:solidFill>
              </a:rPr>
              <a:t>в 2 </a:t>
            </a:r>
            <a:r>
              <a:rPr lang="ru-RU" sz="2800" b="1" dirty="0">
                <a:solidFill>
                  <a:schemeClr val="bg1"/>
                </a:solidFill>
              </a:rPr>
              <a:t>г. </a:t>
            </a:r>
            <a:r>
              <a:rPr lang="ru-RU" sz="2800" b="1" dirty="0" smtClean="0">
                <a:solidFill>
                  <a:schemeClr val="bg1"/>
                </a:solidFill>
              </a:rPr>
              <a:t>(с/к)  - 83464 чел., по плану - 109553 </a:t>
            </a:r>
            <a:r>
              <a:rPr lang="ru-RU" sz="2800" b="1" dirty="0">
                <a:solidFill>
                  <a:schemeClr val="bg1"/>
                </a:solidFill>
              </a:rPr>
              <a:t>чел., </a:t>
            </a:r>
            <a:r>
              <a:rPr lang="ru-RU" sz="2800" b="1" dirty="0" smtClean="0">
                <a:solidFill>
                  <a:schemeClr val="bg1"/>
                </a:solidFill>
              </a:rPr>
              <a:t>(76,2%)</a:t>
            </a:r>
          </a:p>
          <a:p>
            <a:r>
              <a:rPr lang="ru-RU" sz="2800" b="1" dirty="0">
                <a:solidFill>
                  <a:schemeClr val="bg1"/>
                </a:solidFill>
              </a:rPr>
              <a:t>«Д» осмотры 1 р. в 2 г. </a:t>
            </a:r>
            <a:r>
              <a:rPr lang="ru-RU" sz="2800" b="1" dirty="0" smtClean="0">
                <a:solidFill>
                  <a:schemeClr val="bg1"/>
                </a:solidFill>
              </a:rPr>
              <a:t>(м/г)  </a:t>
            </a:r>
            <a:r>
              <a:rPr lang="ru-RU" sz="2800" b="1" dirty="0">
                <a:solidFill>
                  <a:schemeClr val="bg1"/>
                </a:solidFill>
              </a:rPr>
              <a:t>- </a:t>
            </a:r>
            <a:r>
              <a:rPr lang="ru-RU" sz="2800" b="1" dirty="0" smtClean="0">
                <a:solidFill>
                  <a:schemeClr val="bg1"/>
                </a:solidFill>
              </a:rPr>
              <a:t>33728, чел</a:t>
            </a:r>
            <a:r>
              <a:rPr lang="ru-RU" sz="2800" b="1" dirty="0">
                <a:solidFill>
                  <a:schemeClr val="bg1"/>
                </a:solidFill>
              </a:rPr>
              <a:t>., по плану - 60708 </a:t>
            </a:r>
            <a:r>
              <a:rPr lang="ru-RU" sz="2800" b="1" dirty="0" smtClean="0">
                <a:solidFill>
                  <a:schemeClr val="bg1"/>
                </a:solidFill>
              </a:rPr>
              <a:t>чел</a:t>
            </a:r>
            <a:r>
              <a:rPr lang="ru-RU" sz="2800" b="1" dirty="0">
                <a:solidFill>
                  <a:schemeClr val="bg1"/>
                </a:solidFill>
              </a:rPr>
              <a:t>., </a:t>
            </a:r>
            <a:r>
              <a:rPr lang="ru-RU" sz="2800" b="1" dirty="0" smtClean="0">
                <a:solidFill>
                  <a:schemeClr val="bg1"/>
                </a:solidFill>
              </a:rPr>
              <a:t>(55,6%)</a:t>
            </a:r>
            <a:endParaRPr lang="ru-RU" sz="2800" b="1" dirty="0">
              <a:solidFill>
                <a:schemeClr val="bg1"/>
              </a:solidFill>
            </a:endParaRPr>
          </a:p>
          <a:p>
            <a:r>
              <a:rPr lang="ru-RU" sz="2800" b="1" dirty="0" smtClean="0">
                <a:solidFill>
                  <a:srgbClr val="FFFF00"/>
                </a:solidFill>
              </a:rPr>
              <a:t>Прошли «Д» 1 и 2 этап – 416609 чел. по данным ЛОФОМС счета выставлены за 321348 чел. – 73,0%.</a:t>
            </a:r>
          </a:p>
          <a:p>
            <a:endParaRPr lang="ru-RU" sz="3000" b="1" dirty="0">
              <a:solidFill>
                <a:schemeClr val="bg1"/>
              </a:solidFill>
            </a:endParaRPr>
          </a:p>
          <a:p>
            <a:endParaRPr lang="ru-RU" sz="3000" b="1" dirty="0" smtClean="0">
              <a:solidFill>
                <a:schemeClr val="bg1"/>
              </a:solidFill>
            </a:endParaRPr>
          </a:p>
          <a:p>
            <a:endParaRPr lang="ru-RU" sz="3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104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96944" cy="576064"/>
          </a:xfrm>
          <a:solidFill>
            <a:srgbClr val="6699FF"/>
          </a:solidFill>
        </p:spPr>
        <p:txBody>
          <a:bodyPr/>
          <a:lstStyle/>
          <a:p>
            <a:r>
              <a:rPr lang="ru-RU" sz="2800" b="1" dirty="0" smtClean="0">
                <a:solidFill>
                  <a:srgbClr val="000066"/>
                </a:solidFill>
              </a:rPr>
              <a:t>ДВН осуществляется в соответствии с …</a:t>
            </a:r>
            <a:endParaRPr lang="ru-RU" sz="2800" b="1" dirty="0">
              <a:solidFill>
                <a:srgbClr val="00006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88632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chemeClr val="bg1"/>
                </a:solidFill>
                <a:hlinkClick r:id="rId2"/>
              </a:rPr>
              <a:t>Методическими рекомендациями «Организация </a:t>
            </a:r>
            <a:r>
              <a:rPr lang="ru-RU" sz="2400" b="1" dirty="0">
                <a:solidFill>
                  <a:schemeClr val="bg1"/>
                </a:solidFill>
                <a:hlinkClick r:id="rId2"/>
              </a:rPr>
              <a:t>проведения диспансеризации определенных групп взрослого </a:t>
            </a:r>
            <a:r>
              <a:rPr lang="ru-RU" sz="2400" b="1" dirty="0" smtClean="0">
                <a:solidFill>
                  <a:schemeClr val="bg1"/>
                </a:solidFill>
                <a:hlinkClick r:id="rId2"/>
              </a:rPr>
              <a:t>населения» 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chemeClr val="bg1"/>
                </a:solidFill>
                <a:hlinkClick r:id="rId2"/>
              </a:rPr>
              <a:t>4 </a:t>
            </a:r>
            <a:r>
              <a:rPr lang="ru-RU" sz="2400" b="1" dirty="0">
                <a:solidFill>
                  <a:schemeClr val="bg1"/>
                </a:solidFill>
                <a:hlinkClick r:id="rId2"/>
              </a:rPr>
              <a:t>издание</a:t>
            </a:r>
            <a:endParaRPr lang="ru-RU" sz="2400" dirty="0">
              <a:solidFill>
                <a:schemeClr val="bg1"/>
              </a:solidFill>
            </a:endParaRPr>
          </a:p>
          <a:p>
            <a:pPr algn="just"/>
            <a:r>
              <a:rPr lang="ru-RU" sz="1800" dirty="0" smtClean="0"/>
              <a:t>Методические </a:t>
            </a:r>
            <a:r>
              <a:rPr lang="ru-RU" sz="1800" dirty="0"/>
              <a:t>рекомендации содержат описание организации проведения диспансеризации взрослого населения в медицинских организациях первичной медико-санитарной помощи в соответствии с приказом Минздрава России от 26 октября 2017 г. </a:t>
            </a:r>
            <a:r>
              <a:rPr lang="ru-RU" sz="1800" dirty="0" smtClean="0"/>
              <a:t>№ 869н </a:t>
            </a:r>
            <a:r>
              <a:rPr lang="ru-RU" sz="1800" dirty="0"/>
              <a:t>«Об утверждении порядка проведения диспансеризации определенных групп взрослого населения». Методические рекомендации предназначены для руководителей медицинских организаций, осуществляющих диспансеризацию определенных групп взрослого населения, а также врачебного и среднего медицинского персонала непосредственно участвующих в ее проведении.</a:t>
            </a:r>
          </a:p>
          <a:p>
            <a:pPr algn="just"/>
            <a:endParaRPr lang="ru-RU" sz="1800" dirty="0" smtClean="0"/>
          </a:p>
          <a:p>
            <a:r>
              <a:rPr lang="ru-RU" sz="1800" dirty="0" smtClean="0"/>
              <a:t>Авторы </a:t>
            </a:r>
            <a:r>
              <a:rPr lang="ru-RU" sz="1800" dirty="0"/>
              <a:t>методических рекомендаций: Бойцов С.А., </a:t>
            </a:r>
            <a:r>
              <a:rPr lang="ru-RU" sz="1800" dirty="0" err="1"/>
              <a:t>Драпкина</a:t>
            </a:r>
            <a:r>
              <a:rPr lang="ru-RU" sz="1800" dirty="0"/>
              <a:t> О.М., </a:t>
            </a:r>
            <a:r>
              <a:rPr lang="ru-RU" sz="1800" dirty="0" err="1"/>
              <a:t>Калиника</a:t>
            </a:r>
            <a:r>
              <a:rPr lang="ru-RU" sz="1800" dirty="0"/>
              <a:t> А.М., Ипатов П.В., </a:t>
            </a:r>
            <a:r>
              <a:rPr lang="ru-RU" sz="1800" dirty="0" err="1"/>
              <a:t>Вергазова</a:t>
            </a:r>
            <a:r>
              <a:rPr lang="ru-RU" sz="1800" dirty="0"/>
              <a:t> Э.К., </a:t>
            </a:r>
            <a:r>
              <a:rPr lang="ru-RU" sz="1800" dirty="0" err="1"/>
              <a:t>Гамбарян</a:t>
            </a:r>
            <a:r>
              <a:rPr lang="ru-RU" sz="1800" dirty="0"/>
              <a:t> М.Г., </a:t>
            </a:r>
            <a:r>
              <a:rPr lang="ru-RU" sz="1800" dirty="0" err="1"/>
              <a:t>Еганян</a:t>
            </a:r>
            <a:r>
              <a:rPr lang="ru-RU" sz="1800" dirty="0"/>
              <a:t> Р.А., </a:t>
            </a:r>
            <a:r>
              <a:rPr lang="ru-RU" sz="1800" dirty="0" err="1"/>
              <a:t>Карамнова</a:t>
            </a:r>
            <a:r>
              <a:rPr lang="ru-RU" sz="1800" dirty="0"/>
              <a:t> Н.С., Горный Б.Э, Егоров В.А., Соловьева С.Б., </a:t>
            </a:r>
            <a:r>
              <a:rPr lang="ru-RU" sz="1800" dirty="0" err="1"/>
              <a:t>Старинский</a:t>
            </a:r>
            <a:r>
              <a:rPr lang="ru-RU" sz="1800" dirty="0"/>
              <a:t> В.В., </a:t>
            </a:r>
            <a:r>
              <a:rPr lang="ru-RU" sz="1800" dirty="0" err="1"/>
              <a:t>Бунова</a:t>
            </a:r>
            <a:r>
              <a:rPr lang="ru-RU" sz="1800" dirty="0"/>
              <a:t> А.С., Ткачева О.Н., </a:t>
            </a:r>
            <a:r>
              <a:rPr lang="ru-RU" sz="1800" dirty="0" err="1"/>
              <a:t>Рунихина</a:t>
            </a:r>
            <a:r>
              <a:rPr lang="ru-RU" sz="1800" dirty="0"/>
              <a:t> Н.К., Котовская Ю.В., </a:t>
            </a:r>
            <a:r>
              <a:rPr lang="ru-RU" sz="1800" dirty="0" err="1"/>
              <a:t>Мхитарян</a:t>
            </a:r>
            <a:r>
              <a:rPr lang="ru-RU" sz="1800" dirty="0"/>
              <a:t> Э.А</a:t>
            </a:r>
            <a:r>
              <a:rPr lang="ru-RU" sz="1800" dirty="0" smtClean="0"/>
              <a:t>.</a:t>
            </a:r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430816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568630" cy="1008410"/>
          </a:xfrm>
          <a:solidFill>
            <a:srgbClr val="6699FF"/>
          </a:solidFill>
        </p:spPr>
        <p:txBody>
          <a:bodyPr/>
          <a:lstStyle/>
          <a:p>
            <a:r>
              <a:rPr lang="ru-RU" altLang="ru-RU" sz="2800" b="1" dirty="0" smtClean="0">
                <a:solidFill>
                  <a:srgbClr val="000099"/>
                </a:solidFill>
              </a:rPr>
              <a:t>Медицинские организации с высокими показателями выполнения планов ДВН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817170582"/>
              </p:ext>
            </p:extLst>
          </p:nvPr>
        </p:nvGraphicFramePr>
        <p:xfrm>
          <a:off x="323528" y="1484784"/>
          <a:ext cx="8568952" cy="5058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39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708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412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14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91449"/>
              </a:tblGrid>
              <a:tr h="640649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ЛПУ</a:t>
                      </a:r>
                      <a:endParaRPr lang="ru-R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план</a:t>
                      </a:r>
                      <a:endParaRPr lang="ru-R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Факт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dirty="0" smtClean="0"/>
                        <a:t>выполнено</a:t>
                      </a:r>
                      <a:endParaRPr lang="ru-R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%</a:t>
                      </a:r>
                      <a:endParaRPr lang="ru-R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 счетам</a:t>
                      </a:r>
                      <a:endParaRPr lang="ru-RU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8419"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ГБУЗ «Всеволожская КМБ »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50010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50017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100,0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98,0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00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ГБУЗ «</a:t>
                      </a:r>
                      <a:r>
                        <a:rPr lang="ru-RU" sz="2000" b="1" i="0" baseline="0" dirty="0" err="1" smtClean="0">
                          <a:solidFill>
                            <a:srgbClr val="000066"/>
                          </a:solidFill>
                        </a:rPr>
                        <a:t>Волховская</a:t>
                      </a:r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  МБ»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20716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19252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92,9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84,0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3161"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ГБУЗ «</a:t>
                      </a:r>
                      <a:r>
                        <a:rPr lang="ru-RU" sz="2000" b="1" i="0" baseline="0" dirty="0" err="1" smtClean="0">
                          <a:solidFill>
                            <a:srgbClr val="000066"/>
                          </a:solidFill>
                        </a:rPr>
                        <a:t>Вырицкая</a:t>
                      </a:r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  РБ"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2215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2108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95,2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91,0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3951"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ГБУЗ «Ломоносовская МБ»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16014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16192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101,1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97,0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5983"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ГБУЗ «</a:t>
                      </a:r>
                      <a:r>
                        <a:rPr lang="ru-RU" sz="2000" b="1" i="0" baseline="0" dirty="0" err="1" smtClean="0">
                          <a:solidFill>
                            <a:srgbClr val="000066"/>
                          </a:solidFill>
                        </a:rPr>
                        <a:t>Лужская</a:t>
                      </a:r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 МБ»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19129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19788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103,4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99,0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0084"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ГБУЗ «</a:t>
                      </a:r>
                      <a:r>
                        <a:rPr lang="ru-RU" sz="2000" b="1" i="0" baseline="0" dirty="0" err="1" smtClean="0">
                          <a:solidFill>
                            <a:srgbClr val="000066"/>
                          </a:solidFill>
                        </a:rPr>
                        <a:t>Сланцевская</a:t>
                      </a:r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 МБ»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11428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11488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100,5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102,0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0084"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ГБУЗ «Тихвинская МБ»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21734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22274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102,5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99,0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83161"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ГБУЗ «</a:t>
                      </a:r>
                      <a:r>
                        <a:rPr lang="ru-RU" sz="2000" b="1" i="0" baseline="0" dirty="0" err="1" smtClean="0">
                          <a:solidFill>
                            <a:srgbClr val="000066"/>
                          </a:solidFill>
                        </a:rPr>
                        <a:t>Кингисеппская</a:t>
                      </a:r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 МБ»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21900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21318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C00000"/>
                          </a:solidFill>
                        </a:rPr>
                        <a:t>97,3</a:t>
                      </a:r>
                      <a:endParaRPr lang="ru-RU" sz="2000" b="1" i="0" baseline="0" dirty="0">
                        <a:solidFill>
                          <a:srgbClr val="C00000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C00000"/>
                          </a:solidFill>
                        </a:rPr>
                        <a:t>63,0</a:t>
                      </a:r>
                      <a:endParaRPr lang="ru-RU" sz="2000" b="1" i="0" baseline="0" dirty="0">
                        <a:solidFill>
                          <a:srgbClr val="C00000"/>
                        </a:solidFill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300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ГБУЗ «</a:t>
                      </a:r>
                      <a:r>
                        <a:rPr lang="ru-RU" sz="2000" b="1" i="0" baseline="0" dirty="0" err="1" smtClean="0">
                          <a:solidFill>
                            <a:srgbClr val="000066"/>
                          </a:solidFill>
                        </a:rPr>
                        <a:t>Киришская</a:t>
                      </a:r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 МБ»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437236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13517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C00000"/>
                          </a:solidFill>
                        </a:rPr>
                        <a:t>95,0</a:t>
                      </a:r>
                      <a:endParaRPr lang="ru-RU" sz="2000" b="1" i="0" baseline="0" dirty="0">
                        <a:solidFill>
                          <a:srgbClr val="C00000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C00000"/>
                          </a:solidFill>
                        </a:rPr>
                        <a:t>50,0</a:t>
                      </a:r>
                      <a:endParaRPr lang="ru-RU" sz="2000" b="1" i="0" baseline="0" dirty="0">
                        <a:solidFill>
                          <a:srgbClr val="C00000"/>
                        </a:solidFill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300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ГБУЗ «</a:t>
                      </a:r>
                      <a:r>
                        <a:rPr lang="ru-RU" sz="2000" b="1" i="0" baseline="0" dirty="0" err="1" smtClean="0">
                          <a:solidFill>
                            <a:srgbClr val="000066"/>
                          </a:solidFill>
                        </a:rPr>
                        <a:t>Сертоловская</a:t>
                      </a:r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 ЦГБ»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9578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000066"/>
                          </a:solidFill>
                        </a:rPr>
                        <a:t>8959</a:t>
                      </a:r>
                      <a:endParaRPr lang="ru-RU" sz="2000" b="1" i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C00000"/>
                          </a:solidFill>
                        </a:rPr>
                        <a:t>93,5</a:t>
                      </a:r>
                      <a:endParaRPr lang="ru-RU" sz="2000" b="1" i="0" baseline="0" dirty="0">
                        <a:solidFill>
                          <a:srgbClr val="C00000"/>
                        </a:solidFill>
                      </a:endParaRP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ru-RU" sz="2000" b="1" i="0" baseline="0" dirty="0" smtClean="0">
                          <a:solidFill>
                            <a:srgbClr val="C00000"/>
                          </a:solidFill>
                        </a:rPr>
                        <a:t>33,0</a:t>
                      </a:r>
                      <a:endParaRPr lang="ru-RU" sz="2000" b="1" i="0" baseline="0" dirty="0">
                        <a:solidFill>
                          <a:srgbClr val="C00000"/>
                        </a:solidFill>
                      </a:endParaRP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237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  <a:solidFill>
            <a:srgbClr val="6699FF"/>
          </a:solidFill>
        </p:spPr>
        <p:txBody>
          <a:bodyPr/>
          <a:lstStyle/>
          <a:p>
            <a:r>
              <a:rPr lang="ru-RU" altLang="ru-RU" sz="2800" b="1" dirty="0" smtClean="0">
                <a:solidFill>
                  <a:srgbClr val="000099"/>
                </a:solidFill>
              </a:rPr>
              <a:t>Медицинские организации с низкими показателями выполнения плановых объемов ДВН</a:t>
            </a:r>
          </a:p>
        </p:txBody>
      </p:sp>
      <p:graphicFrame>
        <p:nvGraphicFramePr>
          <p:cNvPr id="5" name="Таблиц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1392308"/>
              </p:ext>
            </p:extLst>
          </p:nvPr>
        </p:nvGraphicFramePr>
        <p:xfrm>
          <a:off x="467545" y="1700809"/>
          <a:ext cx="8280918" cy="47538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44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88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398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8388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83886"/>
              </a:tblGrid>
              <a:tr h="70099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ЛПУ</a:t>
                      </a:r>
                      <a:endParaRPr lang="ru-RU" sz="2000" dirty="0"/>
                    </a:p>
                  </a:txBody>
                  <a:tcPr marL="91447" marR="91447" marT="45699" marB="45699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план</a:t>
                      </a:r>
                      <a:endParaRPr lang="ru-RU" sz="2000" dirty="0"/>
                    </a:p>
                  </a:txBody>
                  <a:tcPr marL="91447" marR="91447" marT="45699" marB="45699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факт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выполнено</a:t>
                      </a:r>
                      <a:endParaRPr lang="ru-RU" sz="2000" dirty="0"/>
                    </a:p>
                  </a:txBody>
                  <a:tcPr marL="91447" marR="91447" marT="45699" marB="45699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%</a:t>
                      </a:r>
                      <a:endParaRPr lang="ru-RU" sz="2000" dirty="0"/>
                    </a:p>
                  </a:txBody>
                  <a:tcPr marL="91447" marR="91447" marT="45699" marB="45699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по счетам</a:t>
                      </a:r>
                      <a:endParaRPr lang="ru-RU" sz="2000" dirty="0"/>
                    </a:p>
                  </a:txBody>
                  <a:tcPr marL="91447" marR="91447" marT="45699" marB="45699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5212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ГБУЗ «</a:t>
                      </a:r>
                      <a:r>
                        <a:rPr lang="ru-RU" sz="2000" b="1" dirty="0" err="1" smtClean="0">
                          <a:solidFill>
                            <a:srgbClr val="000099"/>
                          </a:solidFill>
                        </a:rPr>
                        <a:t>Приозерская</a:t>
                      </a:r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 МБ»</a:t>
                      </a:r>
                      <a:endParaRPr lang="ru-RU" sz="2000" b="1" dirty="0">
                        <a:solidFill>
                          <a:srgbClr val="000099"/>
                        </a:solidFill>
                      </a:endParaRPr>
                    </a:p>
                  </a:txBody>
                  <a:tcPr marL="91447" marR="91447" marT="45699" marB="45699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14515</a:t>
                      </a:r>
                      <a:endParaRPr lang="ru-RU" sz="2000" b="1" dirty="0">
                        <a:solidFill>
                          <a:srgbClr val="000099"/>
                        </a:solidFill>
                      </a:endParaRPr>
                    </a:p>
                  </a:txBody>
                  <a:tcPr marL="91447" marR="91447" marT="45699" marB="45699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4544</a:t>
                      </a:r>
                      <a:endParaRPr lang="ru-RU" sz="2000" b="1" dirty="0">
                        <a:solidFill>
                          <a:srgbClr val="000099"/>
                        </a:solidFill>
                      </a:endParaRPr>
                    </a:p>
                  </a:txBody>
                  <a:tcPr marL="91447" marR="91447" marT="45699" marB="45699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31,3</a:t>
                      </a:r>
                      <a:endParaRPr lang="ru-RU" sz="2000" b="1" dirty="0">
                        <a:solidFill>
                          <a:srgbClr val="000099"/>
                        </a:solidFill>
                      </a:endParaRPr>
                    </a:p>
                  </a:txBody>
                  <a:tcPr marL="91447" marR="91447" marT="45699" marB="45699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27,0</a:t>
                      </a:r>
                      <a:endParaRPr lang="ru-RU" sz="2000" b="1" dirty="0">
                        <a:solidFill>
                          <a:srgbClr val="000099"/>
                        </a:solidFill>
                      </a:endParaRPr>
                    </a:p>
                  </a:txBody>
                  <a:tcPr marL="91447" marR="91447" marT="45699" marB="45699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7335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ГБУЗ «Кировская МБ" </a:t>
                      </a:r>
                      <a:endParaRPr lang="ru-RU" sz="2000" b="1" dirty="0">
                        <a:solidFill>
                          <a:srgbClr val="000099"/>
                        </a:solidFill>
                      </a:endParaRPr>
                    </a:p>
                  </a:txBody>
                  <a:tcPr marL="91447" marR="91447" marT="45699" marB="45699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24623</a:t>
                      </a:r>
                      <a:endParaRPr lang="ru-RU" sz="2000" b="1" dirty="0">
                        <a:solidFill>
                          <a:srgbClr val="000099"/>
                        </a:solidFill>
                      </a:endParaRPr>
                    </a:p>
                  </a:txBody>
                  <a:tcPr marL="91447" marR="91447" marT="45699" marB="45699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14132</a:t>
                      </a:r>
                      <a:endParaRPr lang="ru-RU" sz="2000" b="1" dirty="0">
                        <a:solidFill>
                          <a:srgbClr val="000099"/>
                        </a:solidFill>
                      </a:endParaRPr>
                    </a:p>
                  </a:txBody>
                  <a:tcPr marL="91447" marR="91447" marT="45699" marB="45699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57,4</a:t>
                      </a:r>
                      <a:endParaRPr lang="ru-RU" sz="2000" b="1" dirty="0">
                        <a:solidFill>
                          <a:srgbClr val="000099"/>
                        </a:solidFill>
                      </a:endParaRPr>
                    </a:p>
                  </a:txBody>
                  <a:tcPr marL="91447" marR="91447" marT="45699" marB="45699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57,0</a:t>
                      </a:r>
                      <a:endParaRPr lang="ru-RU" sz="2000" b="1" dirty="0">
                        <a:solidFill>
                          <a:srgbClr val="000099"/>
                        </a:solidFill>
                      </a:endParaRPr>
                    </a:p>
                  </a:txBody>
                  <a:tcPr marL="91447" marR="91447" marT="45699" marB="45699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0998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ГБУЗ «</a:t>
                      </a:r>
                      <a:r>
                        <a:rPr lang="ru-RU" sz="2000" b="1" dirty="0" err="1" smtClean="0">
                          <a:solidFill>
                            <a:srgbClr val="000099"/>
                          </a:solidFill>
                        </a:rPr>
                        <a:t>Лодейнопольская</a:t>
                      </a:r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 МБ" </a:t>
                      </a:r>
                      <a:endParaRPr lang="ru-RU" sz="2000" b="1" dirty="0">
                        <a:solidFill>
                          <a:srgbClr val="000099"/>
                        </a:solidFill>
                      </a:endParaRPr>
                    </a:p>
                  </a:txBody>
                  <a:tcPr marL="91447" marR="91447" marT="45699" marB="45699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7660</a:t>
                      </a:r>
                      <a:endParaRPr lang="ru-RU" sz="2000" b="1" dirty="0">
                        <a:solidFill>
                          <a:srgbClr val="000099"/>
                        </a:solidFill>
                      </a:endParaRPr>
                    </a:p>
                  </a:txBody>
                  <a:tcPr marL="91447" marR="91447" marT="45699" marB="45699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5887</a:t>
                      </a:r>
                      <a:endParaRPr lang="ru-RU" sz="2000" b="1" dirty="0">
                        <a:solidFill>
                          <a:srgbClr val="000099"/>
                        </a:solidFill>
                      </a:endParaRPr>
                    </a:p>
                  </a:txBody>
                  <a:tcPr marL="91447" marR="91447" marT="45699" marB="45699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76,9</a:t>
                      </a:r>
                      <a:endParaRPr lang="ru-RU" sz="2000" b="1" dirty="0">
                        <a:solidFill>
                          <a:srgbClr val="000099"/>
                        </a:solidFill>
                      </a:endParaRPr>
                    </a:p>
                  </a:txBody>
                  <a:tcPr marL="91447" marR="91447" marT="45699" marB="45699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68,0</a:t>
                      </a:r>
                      <a:endParaRPr lang="ru-RU" sz="2000" b="1" dirty="0">
                        <a:solidFill>
                          <a:srgbClr val="000099"/>
                        </a:solidFill>
                      </a:endParaRPr>
                    </a:p>
                  </a:txBody>
                  <a:tcPr marL="91447" marR="91447" marT="45699" marB="45699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7335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ФГБУЗ МСЧ №38</a:t>
                      </a:r>
                      <a:endParaRPr lang="ru-RU" sz="2000" b="1" dirty="0">
                        <a:solidFill>
                          <a:srgbClr val="000099"/>
                        </a:solidFill>
                      </a:endParaRPr>
                    </a:p>
                  </a:txBody>
                  <a:tcPr marL="91447" marR="91447" marT="45699" marB="45699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16956</a:t>
                      </a:r>
                      <a:endParaRPr lang="ru-RU" sz="2000" b="1" dirty="0">
                        <a:solidFill>
                          <a:srgbClr val="000099"/>
                        </a:solidFill>
                      </a:endParaRPr>
                    </a:p>
                  </a:txBody>
                  <a:tcPr marL="91447" marR="91447" marT="45699" marB="45699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9898</a:t>
                      </a:r>
                      <a:endParaRPr lang="ru-RU" sz="2000" b="1" dirty="0">
                        <a:solidFill>
                          <a:srgbClr val="000099"/>
                        </a:solidFill>
                      </a:endParaRPr>
                    </a:p>
                  </a:txBody>
                  <a:tcPr marL="91447" marR="91447" marT="45699" marB="45699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58,4</a:t>
                      </a:r>
                      <a:endParaRPr lang="ru-RU" sz="2000" b="1" dirty="0">
                        <a:solidFill>
                          <a:srgbClr val="000099"/>
                        </a:solidFill>
                      </a:endParaRPr>
                    </a:p>
                  </a:txBody>
                  <a:tcPr marL="91447" marR="91447" marT="45699" marB="45699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55,0</a:t>
                      </a:r>
                      <a:endParaRPr lang="ru-RU" sz="2000" b="1" dirty="0">
                        <a:solidFill>
                          <a:srgbClr val="000099"/>
                        </a:solidFill>
                      </a:endParaRPr>
                    </a:p>
                  </a:txBody>
                  <a:tcPr marL="91447" marR="91447" marT="45699" marB="45699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7335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ГБУЗ «Бокситогорская МБ"</a:t>
                      </a:r>
                      <a:endParaRPr lang="ru-RU" sz="2000" b="1" dirty="0">
                        <a:solidFill>
                          <a:srgbClr val="000099"/>
                        </a:solidFill>
                      </a:endParaRPr>
                    </a:p>
                  </a:txBody>
                  <a:tcPr marL="91447" marR="91447" marT="45699" marB="45699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10253</a:t>
                      </a:r>
                      <a:endParaRPr lang="ru-RU" sz="2000" b="1" dirty="0">
                        <a:solidFill>
                          <a:srgbClr val="000099"/>
                        </a:solidFill>
                      </a:endParaRPr>
                    </a:p>
                  </a:txBody>
                  <a:tcPr marL="91447" marR="91447" marT="45699" marB="45699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5323</a:t>
                      </a:r>
                      <a:endParaRPr lang="ru-RU" sz="2000" b="1" dirty="0">
                        <a:solidFill>
                          <a:srgbClr val="000099"/>
                        </a:solidFill>
                      </a:endParaRPr>
                    </a:p>
                  </a:txBody>
                  <a:tcPr marL="91447" marR="91447" marT="45699" marB="45699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51,9</a:t>
                      </a:r>
                      <a:endParaRPr lang="ru-RU" sz="2000" b="1" dirty="0">
                        <a:solidFill>
                          <a:srgbClr val="000099"/>
                        </a:solidFill>
                      </a:endParaRPr>
                    </a:p>
                  </a:txBody>
                  <a:tcPr marL="91447" marR="91447" marT="45699" marB="45699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45,0</a:t>
                      </a:r>
                      <a:endParaRPr lang="ru-RU" sz="2000" b="1" dirty="0">
                        <a:solidFill>
                          <a:srgbClr val="000099"/>
                        </a:solidFill>
                      </a:endParaRPr>
                    </a:p>
                  </a:txBody>
                  <a:tcPr marL="91447" marR="91447" marT="45699" marB="45699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67335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ГБУЗ «</a:t>
                      </a:r>
                      <a:r>
                        <a:rPr lang="ru-RU" sz="2000" b="1" dirty="0" err="1" smtClean="0">
                          <a:solidFill>
                            <a:srgbClr val="000099"/>
                          </a:solidFill>
                        </a:rPr>
                        <a:t>Тосненская</a:t>
                      </a:r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 КМБ"</a:t>
                      </a:r>
                      <a:endParaRPr lang="ru-RU" sz="2000" b="1" dirty="0">
                        <a:solidFill>
                          <a:srgbClr val="000099"/>
                        </a:solidFill>
                      </a:endParaRPr>
                    </a:p>
                  </a:txBody>
                  <a:tcPr marL="91447" marR="91447" marT="45699" marB="45699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29510</a:t>
                      </a:r>
                      <a:endParaRPr lang="ru-RU" sz="2000" b="1" dirty="0">
                        <a:solidFill>
                          <a:srgbClr val="000099"/>
                        </a:solidFill>
                      </a:endParaRPr>
                    </a:p>
                  </a:txBody>
                  <a:tcPr marL="91447" marR="91447" marT="45699" marB="45699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21746</a:t>
                      </a:r>
                      <a:endParaRPr lang="ru-RU" sz="2000" b="1" dirty="0">
                        <a:solidFill>
                          <a:srgbClr val="000099"/>
                        </a:solidFill>
                      </a:endParaRPr>
                    </a:p>
                  </a:txBody>
                  <a:tcPr marL="91447" marR="91447" marT="45699" marB="45699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73,7</a:t>
                      </a:r>
                      <a:endParaRPr lang="ru-RU" sz="2000" b="1" dirty="0">
                        <a:solidFill>
                          <a:srgbClr val="000099"/>
                        </a:solidFill>
                      </a:endParaRPr>
                    </a:p>
                  </a:txBody>
                  <a:tcPr marL="91447" marR="91447" marT="45699" marB="45699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65,0</a:t>
                      </a:r>
                      <a:endParaRPr lang="ru-RU" sz="2000" b="1" dirty="0">
                        <a:solidFill>
                          <a:srgbClr val="000099"/>
                        </a:solidFill>
                      </a:endParaRPr>
                    </a:p>
                  </a:txBody>
                  <a:tcPr marL="91447" marR="91447" marT="45699" marB="45699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67335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ГБУЗ «Выборгская МБ»</a:t>
                      </a:r>
                      <a:endParaRPr lang="ru-RU" sz="2000" b="1" dirty="0">
                        <a:solidFill>
                          <a:srgbClr val="000099"/>
                        </a:solidFill>
                      </a:endParaRPr>
                    </a:p>
                  </a:txBody>
                  <a:tcPr marL="91447" marR="91447" marT="45699" marB="45699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34800</a:t>
                      </a:r>
                      <a:endParaRPr lang="ru-RU" sz="2000" b="1" dirty="0">
                        <a:solidFill>
                          <a:srgbClr val="000099"/>
                        </a:solidFill>
                      </a:endParaRPr>
                    </a:p>
                  </a:txBody>
                  <a:tcPr marL="91447" marR="91447" marT="45699" marB="45699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26692</a:t>
                      </a:r>
                      <a:endParaRPr lang="ru-RU" sz="2000" b="1" dirty="0">
                        <a:solidFill>
                          <a:srgbClr val="000099"/>
                        </a:solidFill>
                      </a:endParaRPr>
                    </a:p>
                  </a:txBody>
                  <a:tcPr marL="91447" marR="91447" marT="45699" marB="45699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76,7</a:t>
                      </a:r>
                      <a:endParaRPr lang="ru-RU" sz="2000" b="1" dirty="0">
                        <a:solidFill>
                          <a:srgbClr val="000099"/>
                        </a:solidFill>
                      </a:endParaRPr>
                    </a:p>
                  </a:txBody>
                  <a:tcPr marL="91447" marR="91447" marT="45699" marB="4569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000099"/>
                          </a:solidFill>
                        </a:rPr>
                        <a:t>71,0</a:t>
                      </a:r>
                      <a:endParaRPr lang="ru-RU" sz="2000" b="1" dirty="0">
                        <a:solidFill>
                          <a:srgbClr val="000099"/>
                        </a:solidFill>
                      </a:endParaRPr>
                    </a:p>
                  </a:txBody>
                  <a:tcPr marL="91447" marR="91447" marT="45699" marB="45699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085584" cy="827584"/>
          </a:xfrm>
          <a:solidFill>
            <a:srgbClr val="6699FF"/>
          </a:solidFill>
        </p:spPr>
        <p:txBody>
          <a:bodyPr/>
          <a:lstStyle/>
          <a:p>
            <a:r>
              <a:rPr lang="ru-RU" sz="3200" b="1" dirty="0" smtClean="0">
                <a:solidFill>
                  <a:srgbClr val="000066"/>
                </a:solidFill>
              </a:rPr>
              <a:t>Заболевания, выявленные в 2018г.</a:t>
            </a:r>
            <a:endParaRPr lang="ru-RU" sz="3200" b="1" dirty="0">
              <a:solidFill>
                <a:srgbClr val="000066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068791047"/>
              </p:ext>
            </p:extLst>
          </p:nvPr>
        </p:nvGraphicFramePr>
        <p:xfrm>
          <a:off x="323528" y="1124744"/>
          <a:ext cx="8568950" cy="52883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56972"/>
                <a:gridCol w="777398"/>
                <a:gridCol w="771128"/>
                <a:gridCol w="771128"/>
                <a:gridCol w="771128"/>
                <a:gridCol w="705299"/>
                <a:gridCol w="705299"/>
                <a:gridCol w="705299"/>
                <a:gridCol w="705299"/>
              </a:tblGrid>
              <a:tr h="43204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Заболевания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Все </a:t>
                      </a:r>
                      <a:r>
                        <a:rPr lang="ru-RU" sz="1400" b="1" u="none" strike="noStrike" dirty="0" smtClean="0">
                          <a:effectLst/>
                        </a:rPr>
                        <a:t>выявленные </a:t>
                      </a:r>
                      <a:r>
                        <a:rPr lang="ru-RU" sz="1400" b="1" u="none" strike="noStrike" dirty="0">
                          <a:effectLst/>
                        </a:rPr>
                        <a:t>заболевания (случаи)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</a:rPr>
                        <a:t>Впервые выяленные заболевания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85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12 мес. 2017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</a:rPr>
                        <a:t>12 мес. 2018 г.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12 мес. 2017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effectLst/>
                        </a:rPr>
                        <a:t>12 мес. 2018 г.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85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Всего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Всего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Всего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Всего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%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</a:tr>
              <a:tr h="23855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effectLst/>
                        </a:rPr>
                        <a:t>Туберкулез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97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0,05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113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0,04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0,03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0,02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</a:tr>
              <a:tr h="23855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Новообразования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2954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1,38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3302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1,26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654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1,38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755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1,64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</a:tr>
              <a:tr h="23855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Сахарный </a:t>
                      </a:r>
                      <a:r>
                        <a:rPr lang="ru-RU" sz="14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диабет – 6 место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7583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3,55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9266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3,52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1699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3,58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2159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4,69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</a:tr>
              <a:tr h="23855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Ожирение – 5 место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9917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solidFill>
                            <a:srgbClr val="C00000"/>
                          </a:solidFill>
                          <a:effectLst/>
                        </a:rPr>
                        <a:t>4,64</a:t>
                      </a:r>
                      <a:endParaRPr lang="ru-RU" sz="14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12756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4,85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solidFill>
                            <a:srgbClr val="C00000"/>
                          </a:solidFill>
                          <a:effectLst/>
                        </a:rPr>
                        <a:t>2770</a:t>
                      </a:r>
                      <a:endParaRPr lang="ru-RU" sz="14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5,84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2622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5,69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</a:tr>
              <a:tr h="44061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Болезни системы </a:t>
                      </a:r>
                      <a:r>
                        <a:rPr lang="ru-RU" sz="14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  кровообращения - 1 место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96824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45,28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127811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48,60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19462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41,06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21953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47,68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</a:tr>
              <a:tr h="46559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в том числе : болезни, повышение АД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55506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25,96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71972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27,37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9488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20,02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10013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21,75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</a:tr>
              <a:tr h="23855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ишемическая болезнь сердца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22585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10,56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31823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12,10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3691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7,79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3290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7,15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</a:tr>
              <a:tr h="23855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цереброваскулярные болезни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11863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5,55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18909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7,19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1813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3,82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1233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2,68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</a:tr>
              <a:tr h="23855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Болезни органов </a:t>
                      </a:r>
                      <a:r>
                        <a:rPr lang="ru-RU" sz="14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дыхания – 3 место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9989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4,67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13557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5,15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2378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5,02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3131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6,80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</a:tr>
              <a:tr h="23855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Болезни органов </a:t>
                      </a:r>
                      <a:r>
                        <a:rPr lang="ru-RU" sz="14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пищеварения - 2 место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19270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9,01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21669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8,24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4287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9,04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3959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8,60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</a:tr>
              <a:tr h="46559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Гиперплазия предстательной железы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1302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0,61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1392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0,53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341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0,72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126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0,27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</a:tr>
              <a:tr h="46559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Доброкачественная дисплазия</a:t>
                      </a:r>
                      <a:br>
                        <a:rPr lang="ru-RU" sz="1400" b="1" u="none" strike="noStrike">
                          <a:effectLst/>
                        </a:rPr>
                      </a:br>
                      <a:r>
                        <a:rPr lang="ru-RU" sz="1400" b="1" u="none" strike="noStrike">
                          <a:effectLst/>
                        </a:rPr>
                        <a:t> молочной железы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1990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0,93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5302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2,02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781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1,65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1943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4,22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</a:tr>
              <a:tr h="23855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u="none" strike="noStrike">
                          <a:effectLst/>
                        </a:rPr>
                        <a:t>Итого заболеваний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213838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100,00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262988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100,00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>
                          <a:effectLst/>
                        </a:rPr>
                        <a:t>47401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100,00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46045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100,00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268" marR="9268" marT="926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5047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792088"/>
          </a:xfrm>
          <a:solidFill>
            <a:srgbClr val="6699FF"/>
          </a:solidFill>
        </p:spPr>
        <p:txBody>
          <a:bodyPr/>
          <a:lstStyle/>
          <a:p>
            <a:r>
              <a:rPr lang="ru-RU" sz="2800" b="1" dirty="0" smtClean="0">
                <a:solidFill>
                  <a:srgbClr val="000066"/>
                </a:solidFill>
              </a:rPr>
              <a:t>Показатели взятия на диспансерный учет</a:t>
            </a:r>
            <a:endParaRPr lang="ru-RU" sz="2800" b="1" dirty="0">
              <a:solidFill>
                <a:srgbClr val="000066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525309660"/>
              </p:ext>
            </p:extLst>
          </p:nvPr>
        </p:nvGraphicFramePr>
        <p:xfrm>
          <a:off x="179513" y="836702"/>
          <a:ext cx="8784976" cy="5836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4736"/>
                <a:gridCol w="1370828"/>
                <a:gridCol w="919914"/>
                <a:gridCol w="928494"/>
                <a:gridCol w="999916"/>
                <a:gridCol w="928494"/>
                <a:gridCol w="1071339"/>
                <a:gridCol w="1050865"/>
                <a:gridCol w="1020390"/>
              </a:tblGrid>
              <a:tr h="7920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№№</a:t>
                      </a:r>
                      <a:br>
                        <a:rPr lang="ru-RU" sz="1200" b="1" u="none" strike="noStrike" dirty="0">
                          <a:effectLst/>
                        </a:rPr>
                      </a:br>
                      <a:r>
                        <a:rPr lang="ru-RU" sz="1200" b="1" u="none" strike="noStrike" dirty="0">
                          <a:effectLst/>
                        </a:rPr>
                        <a:t>п/п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ЛПУ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Прошли ДВН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Выявлено заболеваний</a:t>
                      </a:r>
                      <a:br>
                        <a:rPr lang="ru-RU" sz="1200" b="1" u="none" strike="noStrike" dirty="0">
                          <a:effectLst/>
                        </a:rPr>
                      </a:br>
                      <a:r>
                        <a:rPr lang="ru-RU" sz="1200" b="1" u="none" strike="noStrike" dirty="0">
                          <a:effectLst/>
                        </a:rPr>
                        <a:t>(случаев)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Установлено</a:t>
                      </a:r>
                      <a:br>
                        <a:rPr lang="ru-RU" sz="1200" b="1" u="none" strike="noStrike" dirty="0">
                          <a:effectLst/>
                        </a:rPr>
                      </a:br>
                      <a:r>
                        <a:rPr lang="ru-RU" sz="1200" b="1" u="none" strike="noStrike" dirty="0">
                          <a:effectLst/>
                        </a:rPr>
                        <a:t> диспансерное </a:t>
                      </a:r>
                      <a:br>
                        <a:rPr lang="ru-RU" sz="1200" b="1" u="none" strike="noStrike" dirty="0">
                          <a:effectLst/>
                        </a:rPr>
                      </a:br>
                      <a:r>
                        <a:rPr lang="ru-RU" sz="1200" b="1" u="none" strike="noStrike" dirty="0">
                          <a:effectLst/>
                        </a:rPr>
                        <a:t>наблюдение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Сведения о впервые</a:t>
                      </a:r>
                      <a:br>
                        <a:rPr lang="ru-RU" sz="1200" b="1" u="none" strike="noStrike" dirty="0">
                          <a:effectLst/>
                        </a:rPr>
                      </a:br>
                      <a:r>
                        <a:rPr lang="ru-RU" sz="1200" b="1" u="none" strike="noStrike" dirty="0">
                          <a:effectLst/>
                        </a:rPr>
                        <a:t> </a:t>
                      </a:r>
                      <a:r>
                        <a:rPr lang="ru-RU" sz="1200" b="1" u="none" strike="noStrike" dirty="0" smtClean="0">
                          <a:effectLst/>
                        </a:rPr>
                        <a:t>выявленных</a:t>
                      </a:r>
                      <a:r>
                        <a:rPr lang="ru-RU" sz="1200" b="1" u="none" strike="noStrike" dirty="0">
                          <a:effectLst/>
                        </a:rPr>
                        <a:t/>
                      </a:r>
                      <a:br>
                        <a:rPr lang="ru-RU" sz="1200" b="1" u="none" strike="noStrike" dirty="0">
                          <a:effectLst/>
                        </a:rPr>
                      </a:br>
                      <a:r>
                        <a:rPr lang="ru-RU" sz="1200" b="1" u="none" strike="noStrike" dirty="0">
                          <a:effectLst/>
                        </a:rPr>
                        <a:t> </a:t>
                      </a:r>
                      <a:r>
                        <a:rPr lang="ru-RU" sz="1200" b="1" u="none" strike="noStrike" dirty="0" smtClean="0">
                          <a:effectLst/>
                        </a:rPr>
                        <a:t>заболеваниях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Установлено диспансерное наблюдение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</a:tr>
              <a:tr h="1940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Бокситогорск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5323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</a:rPr>
                        <a:t>3360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3202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</a:rPr>
                        <a:t>95,30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 dirty="0">
                          <a:effectLst/>
                        </a:rPr>
                        <a:t>126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 dirty="0">
                          <a:effectLst/>
                        </a:rPr>
                        <a:t>126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</a:rPr>
                        <a:t>100,00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</a:tr>
              <a:tr h="1940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Волосово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10092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</a:rPr>
                        <a:t>4557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3670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80,54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301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268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89,04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</a:tr>
              <a:tr h="1940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Волхов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19252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</a:rPr>
                        <a:t>16988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9748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57,38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</a:rPr>
                        <a:t>1668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1157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69,36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</a:tr>
              <a:tr h="1940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Волховстрой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2471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</a:rPr>
                        <a:t>869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869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100,00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</a:rPr>
                        <a:t>51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 dirty="0">
                          <a:effectLst/>
                        </a:rPr>
                        <a:t>51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</a:rPr>
                        <a:t>100,00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</a:tr>
              <a:tr h="1940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Выборг_РЖД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</a:rPr>
                        <a:t>532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523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98,31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90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90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</a:tr>
              <a:tr h="1940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Выборг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26692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</a:rPr>
                        <a:t>14104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7179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50,90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1593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</a:rPr>
                        <a:t>1201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75,39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</a:tr>
              <a:tr h="1940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solidFill>
                            <a:srgbClr val="C00000"/>
                          </a:solidFill>
                          <a:effectLst/>
                        </a:rPr>
                        <a:t>7</a:t>
                      </a:r>
                      <a:endParaRPr lang="ru-RU" sz="12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Приморск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2059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</a:rPr>
                        <a:t>179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0,00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23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0,00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</a:tr>
              <a:tr h="1940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effectLst/>
                        </a:rPr>
                        <a:t>Рощино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6363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</a:rPr>
                        <a:t>5066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5066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100,00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733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</a:rPr>
                        <a:t>733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</a:tr>
              <a:tr h="1940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Всеволожск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50017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54504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54504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100,00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14569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14569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</a:tr>
              <a:tr h="1940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Токсово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14648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6704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1894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28,2</a:t>
                      </a:r>
                      <a:r>
                        <a:rPr lang="ru-RU" sz="1200" b="1" u="none" strike="noStrike" dirty="0">
                          <a:effectLst/>
                        </a:rPr>
                        <a:t>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1176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631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53,66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</a:tr>
              <a:tr h="1940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Сертолово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8959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</a:rPr>
                        <a:t>3467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3467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100,00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154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154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</a:tr>
              <a:tr h="1940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Вырица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1349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310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22,98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</a:rPr>
                        <a:t>416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</a:rPr>
                        <a:t>192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46,15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</a:tr>
              <a:tr h="1940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Гатчина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41742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26915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11834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43,97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1335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541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40,52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</a:tr>
              <a:tr h="1940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Кингисепп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21318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16788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12824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76,39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1744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1399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80,22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</a:tr>
              <a:tr h="1940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Кириши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17307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8871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6339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71,46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</a:rPr>
                        <a:t>993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>
                          <a:effectLst/>
                        </a:rPr>
                        <a:t>602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60,62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</a:tr>
              <a:tr h="1940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Кировск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14132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4633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1478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31,90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791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332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41,97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</a:tr>
              <a:tr h="1940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Лодейное поле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5887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6287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5205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82,79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1021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844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82,66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</a:tr>
              <a:tr h="1940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Луга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19788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10945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8786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80,27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8036</a:t>
                      </a:r>
                      <a:endParaRPr lang="ru-RU" sz="1200" b="1" i="0" u="none" strike="noStrike" dirty="0">
                        <a:solidFill>
                          <a:srgbClr val="000099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6820</a:t>
                      </a:r>
                      <a:endParaRPr lang="ru-RU" sz="1200" b="1" i="0" u="none" strike="noStrike" dirty="0">
                        <a:solidFill>
                          <a:srgbClr val="000099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84,87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</a:tr>
              <a:tr h="1940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Ломоносов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16192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23521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23294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99,03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3846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3846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</a:rPr>
                        <a:t>100,00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</a:tr>
              <a:tr h="1940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20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Подпорожье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6135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8502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3576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42,06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617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483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78,28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</a:tr>
              <a:tr h="1940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21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Приозерск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44544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2851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2275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79,80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</a:rPr>
                        <a:t>189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155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82,01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</a:tr>
              <a:tr h="1940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22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Тосно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21742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3665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3358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91,62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1964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1877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</a:rPr>
                        <a:t>95,57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</a:tr>
              <a:tr h="1940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23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Тихвин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222874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12170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11828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97,19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2885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2857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</a:rPr>
                        <a:t>99,03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</a:tr>
              <a:tr h="1940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24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Сланцы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11488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4441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2677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60,28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83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82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</a:rPr>
                        <a:t>98,80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</a:tr>
              <a:tr h="1940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25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Сосновый Бор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9898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21717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0,00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solidFill>
                            <a:srgbClr val="C00000"/>
                          </a:solidFill>
                          <a:effectLst/>
                        </a:rPr>
                        <a:t>1641</a:t>
                      </a:r>
                      <a:endParaRPr lang="ru-RU" sz="1200" b="1" i="0" u="none" strike="noStrike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0,00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</a:tr>
              <a:tr h="1940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26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u="none" strike="noStrike">
                          <a:effectLst/>
                        </a:rPr>
                        <a:t>Область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362021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262985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>
                          <a:effectLst/>
                        </a:rPr>
                        <a:t>183906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69,93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</a:rPr>
                        <a:t>46045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effectLst/>
                        </a:rPr>
                        <a:t>39010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84,72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11121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57828</TotalTime>
  <Words>2166</Words>
  <Application>Microsoft Office PowerPoint</Application>
  <PresentationFormat>Экран (4:3)</PresentationFormat>
  <Paragraphs>1156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Демографические показатели Ленинградской области 2018гг.</vt:lpstr>
      <vt:lpstr>Структура профилактической службы</vt:lpstr>
      <vt:lpstr>Показатели выполнения плановых показателей в 2018г.</vt:lpstr>
      <vt:lpstr>ДВН осуществляется в соответствии с …</vt:lpstr>
      <vt:lpstr>Медицинские организации с высокими показателями выполнения планов ДВН</vt:lpstr>
      <vt:lpstr>Медицинские организации с низкими показателями выполнения плановых объемов ДВН</vt:lpstr>
      <vt:lpstr>Заболевания, выявленные в 2018г.</vt:lpstr>
      <vt:lpstr>Показатели взятия на диспансерный учет</vt:lpstr>
      <vt:lpstr>Риски выявления потребления алкоголя</vt:lpstr>
      <vt:lpstr>Риски выявления потребления наркотиков</vt:lpstr>
      <vt:lpstr>Направление на 2 этап диспансеризации </vt:lpstr>
      <vt:lpstr>Консультирование при проведении 2 этапа ДВН</vt:lpstr>
      <vt:lpstr>Продолжение таблицы</vt:lpstr>
      <vt:lpstr>Методическая помощь в проведении ДВН</vt:lpstr>
      <vt:lpstr>Благодарю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golutvoas</dc:creator>
  <cp:lastModifiedBy>Ольга</cp:lastModifiedBy>
  <cp:revision>1505</cp:revision>
  <cp:lastPrinted>2018-11-19T11:19:40Z</cp:lastPrinted>
  <dcterms:created xsi:type="dcterms:W3CDTF">2012-06-07T07:15:41Z</dcterms:created>
  <dcterms:modified xsi:type="dcterms:W3CDTF">2019-02-19T08:31:02Z</dcterms:modified>
</cp:coreProperties>
</file>