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670" r:id="rId3"/>
    <p:sldId id="715" r:id="rId4"/>
    <p:sldId id="696" r:id="rId5"/>
    <p:sldId id="720" r:id="rId6"/>
    <p:sldId id="684" r:id="rId7"/>
    <p:sldId id="667" r:id="rId8"/>
    <p:sldId id="717" r:id="rId9"/>
    <p:sldId id="716" r:id="rId10"/>
    <p:sldId id="718" r:id="rId11"/>
    <p:sldId id="719" r:id="rId12"/>
    <p:sldId id="694" r:id="rId13"/>
    <p:sldId id="713" r:id="rId14"/>
    <p:sldId id="714" r:id="rId15"/>
    <p:sldId id="700" r:id="rId16"/>
    <p:sldId id="721" r:id="rId17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000099"/>
    <a:srgbClr val="6699FF"/>
    <a:srgbClr val="FF3300"/>
    <a:srgbClr val="FF3399"/>
    <a:srgbClr val="FF0000"/>
    <a:srgbClr val="FFE7E7"/>
    <a:srgbClr val="FFD9D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2883" autoAdjust="0"/>
  </p:normalViewPr>
  <p:slideViewPr>
    <p:cSldViewPr>
      <p:cViewPr>
        <p:scale>
          <a:sx n="115" d="100"/>
          <a:sy n="115" d="100"/>
        </p:scale>
        <p:origin x="-1458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184" cy="49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89" tIns="46494" rIns="92989" bIns="4649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0907" y="0"/>
            <a:ext cx="2945184" cy="49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89" tIns="46494" rIns="92989" bIns="4649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802AF03-8C01-42C1-A656-FA98F8D7F248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24" tIns="46462" rIns="92924" bIns="4646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0876" y="4714441"/>
            <a:ext cx="5437506" cy="4468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89" tIns="46494" rIns="92989" bIns="464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30467"/>
            <a:ext cx="2945184" cy="496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89" tIns="46494" rIns="92989" bIns="4649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0907" y="9430467"/>
            <a:ext cx="2945184" cy="496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89" tIns="46494" rIns="92989" bIns="4649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53AFB9-525C-497F-8C6F-FC0D76828F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1133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DBA5C-AD9D-45C0-ADEB-2542B297147D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CC40C-9DFC-4AE7-97BE-5E345E2B6C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522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31A17-9DBD-46DE-A17D-936C48DCFCBF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59A6F-41F2-4045-839F-D4D8B0C225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108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05227-3949-43FB-A070-19D227ED7CDF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097A0-4708-4732-A4D2-E90671355C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689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20E55-290D-44D4-A3C1-6518A5537487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A7E8D-6761-48B1-AE82-4F9B098980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1261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E7B4C-58A1-4E05-9536-8CDF09DC55B7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493B3-88E6-4792-B6BA-D31C56365A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203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4B00A-C635-443F-810D-28129FEF78DB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84DF6-BA37-4BCC-96AD-7BEC1EA35F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41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430AA-E4A7-4AC8-8C90-432E3A1F46AB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DA4F2-1460-4BFA-88E7-04DBF8EB4D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315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25C48-65B8-4135-9D2B-F11F2F4117BB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6C903-2B31-4630-9057-23D54D4D57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067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F6516-98ED-4CD0-A125-9E787F335364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585C0-3F80-49BC-81FE-9016EDDE38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065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6C0B-0749-43FA-B042-425562C0D336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4E04A-F350-43CC-819B-1407C8C47A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125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D4249-B6F3-496A-BBB1-F254890F41AF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D36E9-DDA4-420E-AED7-503AC3ABAB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732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5854A-5477-4117-8C7E-815CAF20FC79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09ACF-55B4-466C-9711-DDBAF69A0C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169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D3237-2945-484D-ABED-D761BBFB1844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A0EC0-BBB9-4CF5-B0E3-6B1906AE3E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963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DDFCBC-92DB-4518-8001-3131E9A09B59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A0C8D5B-0B61-4DBA-96DB-5482CAFB4E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pmo.ru/content/2018/01/Metodicheskie-rekomendatsii-Organizatsiya-provedeniya-dispanserizatsii-opredelennyh-grupp-vzroslogo-naseleniya-4-izdani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4776"/>
            </a:gs>
            <a:gs pos="50000">
              <a:srgbClr val="6699FF"/>
            </a:gs>
            <a:gs pos="100000">
              <a:srgbClr val="2F47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-171400"/>
            <a:ext cx="9144000" cy="6597650"/>
          </a:xfrm>
          <a:prstGeom prst="rect">
            <a:avLst/>
          </a:prstGeom>
          <a:solidFill>
            <a:srgbClr val="66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/>
          <a:p>
            <a:pPr algn="ctr" defTabSz="9572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2" name="Прямоугольник 4"/>
          <p:cNvSpPr>
            <a:spLocks noChangeArrowheads="1"/>
          </p:cNvSpPr>
          <p:nvPr/>
        </p:nvSpPr>
        <p:spPr bwMode="auto">
          <a:xfrm flipH="1" flipV="1">
            <a:off x="8893175" y="7245350"/>
            <a:ext cx="71438" cy="714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5782" tIns="47891" rIns="95782" bIns="47891" anchor="ctr"/>
          <a:lstStyle>
            <a:lvl1pPr defTabSz="957263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900" dirty="0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85801" y="2565400"/>
            <a:ext cx="1" cy="28078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479890" y="2320357"/>
            <a:ext cx="8383588" cy="286232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РЕЗУЛЬТАТЫ ПРОВЕДЕНИЯ ДИСПАНСЕРИЗАЦИИ ВЗРОСЛОГО НАСЕЛЕНИЯ В ЛЕНИНГРАДСКОЙ </a:t>
            </a:r>
            <a:r>
              <a:rPr lang="ru-RU" alt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ОБЛАСТИ </a:t>
            </a:r>
            <a:endParaRPr lang="ru-RU" alt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2018г</a:t>
            </a:r>
            <a:r>
              <a:rPr lang="ru-RU" alt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9" descr="Coll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57373"/>
            <a:ext cx="1570037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262" y="509090"/>
            <a:ext cx="1554572" cy="16754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"/>
          </a:xfrm>
          <a:solidFill>
            <a:srgbClr val="6699FF"/>
          </a:solidFill>
        </p:spPr>
        <p:txBody>
          <a:bodyPr/>
          <a:lstStyle/>
          <a:p>
            <a:r>
              <a:rPr lang="ru-RU" sz="2800" b="1" dirty="0" smtClean="0"/>
              <a:t>Риски выявления потребления алкоголя</a:t>
            </a: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68230366"/>
              </p:ext>
            </p:extLst>
          </p:nvPr>
        </p:nvGraphicFramePr>
        <p:xfrm>
          <a:off x="179512" y="836718"/>
          <a:ext cx="8785099" cy="5917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525"/>
                <a:gridCol w="2064092"/>
                <a:gridCol w="1039747"/>
                <a:gridCol w="1039747"/>
                <a:gridCol w="1039747"/>
                <a:gridCol w="1039747"/>
                <a:gridCol w="1039747"/>
                <a:gridCol w="1039747"/>
              </a:tblGrid>
              <a:tr h="351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№№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>
                          <a:effectLst/>
                        </a:rPr>
                        <a:t>п/п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ЛПУ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effectLst/>
                        </a:rPr>
                        <a:t>Прошли ДВН</a:t>
                      </a:r>
                      <a:br>
                        <a:rPr lang="ru-RU" sz="1100" b="1" u="none" strike="noStrike">
                          <a:effectLst/>
                        </a:rPr>
                      </a:b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</a:rPr>
                        <a:t>Риск пагубного приема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алкоголя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effectLst/>
                        </a:rPr>
                        <a:t>Направлено к врачу-психиатру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349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ГБУЗ «</a:t>
                      </a:r>
                      <a:r>
                        <a:rPr lang="ru-RU" sz="1100" b="1" u="none" strike="noStrike" dirty="0" err="1">
                          <a:effectLst/>
                        </a:rPr>
                        <a:t>Бокситогорская</a:t>
                      </a:r>
                      <a:r>
                        <a:rPr lang="ru-RU" sz="1100" b="1" u="none" strike="noStrike" dirty="0">
                          <a:effectLst/>
                        </a:rPr>
                        <a:t>  МБ»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5013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5323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ГБУЗ «Волосовская МБ»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7170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10092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80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ГБУЗ "Волховская МБ"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13035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19252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162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136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136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2288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НУЗ "ОБ на ст. Волховстрой </a:t>
                      </a:r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ОАО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1403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2471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3603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ГБУЗ "Выборгская МБ" поликлиника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14032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26692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296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296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МБУЗ "Рощинская РБ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4901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6363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33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33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ГБУЗ "Приморская РБ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1476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2059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73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85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85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3603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НУЗ "Узловая больница на </a:t>
                      </a:r>
                      <a:r>
                        <a:rPr lang="ru-RU" sz="11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ст.Выборг</a:t>
                      </a:r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"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909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1586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</a:rPr>
                        <a:t>ГБУЗ"Всеволожская</a:t>
                      </a:r>
                      <a:r>
                        <a:rPr lang="ru-RU" sz="1100" b="1" u="none" strike="noStrike" dirty="0">
                          <a:effectLst/>
                        </a:rPr>
                        <a:t> КМБ"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30305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50017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137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271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137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271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ГБУЗ "Токсовская РБ"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9499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14648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259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135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135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ГБУЗ "Сертоловская ЦГБ"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5129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8959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ГБУЗ "Гатчинская КМБ"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28425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41742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386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189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189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ГБУЗ «РБ №2 п. Вырица»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1815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2108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18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ГБУЗ "Кингисеппская МБ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12685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21318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106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273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273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ГБУЗ "Киришская МБ»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9380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17307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37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55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55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ГБУЗ "Кировская МБ"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13425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14132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ГБУЗ «</a:t>
                      </a:r>
                      <a:r>
                        <a:rPr lang="ru-RU" sz="11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Лодейнопольская</a:t>
                      </a:r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 МБ»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3762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5887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ГБУЗ Ломоносовская МБ»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10405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16086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379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379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ГБУЗ «Лужская МБ»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11394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19788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ГБУЗ «Подпорожская МБ»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3703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6135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106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136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136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ГБУЗ «Приозерская МБ»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3514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4544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48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ГБУЗ «Сланцевская МБ»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7141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11488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33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ГБУЗ «Тихвинская МБ»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12528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22274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647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261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261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ГБУЗ «</a:t>
                      </a:r>
                      <a:r>
                        <a:rPr lang="ru-RU" sz="11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Тосненская</a:t>
                      </a:r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КМБ»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17056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21746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ФГБУЗ «Центральная МСЧ38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7837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9751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188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197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197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ИТОГО ОБЛАСТЬ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235942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361768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2566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2605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232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2605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  <a:tr h="184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Доля (%%) по области в целом</a:t>
                      </a:r>
                      <a:endParaRPr lang="ru-RU" sz="1100" b="1" i="1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1,08</a:t>
                      </a:r>
                      <a:endParaRPr lang="ru-RU" sz="11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0,72</a:t>
                      </a:r>
                      <a:endParaRPr lang="ru-RU" sz="11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8,96</a:t>
                      </a:r>
                      <a:endParaRPr lang="ru-RU" sz="11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100,00</a:t>
                      </a:r>
                      <a:endParaRPr lang="ru-RU" sz="11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804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4" y="116632"/>
            <a:ext cx="8928992" cy="648072"/>
          </a:xfrm>
          <a:solidFill>
            <a:srgbClr val="6699FF"/>
          </a:solidFill>
        </p:spPr>
        <p:txBody>
          <a:bodyPr/>
          <a:lstStyle/>
          <a:p>
            <a:r>
              <a:rPr lang="ru-RU" sz="3200" b="1" dirty="0">
                <a:solidFill>
                  <a:srgbClr val="000066"/>
                </a:solidFill>
              </a:rPr>
              <a:t>Риски выявления потребления </a:t>
            </a:r>
            <a:r>
              <a:rPr lang="ru-RU" sz="3200" b="1" dirty="0" smtClean="0">
                <a:solidFill>
                  <a:srgbClr val="000066"/>
                </a:solidFill>
              </a:rPr>
              <a:t>наркотиков</a:t>
            </a:r>
            <a:endParaRPr lang="ru-RU" sz="3200" dirty="0">
              <a:solidFill>
                <a:srgbClr val="000066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28139830"/>
              </p:ext>
            </p:extLst>
          </p:nvPr>
        </p:nvGraphicFramePr>
        <p:xfrm>
          <a:off x="28065" y="980728"/>
          <a:ext cx="9020335" cy="5689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487"/>
                <a:gridCol w="2736304"/>
                <a:gridCol w="1152128"/>
                <a:gridCol w="936104"/>
                <a:gridCol w="991347"/>
                <a:gridCol w="897655"/>
                <a:gridCol w="897655"/>
                <a:gridCol w="897655"/>
              </a:tblGrid>
              <a:tr h="3600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ЛПУ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Прошли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ДВН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2017</a:t>
                      </a:r>
                      <a:r>
                        <a:rPr lang="ru-RU" sz="1200" b="1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                 2018</a:t>
                      </a:r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/>
                      </a:r>
                      <a:b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</a:b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Риск потребления наркотических средств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2017                   2018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Направлено к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врачу-психиатру                        </a:t>
                      </a:r>
                      <a:r>
                        <a:rPr lang="ru-RU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2017                  2018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ГБУЗ «</a:t>
                      </a:r>
                      <a:r>
                        <a:rPr lang="ru-RU" sz="1200" b="1" u="none" strike="noStrike" dirty="0" err="1">
                          <a:effectLst/>
                        </a:rPr>
                        <a:t>Бокситогорская</a:t>
                      </a:r>
                      <a:r>
                        <a:rPr lang="ru-RU" sz="1200" b="1" u="none" strike="noStrike" dirty="0">
                          <a:effectLst/>
                        </a:rPr>
                        <a:t>  МБ»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5013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5323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56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ГБУЗ «Волосовская МБ»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7170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10092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49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ГБУЗ "Волховская МБ"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13035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19252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56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НУЗ "ОБ на ст. Волховстрой ОАО "РЖД"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1403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2471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49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ГБУЗ "Выборгская МБ" поликлиника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14032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26692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173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151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151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56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МБУЗ "Рощинская РБ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4901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6363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49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ГБУЗ "Приморская РБ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1476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2059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56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НУЗ "Узловая больница на ст.Выборг"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909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1586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49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ГБУЗ"Всеволожская КМБ"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30305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50017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72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71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56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ГБУЗ "Токсовская РБ"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9499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14648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49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ГБУЗ "</a:t>
                      </a:r>
                      <a:r>
                        <a:rPr lang="ru-RU" sz="12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Сертоловская</a:t>
                      </a:r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ЦГБ"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5129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8959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56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ГБУЗ "Гатчинская КМБ"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28425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41742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120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49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ГБУЗ «РБ №2 п. Вырица»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1815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2108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56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ГБУЗ "Кингисеппская МБ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12685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21318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129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49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ГБУЗ "Киришская МБ»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9380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17307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61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56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ГБУЗ "Кировская МБ"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13425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14132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49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ГБУЗ «Лодейнопольская  МБ»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3762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5887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56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ГБУЗ Ломоносовская МБ»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10405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16086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49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ГБУЗ «Лужская МБ»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11394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19788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56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ГБУЗ «</a:t>
                      </a:r>
                      <a:r>
                        <a:rPr lang="ru-RU" sz="12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Подпорожская</a:t>
                      </a:r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МБ»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3703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6135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49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ГБУЗ «Приозерская МБ»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3514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4544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56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ГБУЗ «Сланцевская МБ»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7141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11488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49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ГБУЗ «Тихвинская МБ»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12528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22274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476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56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ГБУЗ «Тосненская КМБ»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17056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21746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56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ФГБУЗ «Центральная МСЧ38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7837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9751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131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162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162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566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ИТОГО ОБЛАСТЬ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235942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361768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1133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805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85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805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  <a:tr h="1566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r>
                        <a:rPr lang="ru-RU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Уд. Вес выявленных рисков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0,47</a:t>
                      </a:r>
                      <a:endParaRPr lang="ru-RU" sz="12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0,22</a:t>
                      </a:r>
                      <a:endParaRPr lang="ru-RU" sz="12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7,50</a:t>
                      </a:r>
                      <a:endParaRPr lang="ru-RU" sz="12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100</a:t>
                      </a:r>
                      <a:endParaRPr lang="ru-RU" sz="12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418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65144" cy="648816"/>
          </a:xfrm>
          <a:solidFill>
            <a:srgbClr val="6699FF"/>
          </a:solidFill>
        </p:spPr>
        <p:txBody>
          <a:bodyPr/>
          <a:lstStyle/>
          <a:p>
            <a:r>
              <a:rPr lang="ru-RU" altLang="ru-RU" sz="3200" b="1" dirty="0" smtClean="0">
                <a:solidFill>
                  <a:srgbClr val="000099"/>
                </a:solidFill>
              </a:rPr>
              <a:t>Направление на 2 этап диспансеризации 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395288" y="1196753"/>
            <a:ext cx="8497887" cy="5400898"/>
          </a:xfrm>
        </p:spPr>
        <p:txBody>
          <a:bodyPr/>
          <a:lstStyle/>
          <a:p>
            <a:pPr algn="just"/>
            <a:r>
              <a:rPr lang="ru-RU" altLang="ru-RU" sz="2000" b="1" dirty="0" smtClean="0">
                <a:solidFill>
                  <a:schemeClr val="bg1"/>
                </a:solidFill>
              </a:rPr>
              <a:t>На 2 этап, по результатам осмотра в 2018г. направлено – 54588 чел</a:t>
            </a:r>
            <a:r>
              <a:rPr lang="ru-RU" altLang="ru-RU" sz="2000" b="1" dirty="0" smtClean="0">
                <a:solidFill>
                  <a:srgbClr val="FFFF00"/>
                </a:solidFill>
              </a:rPr>
              <a:t>. </a:t>
            </a:r>
            <a:r>
              <a:rPr lang="ru-RU" altLang="ru-RU" sz="2000" b="1" dirty="0" smtClean="0">
                <a:solidFill>
                  <a:srgbClr val="FFC000"/>
                </a:solidFill>
              </a:rPr>
              <a:t>(17,0%), в 2017г. – 21,5%.</a:t>
            </a:r>
          </a:p>
          <a:p>
            <a:pPr algn="just"/>
            <a:r>
              <a:rPr lang="ru-RU" altLang="ru-RU" sz="2000" b="1" dirty="0" smtClean="0">
                <a:solidFill>
                  <a:schemeClr val="bg1"/>
                </a:solidFill>
              </a:rPr>
              <a:t>Ниже областного показателя, направленных на второй этап  ДВН за отчетный период в 13 МО из 25, наиболее низкие показатели направления в МО:</a:t>
            </a:r>
          </a:p>
          <a:p>
            <a:pPr algn="just"/>
            <a:r>
              <a:rPr lang="ru-RU" altLang="ru-RU" sz="2000" b="1" dirty="0">
                <a:solidFill>
                  <a:schemeClr val="bg1"/>
                </a:solidFill>
              </a:rPr>
              <a:t>ГБУЗ  ЛО </a:t>
            </a:r>
            <a:r>
              <a:rPr lang="ru-RU" altLang="ru-RU" sz="2000" b="1" dirty="0" smtClean="0">
                <a:solidFill>
                  <a:schemeClr val="bg1"/>
                </a:solidFill>
              </a:rPr>
              <a:t>Выборгская МБ – 15,0%</a:t>
            </a:r>
          </a:p>
          <a:p>
            <a:pPr algn="just"/>
            <a:r>
              <a:rPr lang="ru-RU" altLang="ru-RU" sz="2000" b="1" dirty="0">
                <a:solidFill>
                  <a:schemeClr val="bg1"/>
                </a:solidFill>
              </a:rPr>
              <a:t>ГБУЗ </a:t>
            </a:r>
            <a:r>
              <a:rPr lang="ru-RU" altLang="ru-RU" sz="2000" b="1" dirty="0" smtClean="0">
                <a:solidFill>
                  <a:schemeClr val="bg1"/>
                </a:solidFill>
              </a:rPr>
              <a:t> ЛО </a:t>
            </a:r>
            <a:r>
              <a:rPr lang="ru-RU" altLang="ru-RU" sz="2000" b="1" dirty="0" err="1" smtClean="0">
                <a:solidFill>
                  <a:schemeClr val="bg1"/>
                </a:solidFill>
              </a:rPr>
              <a:t>Рощинская</a:t>
            </a:r>
            <a:r>
              <a:rPr lang="ru-RU" altLang="ru-RU" sz="2000" b="1" dirty="0" smtClean="0">
                <a:solidFill>
                  <a:schemeClr val="bg1"/>
                </a:solidFill>
              </a:rPr>
              <a:t> РБ – 11,3%</a:t>
            </a:r>
          </a:p>
          <a:p>
            <a:r>
              <a:rPr lang="ru-RU" altLang="ru-RU" sz="2000" b="1" dirty="0" smtClean="0">
                <a:solidFill>
                  <a:schemeClr val="bg1"/>
                </a:solidFill>
              </a:rPr>
              <a:t>ГБУЗ ЛО «</a:t>
            </a:r>
            <a:r>
              <a:rPr lang="ru-RU" altLang="ru-RU" sz="2000" b="1" dirty="0" err="1" smtClean="0">
                <a:solidFill>
                  <a:schemeClr val="bg1"/>
                </a:solidFill>
              </a:rPr>
              <a:t>Сертоловская</a:t>
            </a:r>
            <a:r>
              <a:rPr lang="ru-RU" altLang="ru-RU" sz="2000" b="1" dirty="0" smtClean="0">
                <a:solidFill>
                  <a:schemeClr val="bg1"/>
                </a:solidFill>
              </a:rPr>
              <a:t> </a:t>
            </a:r>
            <a:r>
              <a:rPr lang="ru-RU" altLang="ru-RU" sz="2000" b="1" dirty="0">
                <a:solidFill>
                  <a:schemeClr val="bg1"/>
                </a:solidFill>
              </a:rPr>
              <a:t>Г</a:t>
            </a:r>
            <a:r>
              <a:rPr lang="ru-RU" altLang="ru-RU" sz="2000" b="1" dirty="0" smtClean="0">
                <a:solidFill>
                  <a:schemeClr val="bg1"/>
                </a:solidFill>
              </a:rPr>
              <a:t>Б – 12,1%</a:t>
            </a:r>
          </a:p>
          <a:p>
            <a:r>
              <a:rPr lang="ru-RU" altLang="ru-RU" sz="2000" b="1" dirty="0" smtClean="0">
                <a:solidFill>
                  <a:schemeClr val="bg1"/>
                </a:solidFill>
              </a:rPr>
              <a:t>ГБУЗ ЛО «Гатчинская КМБ» </a:t>
            </a:r>
            <a:r>
              <a:rPr lang="ru-RU" altLang="ru-RU" sz="2000" b="1" dirty="0" smtClean="0">
                <a:solidFill>
                  <a:srgbClr val="FFC000"/>
                </a:solidFill>
              </a:rPr>
              <a:t>– 6,6%</a:t>
            </a:r>
            <a:endParaRPr lang="ru-RU" altLang="ru-RU" sz="2000" b="1" dirty="0">
              <a:solidFill>
                <a:srgbClr val="FFC000"/>
              </a:solidFill>
            </a:endParaRPr>
          </a:p>
          <a:p>
            <a:r>
              <a:rPr lang="ru-RU" altLang="ru-RU" sz="2000" b="1" dirty="0" smtClean="0">
                <a:solidFill>
                  <a:schemeClr val="bg1"/>
                </a:solidFill>
              </a:rPr>
              <a:t>ГБУЗ ЛО «</a:t>
            </a:r>
            <a:r>
              <a:rPr lang="ru-RU" altLang="ru-RU" sz="2000" b="1" dirty="0" err="1">
                <a:solidFill>
                  <a:schemeClr val="bg1"/>
                </a:solidFill>
              </a:rPr>
              <a:t>Приозерская</a:t>
            </a:r>
            <a:r>
              <a:rPr lang="ru-RU" altLang="ru-RU" sz="2000" b="1" dirty="0">
                <a:solidFill>
                  <a:schemeClr val="bg1"/>
                </a:solidFill>
              </a:rPr>
              <a:t> МБ»   - </a:t>
            </a:r>
            <a:r>
              <a:rPr lang="ru-RU" altLang="ru-RU" sz="2000" b="1" dirty="0" smtClean="0">
                <a:solidFill>
                  <a:schemeClr val="bg1"/>
                </a:solidFill>
              </a:rPr>
              <a:t>10,7%</a:t>
            </a:r>
            <a:endParaRPr lang="ru-RU" altLang="ru-RU" sz="2000" b="1" dirty="0">
              <a:solidFill>
                <a:schemeClr val="bg1"/>
              </a:solidFill>
            </a:endParaRPr>
          </a:p>
          <a:p>
            <a:r>
              <a:rPr lang="ru-RU" altLang="ru-RU" sz="2000" b="1" dirty="0" smtClean="0">
                <a:solidFill>
                  <a:schemeClr val="bg1"/>
                </a:solidFill>
              </a:rPr>
              <a:t>ГБУЗ ЛО «</a:t>
            </a:r>
            <a:r>
              <a:rPr lang="ru-RU" altLang="ru-RU" sz="2000" b="1" dirty="0">
                <a:solidFill>
                  <a:schemeClr val="bg1"/>
                </a:solidFill>
              </a:rPr>
              <a:t>Кировская </a:t>
            </a:r>
            <a:r>
              <a:rPr lang="ru-RU" altLang="ru-RU" sz="2000" b="1" dirty="0" smtClean="0">
                <a:solidFill>
                  <a:schemeClr val="bg1"/>
                </a:solidFill>
              </a:rPr>
              <a:t>МБ» – 14,0%</a:t>
            </a:r>
          </a:p>
          <a:p>
            <a:r>
              <a:rPr lang="ru-RU" altLang="ru-RU" sz="2000" b="1" dirty="0">
                <a:solidFill>
                  <a:schemeClr val="bg1"/>
                </a:solidFill>
              </a:rPr>
              <a:t>ГБУЗ </a:t>
            </a:r>
            <a:r>
              <a:rPr lang="ru-RU" altLang="ru-RU" sz="2000" b="1" dirty="0" smtClean="0">
                <a:solidFill>
                  <a:schemeClr val="bg1"/>
                </a:solidFill>
              </a:rPr>
              <a:t>ЛО «Ломоносовская МБ – 13,1%</a:t>
            </a:r>
          </a:p>
          <a:p>
            <a:r>
              <a:rPr lang="ru-RU" altLang="ru-RU" sz="2000" b="1" dirty="0">
                <a:solidFill>
                  <a:schemeClr val="bg1"/>
                </a:solidFill>
              </a:rPr>
              <a:t>ГБУЗ ЛО Сланцевская </a:t>
            </a:r>
            <a:r>
              <a:rPr lang="ru-RU" altLang="ru-RU" sz="2000" b="1" dirty="0" smtClean="0">
                <a:solidFill>
                  <a:schemeClr val="bg1"/>
                </a:solidFill>
              </a:rPr>
              <a:t>МБ – 13,6% </a:t>
            </a:r>
            <a:endParaRPr lang="ru-RU" altLang="ru-RU" sz="2000" b="1" dirty="0">
              <a:solidFill>
                <a:schemeClr val="bg1"/>
              </a:solidFill>
            </a:endParaRPr>
          </a:p>
          <a:p>
            <a:r>
              <a:rPr lang="ru-RU" altLang="ru-RU" sz="2000" b="1" dirty="0">
                <a:solidFill>
                  <a:schemeClr val="bg1"/>
                </a:solidFill>
              </a:rPr>
              <a:t>ГБУЗ ЛО </a:t>
            </a:r>
            <a:r>
              <a:rPr lang="ru-RU" altLang="ru-RU" sz="2000" b="1" dirty="0" smtClean="0">
                <a:solidFill>
                  <a:schemeClr val="bg1"/>
                </a:solidFill>
              </a:rPr>
              <a:t>«</a:t>
            </a:r>
            <a:r>
              <a:rPr lang="ru-RU" altLang="ru-RU" sz="2000" b="1" dirty="0" err="1" smtClean="0">
                <a:solidFill>
                  <a:schemeClr val="bg1"/>
                </a:solidFill>
              </a:rPr>
              <a:t>Тосненская</a:t>
            </a:r>
            <a:r>
              <a:rPr lang="ru-RU" altLang="ru-RU" sz="2000" b="1" dirty="0" smtClean="0">
                <a:solidFill>
                  <a:schemeClr val="bg1"/>
                </a:solidFill>
              </a:rPr>
              <a:t> </a:t>
            </a:r>
            <a:r>
              <a:rPr lang="ru-RU" altLang="ru-RU" sz="2000" b="1" dirty="0">
                <a:solidFill>
                  <a:schemeClr val="bg1"/>
                </a:solidFill>
              </a:rPr>
              <a:t>КМБ»   - </a:t>
            </a:r>
            <a:r>
              <a:rPr lang="ru-RU" altLang="ru-RU" sz="2000" b="1" dirty="0" smtClean="0">
                <a:solidFill>
                  <a:srgbClr val="FFC000"/>
                </a:solidFill>
              </a:rPr>
              <a:t>4,6%</a:t>
            </a:r>
            <a:endParaRPr lang="ru-RU" altLang="ru-RU" sz="2000" b="1" dirty="0">
              <a:solidFill>
                <a:srgbClr val="FFC000"/>
              </a:solidFill>
            </a:endParaRPr>
          </a:p>
          <a:p>
            <a:r>
              <a:rPr lang="ru-RU" altLang="ru-RU" sz="2000" b="1" dirty="0" smtClean="0">
                <a:solidFill>
                  <a:schemeClr val="bg1"/>
                </a:solidFill>
              </a:rPr>
              <a:t>ФГБУ «Центральная МСЧ 38» – 9,2%</a:t>
            </a:r>
            <a:endParaRPr lang="ru-RU" altLang="ru-RU" sz="2000" b="1" dirty="0">
              <a:solidFill>
                <a:schemeClr val="bg1"/>
              </a:solidFill>
            </a:endParaRPr>
          </a:p>
          <a:p>
            <a:endParaRPr lang="ru-RU" altLang="ru-RU" sz="2400" b="1" dirty="0">
              <a:solidFill>
                <a:schemeClr val="bg1"/>
              </a:solidFill>
            </a:endParaRPr>
          </a:p>
          <a:p>
            <a:endParaRPr lang="ru-RU" altLang="ru-RU" sz="2400" b="1" dirty="0" smtClean="0">
              <a:solidFill>
                <a:schemeClr val="bg1"/>
              </a:solidFill>
            </a:endParaRPr>
          </a:p>
          <a:p>
            <a:endParaRPr lang="ru-RU" altLang="ru-RU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5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75240" cy="432048"/>
          </a:xfrm>
          <a:solidFill>
            <a:srgbClr val="6699FF"/>
          </a:solidFill>
        </p:spPr>
        <p:txBody>
          <a:bodyPr/>
          <a:lstStyle/>
          <a:p>
            <a:r>
              <a:rPr lang="ru-RU" sz="2800" b="1" dirty="0" smtClean="0">
                <a:solidFill>
                  <a:srgbClr val="000066"/>
                </a:solidFill>
              </a:rPr>
              <a:t>Консультирование при проведении 2 этапа ДВН</a:t>
            </a:r>
            <a:endParaRPr lang="ru-RU" sz="2800" b="1" dirty="0">
              <a:solidFill>
                <a:srgbClr val="000066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059222"/>
              </p:ext>
            </p:extLst>
          </p:nvPr>
        </p:nvGraphicFramePr>
        <p:xfrm>
          <a:off x="179512" y="664632"/>
          <a:ext cx="8785224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436"/>
                <a:gridCol w="936104"/>
                <a:gridCol w="1296144"/>
                <a:gridCol w="1296144"/>
                <a:gridCol w="1224198"/>
                <a:gridCol w="1224198"/>
              </a:tblGrid>
              <a:tr h="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Медицинские организации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прошли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Индивидуальное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Групповое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784">
                <a:tc>
                  <a:txBody>
                    <a:bodyPr/>
                    <a:lstStyle/>
                    <a:p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n-lt"/>
                        </a:rPr>
                        <a:t>2 этап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Абсолютно</a:t>
                      </a:r>
                      <a:endParaRPr lang="ru-RU" sz="16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%</a:t>
                      </a:r>
                      <a:endParaRPr lang="ru-RU" sz="16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Абсолютно</a:t>
                      </a:r>
                      <a:endParaRPr lang="ru-RU" sz="16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%</a:t>
                      </a:r>
                      <a:endParaRPr lang="ru-RU" sz="16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65543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0066"/>
                          </a:solidFill>
                          <a:latin typeface="+mn-lt"/>
                        </a:rPr>
                        <a:t>Бокситогорская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 МБ</a:t>
                      </a:r>
                      <a:endParaRPr lang="ru-RU" sz="16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1742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563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32,3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1092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62,7</a:t>
                      </a:r>
                    </a:p>
                  </a:txBody>
                  <a:tcPr marL="9525" marR="9525" marT="9525" marB="0" anchor="b"/>
                </a:tc>
              </a:tr>
              <a:tr h="218295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70C0"/>
                          </a:solidFill>
                          <a:latin typeface="+mn-lt"/>
                        </a:rPr>
                        <a:t>Волосовская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 МБ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1482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316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21,3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277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18,7</a:t>
                      </a:r>
                    </a:p>
                  </a:txBody>
                  <a:tcPr marL="9525" marR="9525" marT="9525" marB="0" anchor="b"/>
                </a:tc>
              </a:tr>
              <a:tr h="171047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0066"/>
                          </a:solidFill>
                          <a:latin typeface="+mn-lt"/>
                        </a:rPr>
                        <a:t>Волховская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 МБ</a:t>
                      </a:r>
                      <a:endParaRPr lang="ru-RU" sz="16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3711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1597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43,0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1403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37,8</a:t>
                      </a:r>
                    </a:p>
                  </a:txBody>
                  <a:tcPr marL="9525" marR="9525" marT="9525" marB="0" anchor="b"/>
                </a:tc>
              </a:tr>
              <a:tr h="19580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Выборгская МБ</a:t>
                      </a:r>
                      <a:endParaRPr lang="ru-RU" sz="16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3994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3526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88,3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377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9,4</a:t>
                      </a:r>
                    </a:p>
                  </a:txBody>
                  <a:tcPr marL="9525" marR="9525" marT="9525" marB="0" anchor="b"/>
                </a:tc>
              </a:tr>
              <a:tr h="220567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0066"/>
                          </a:solidFill>
                          <a:latin typeface="+mn-lt"/>
                        </a:rPr>
                        <a:t>Рощинская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 РБ</a:t>
                      </a:r>
                      <a:endParaRPr lang="ru-RU" sz="16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722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722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4532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Приморская РБ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369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12,2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4,3</a:t>
                      </a:r>
                    </a:p>
                  </a:txBody>
                  <a:tcPr marL="9525" marR="9525" marT="9525" marB="0" anchor="b"/>
                </a:tc>
              </a:tr>
              <a:tr h="1980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Всеволожская КМБ</a:t>
                      </a:r>
                      <a:endParaRPr lang="ru-RU" sz="16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10723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11378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106,1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1918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17,9</a:t>
                      </a:r>
                    </a:p>
                  </a:txBody>
                  <a:tcPr marL="9525" marR="9525" marT="9525" marB="0" anchor="b"/>
                </a:tc>
              </a:tr>
              <a:tr h="150831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0066"/>
                          </a:solidFill>
                          <a:latin typeface="+mn-lt"/>
                        </a:rPr>
                        <a:t>Токсовская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 РБ</a:t>
                      </a:r>
                      <a:endParaRPr lang="ru-RU" sz="16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2401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84,0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9525" marR="9525" marT="9525" marB="0" anchor="b"/>
                </a:tc>
              </a:tr>
              <a:tr h="175591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70C0"/>
                          </a:solidFill>
                          <a:latin typeface="+mn-lt"/>
                        </a:rPr>
                        <a:t>Сертоловская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 КМБ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1084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0035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Гатчинская КМБ</a:t>
                      </a:r>
                      <a:endParaRPr lang="ru-RU" sz="16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2743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2120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77,3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0/288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2511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РБ №2 п. Вырица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465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210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45,2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49871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0066"/>
                          </a:solidFill>
                          <a:latin typeface="+mn-lt"/>
                        </a:rPr>
                        <a:t>Кингисеппская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 МБ</a:t>
                      </a:r>
                      <a:endParaRPr lang="ru-RU" sz="16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5358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2865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53,5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873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16,3</a:t>
                      </a:r>
                    </a:p>
                  </a:txBody>
                  <a:tcPr marL="9525" marR="9525" marT="9525" marB="0" anchor="b"/>
                </a:tc>
              </a:tr>
              <a:tr h="202623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0066"/>
                          </a:solidFill>
                          <a:latin typeface="+mn-lt"/>
                        </a:rPr>
                        <a:t>Киришская</a:t>
                      </a:r>
                      <a:r>
                        <a:rPr lang="ru-RU" sz="1600" b="1" baseline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 МБ</a:t>
                      </a:r>
                      <a:endParaRPr lang="ru-RU" sz="16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5406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5406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2738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Кировская МБ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1981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465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23,5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370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18,7</a:t>
                      </a:r>
                    </a:p>
                  </a:txBody>
                  <a:tcPr marL="9525" marR="9525" marT="9525" marB="0" anchor="b"/>
                </a:tc>
              </a:tr>
              <a:tr h="180135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0066"/>
                          </a:solidFill>
                          <a:latin typeface="+mn-lt"/>
                        </a:rPr>
                        <a:t>Лодейнопольская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 МБ</a:t>
                      </a:r>
                      <a:endParaRPr lang="ru-RU" sz="16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1352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1112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82,2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76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946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90066"/>
          </a:xfrm>
          <a:solidFill>
            <a:srgbClr val="6699FF"/>
          </a:solidFill>
        </p:spPr>
        <p:txBody>
          <a:bodyPr/>
          <a:lstStyle/>
          <a:p>
            <a:r>
              <a:rPr lang="ru-RU" sz="2400" b="1" dirty="0" smtClean="0"/>
              <a:t>Продолжение таблицы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305406"/>
              </p:ext>
            </p:extLst>
          </p:nvPr>
        </p:nvGraphicFramePr>
        <p:xfrm>
          <a:off x="323528" y="980728"/>
          <a:ext cx="8496302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974"/>
                <a:gridCol w="1080120"/>
                <a:gridCol w="1314066"/>
                <a:gridCol w="1314066"/>
                <a:gridCol w="1062038"/>
                <a:gridCol w="1062038"/>
              </a:tblGrid>
              <a:tr h="29873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Медицинские организации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Прошли 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Индивидуальное 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Групповое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Ломоносовская МБ</a:t>
                      </a:r>
                      <a:endParaRPr lang="ru-RU" sz="1600" b="1" baseline="0" dirty="0">
                        <a:solidFill>
                          <a:srgbClr val="000066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2200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2133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60,7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baseline="0" dirty="0" err="1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Лужская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 МБ</a:t>
                      </a:r>
                      <a:endParaRPr lang="ru-RU" sz="1600" b="1" baseline="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4520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4,9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3,5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baseline="0" dirty="0" err="1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Подпорожская</a:t>
                      </a:r>
                      <a:r>
                        <a:rPr lang="ru-RU" sz="1600" b="1" baseline="0" dirty="0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 МБ</a:t>
                      </a:r>
                      <a:endParaRPr lang="ru-RU" sz="1600" b="1" baseline="0" dirty="0">
                        <a:solidFill>
                          <a:srgbClr val="000066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71,1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7,2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baseline="0" dirty="0" err="1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Приозерская</a:t>
                      </a:r>
                      <a:r>
                        <a:rPr lang="ru-RU" sz="1600" b="1" baseline="0" dirty="0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 МБ</a:t>
                      </a:r>
                      <a:endParaRPr lang="ru-RU" sz="1600" b="1" baseline="0" dirty="0">
                        <a:solidFill>
                          <a:srgbClr val="000066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295/305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60,7</a:t>
                      </a:r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Сланцевская МБ</a:t>
                      </a:r>
                      <a:endParaRPr lang="ru-RU" sz="1600" b="1" baseline="0" dirty="0">
                        <a:solidFill>
                          <a:srgbClr val="000066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1510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76,5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691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45,8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Тихвинская МБ</a:t>
                      </a:r>
                      <a:endParaRPr lang="ru-RU" sz="1600" b="1" baseline="0" dirty="0">
                        <a:solidFill>
                          <a:srgbClr val="000066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5327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3785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68,4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1582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29,7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baseline="0" dirty="0" err="1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Тосненская</a:t>
                      </a:r>
                      <a:r>
                        <a:rPr lang="ru-RU" sz="1600" b="1" baseline="0" dirty="0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 МБ</a:t>
                      </a:r>
                      <a:endParaRPr lang="ru-RU" sz="1600" b="1" baseline="0" dirty="0">
                        <a:solidFill>
                          <a:srgbClr val="000066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1005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1297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60,7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3094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307,9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«Центральная МСЧ 38</a:t>
                      </a:r>
                      <a:endParaRPr lang="ru-RU" sz="1600" b="1" baseline="0" dirty="0">
                        <a:solidFill>
                          <a:srgbClr val="000066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906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693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54,2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Итого область</a:t>
                      </a:r>
                      <a:endParaRPr lang="ru-RU" sz="1600" b="1" baseline="0" dirty="0">
                        <a:solidFill>
                          <a:srgbClr val="000066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61563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42089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71,1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12071</a:t>
                      </a:r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66"/>
                          </a:solidFill>
                          <a:effectLst/>
                          <a:latin typeface="Calibri"/>
                        </a:rPr>
                        <a:t>19,6</a:t>
                      </a:r>
                    </a:p>
                  </a:txBody>
                  <a:tcPr marL="9525" marR="9525" marT="9525" marB="0" anchor="b"/>
                </a:tc>
              </a:tr>
              <a:tr h="370840">
                <a:tc gridSpan="6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  <a:defRPr/>
                      </a:pPr>
                      <a:r>
                        <a:rPr lang="ru-RU" sz="1600" b="1" baseline="0" dirty="0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Таким образом, консультирование прошли 90,7% от всех, направленных на 2 этап, в 7 медицинских организациях до настоящего времени не работают школы здоровья. У 6 медицинских организаций консультаций ниже 50%.</a:t>
                      </a:r>
                      <a:endParaRPr lang="ru-RU" sz="1600" b="1" baseline="0" dirty="0">
                        <a:solidFill>
                          <a:srgbClr val="000066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baseline="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930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85584" cy="576064"/>
          </a:xfrm>
          <a:solidFill>
            <a:srgbClr val="6699FF"/>
          </a:solidFill>
        </p:spPr>
        <p:txBody>
          <a:bodyPr/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Методическая помощь в проведении ДВН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54461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	В </a:t>
            </a:r>
            <a:r>
              <a:rPr lang="ru-RU" sz="2800" dirty="0">
                <a:solidFill>
                  <a:schemeClr val="bg1"/>
                </a:solidFill>
              </a:rPr>
              <a:t>соответствии с пунктом 1.2 Протокола </a:t>
            </a:r>
            <a:r>
              <a:rPr lang="ru-RU" sz="2800" dirty="0" err="1">
                <a:solidFill>
                  <a:schemeClr val="bg1"/>
                </a:solidFill>
              </a:rPr>
              <a:t>видеоселекторного</a:t>
            </a:r>
            <a:r>
              <a:rPr lang="ru-RU" sz="2800" dirty="0">
                <a:solidFill>
                  <a:schemeClr val="bg1"/>
                </a:solidFill>
              </a:rPr>
              <a:t> совещания под председательством Министра  здравоохранения Российской Федерации (далее Минздрава России) В.И. Скворцовой от 03.09.2018г. № 73/17/37 с целью контроля за проведением профилактической работы в медицинских организациях специалистами Комитета по здравоохранению Ленинградской области </a:t>
            </a:r>
            <a:r>
              <a:rPr lang="ru-RU" sz="2800" dirty="0" smtClean="0">
                <a:solidFill>
                  <a:schemeClr val="bg1"/>
                </a:solidFill>
              </a:rPr>
              <a:t>и </a:t>
            </a:r>
            <a:r>
              <a:rPr lang="ru-RU" sz="2800" dirty="0">
                <a:solidFill>
                  <a:schemeClr val="bg1"/>
                </a:solidFill>
              </a:rPr>
              <a:t>ГКУЗ ЛО «Центр медицинской профилактики» </a:t>
            </a:r>
            <a:r>
              <a:rPr lang="ru-RU" sz="2800" dirty="0" smtClean="0">
                <a:solidFill>
                  <a:schemeClr val="bg1"/>
                </a:solidFill>
              </a:rPr>
              <a:t>проведены выезды в 10 </a:t>
            </a:r>
            <a:r>
              <a:rPr lang="ru-RU" sz="2800" dirty="0">
                <a:solidFill>
                  <a:schemeClr val="bg1"/>
                </a:solidFill>
              </a:rPr>
              <a:t>медицинских организаций Ленинградской </a:t>
            </a:r>
            <a:r>
              <a:rPr lang="ru-RU" sz="2800" dirty="0" smtClean="0">
                <a:solidFill>
                  <a:schemeClr val="bg1"/>
                </a:solidFill>
              </a:rPr>
              <a:t>области, в большинстве из которых выявлены нарушения и несоблюдение методических рекомендаций по проведению ДВН.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291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Благодарю за внимание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Ольга\Pictures\символы\89ae237d6c778d595c29c792d4359df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378" y="1700808"/>
            <a:ext cx="5161014" cy="470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57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38237"/>
          </a:xfrm>
          <a:solidFill>
            <a:srgbClr val="6699FF"/>
          </a:solidFill>
        </p:spPr>
        <p:txBody>
          <a:bodyPr/>
          <a:lstStyle/>
          <a:p>
            <a:r>
              <a:rPr lang="ru-RU" altLang="ru-RU" sz="3200" b="1" dirty="0" smtClean="0">
                <a:solidFill>
                  <a:srgbClr val="000066"/>
                </a:solidFill>
              </a:rPr>
              <a:t>Демографические показатели Ленинградской области 2018гг.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562642"/>
              </p:ext>
            </p:extLst>
          </p:nvPr>
        </p:nvGraphicFramePr>
        <p:xfrm>
          <a:off x="457200" y="1484313"/>
          <a:ext cx="8229600" cy="4938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25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020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Показатели</a:t>
                      </a:r>
                      <a:endParaRPr lang="ru-RU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/>
                        <a:t>2018г.</a:t>
                      </a:r>
                      <a:endParaRPr lang="ru-RU" sz="2000" baseline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/>
                        <a:t>2017г.</a:t>
                      </a:r>
                      <a:endParaRPr lang="ru-RU" sz="2000" baseline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%</a:t>
                      </a:r>
                      <a:r>
                        <a:rPr lang="ru-RU" sz="1800" baseline="0" dirty="0" smtClean="0"/>
                        <a:t> изменения показателя</a:t>
                      </a:r>
                      <a:endParaRPr lang="ru-RU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1175"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99"/>
                          </a:solidFill>
                        </a:rPr>
                        <a:t>Смертность общая населения на 1000 населения</a:t>
                      </a:r>
                      <a:endParaRPr lang="ru-RU" sz="2000" b="1" i="0" dirty="0">
                        <a:solidFill>
                          <a:srgbClr val="000099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13,</a:t>
                      </a:r>
                      <a:r>
                        <a:rPr lang="en-US" sz="2400" b="1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0  </a:t>
                      </a:r>
                      <a:r>
                        <a:rPr lang="ru-RU" sz="2400" b="1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на</a:t>
                      </a:r>
                      <a:endParaRPr lang="ru-RU" sz="1800" b="0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,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- 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,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1175"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solidFill>
                            <a:srgbClr val="000099"/>
                          </a:solidFill>
                        </a:rPr>
                        <a:t>Смертность от БСК</a:t>
                      </a:r>
                      <a:r>
                        <a:rPr lang="ru-RU" sz="2000" b="1" i="0" baseline="0" dirty="0" smtClean="0">
                          <a:solidFill>
                            <a:srgbClr val="000099"/>
                          </a:solidFill>
                        </a:rPr>
                        <a:t> на 100 тыс. населения</a:t>
                      </a:r>
                      <a:endParaRPr lang="ru-RU" sz="2000" b="1" i="0" dirty="0">
                        <a:solidFill>
                          <a:srgbClr val="000099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569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,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613</a:t>
                      </a:r>
                      <a:r>
                        <a:rPr lang="ru-RU" sz="2400" b="1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,</a:t>
                      </a:r>
                      <a:r>
                        <a:rPr lang="en-US" sz="2400" b="1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8</a:t>
                      </a:r>
                      <a:endParaRPr lang="ru-RU" sz="2400" b="1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- 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7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,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1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rgbClr val="000099"/>
                          </a:solidFill>
                        </a:rPr>
                        <a:t>Смертность от онкологических заболеваний </a:t>
                      </a:r>
                      <a:r>
                        <a:rPr lang="ru-RU" sz="2000" b="1" i="0" baseline="0" dirty="0" smtClean="0">
                          <a:solidFill>
                            <a:srgbClr val="000099"/>
                          </a:solidFill>
                        </a:rPr>
                        <a:t>на 100 тыс. нас-я</a:t>
                      </a:r>
                      <a:endParaRPr lang="ru-RU" sz="2000" b="1" i="0" dirty="0">
                        <a:solidFill>
                          <a:srgbClr val="000099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22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,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30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.4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- 3,9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1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rgbClr val="000099"/>
                          </a:solidFill>
                        </a:rPr>
                        <a:t>Смертность от туберкулеза на </a:t>
                      </a:r>
                      <a:r>
                        <a:rPr lang="ru-RU" sz="2000" b="1" i="0" baseline="0" dirty="0" smtClean="0">
                          <a:solidFill>
                            <a:srgbClr val="000099"/>
                          </a:solidFill>
                        </a:rPr>
                        <a:t>100 тыс. нас-я</a:t>
                      </a:r>
                      <a:endParaRPr lang="ru-RU" sz="2000" b="1" i="0" dirty="0">
                        <a:solidFill>
                          <a:srgbClr val="000099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5,0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4,7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+6,4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1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rgbClr val="000099"/>
                          </a:solidFill>
                        </a:rPr>
                        <a:t>Смертность от внешних причин на </a:t>
                      </a:r>
                      <a:r>
                        <a:rPr lang="ru-RU" sz="2000" b="1" i="0" baseline="0" dirty="0" smtClean="0">
                          <a:solidFill>
                            <a:srgbClr val="000099"/>
                          </a:solidFill>
                        </a:rPr>
                        <a:t>100 тыс. нас-я</a:t>
                      </a:r>
                      <a:endParaRPr lang="ru-RU" sz="2000" b="1" i="0" dirty="0">
                        <a:solidFill>
                          <a:srgbClr val="000099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107,2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11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4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,8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- 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6,6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316">
                <a:tc>
                  <a:txBody>
                    <a:bodyPr/>
                    <a:lstStyle/>
                    <a:p>
                      <a:r>
                        <a:rPr lang="ru-RU" sz="2000" b="1" i="0" dirty="0" err="1" smtClean="0">
                          <a:solidFill>
                            <a:srgbClr val="000099"/>
                          </a:solidFill>
                        </a:rPr>
                        <a:t>т.ч</a:t>
                      </a:r>
                      <a:r>
                        <a:rPr lang="ru-RU" sz="2000" b="1" i="0" dirty="0" smtClean="0">
                          <a:solidFill>
                            <a:srgbClr val="000099"/>
                          </a:solidFill>
                        </a:rPr>
                        <a:t>. смертность от ДТП</a:t>
                      </a:r>
                      <a:endParaRPr lang="ru-RU" sz="2000" b="1" i="0" dirty="0">
                        <a:solidFill>
                          <a:srgbClr val="000099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15,3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17,6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- 13,1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316"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solidFill>
                            <a:srgbClr val="000099"/>
                          </a:solidFill>
                        </a:rPr>
                        <a:t>Младенческая смертность</a:t>
                      </a:r>
                      <a:endParaRPr lang="ru-RU" sz="2000" b="1" i="0" dirty="0">
                        <a:solidFill>
                          <a:srgbClr val="000099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3,2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4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,6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- 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r>
                        <a:rPr lang="ru-RU" sz="2400" b="1" smtClean="0">
                          <a:solidFill>
                            <a:srgbClr val="000099"/>
                          </a:solidFill>
                          <a:effectLst/>
                          <a:latin typeface="+mj-lt"/>
                          <a:ea typeface="Times New Roman"/>
                        </a:rPr>
                        <a:t>0,4</a:t>
                      </a:r>
                      <a:endParaRPr lang="ru-RU" sz="2400" b="1" dirty="0">
                        <a:solidFill>
                          <a:srgbClr val="000099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  <a:solidFill>
            <a:srgbClr val="6699FF"/>
          </a:solidFill>
        </p:spPr>
        <p:txBody>
          <a:bodyPr/>
          <a:lstStyle/>
          <a:p>
            <a:r>
              <a:rPr lang="ru-RU" sz="3200" b="1" dirty="0" smtClean="0">
                <a:solidFill>
                  <a:srgbClr val="000066"/>
                </a:solidFill>
              </a:rPr>
              <a:t>Структура профилактической службы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ГКУЗ ЛО «Центр медицинской профилактики»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Отделения медицинской профилактики: 10/9, после правки – 13</a:t>
            </a:r>
            <a:r>
              <a:rPr lang="en-US" sz="2800" dirty="0" smtClean="0">
                <a:solidFill>
                  <a:schemeClr val="bg1"/>
                </a:solidFill>
              </a:rPr>
              <a:t>;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Кабинеты медицинской профилактики – 40/23, после правки  - 37 (с Сосновым Бором) и 4 кабинета отказа от курения</a:t>
            </a:r>
            <a:r>
              <a:rPr lang="en-US" sz="2800" dirty="0" smtClean="0">
                <a:solidFill>
                  <a:schemeClr val="bg1"/>
                </a:solidFill>
              </a:rPr>
              <a:t>;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Центров здоровья – 7, в </a:t>
            </a:r>
            <a:r>
              <a:rPr lang="ru-RU" sz="2800" dirty="0" err="1" smtClean="0">
                <a:solidFill>
                  <a:schemeClr val="bg1"/>
                </a:solidFill>
              </a:rPr>
              <a:t>т.ч</a:t>
            </a:r>
            <a:r>
              <a:rPr lang="ru-RU" sz="2800" dirty="0" smtClean="0">
                <a:solidFill>
                  <a:schemeClr val="bg1"/>
                </a:solidFill>
              </a:rPr>
              <a:t>. 2 детских, но в 2018г. плановые показатели на осмотры детей </a:t>
            </a:r>
            <a:r>
              <a:rPr lang="ru-RU" sz="2800" dirty="0" err="1" smtClean="0">
                <a:solidFill>
                  <a:schemeClr val="bg1"/>
                </a:solidFill>
              </a:rPr>
              <a:t>Тосненскому</a:t>
            </a:r>
            <a:r>
              <a:rPr lang="ru-RU" sz="2800" dirty="0" smtClean="0">
                <a:solidFill>
                  <a:schemeClr val="bg1"/>
                </a:solidFill>
              </a:rPr>
              <a:t> центру  не даны, не смотря на письмо Комитета</a:t>
            </a:r>
            <a:r>
              <a:rPr lang="en-US" sz="2800" dirty="0" smtClean="0">
                <a:solidFill>
                  <a:schemeClr val="bg1"/>
                </a:solidFill>
              </a:rPr>
              <a:t>;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В Бокситогорском районе центр здоровья не работал из за отсутствия кадров.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86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080120"/>
          </a:xfrm>
          <a:solidFill>
            <a:srgbClr val="6699FF"/>
          </a:solidFill>
        </p:spPr>
        <p:txBody>
          <a:bodyPr/>
          <a:lstStyle/>
          <a:p>
            <a:r>
              <a:rPr lang="ru-RU" sz="3200" b="1" dirty="0">
                <a:solidFill>
                  <a:srgbClr val="000099"/>
                </a:solidFill>
              </a:rPr>
              <a:t>Показатели </a:t>
            </a:r>
            <a:r>
              <a:rPr lang="ru-RU" sz="3200" b="1" dirty="0" smtClean="0">
                <a:solidFill>
                  <a:srgbClr val="000099"/>
                </a:solidFill>
              </a:rPr>
              <a:t>выполнения плановых показателей в 2018г.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969" y="1268760"/>
            <a:ext cx="8928992" cy="544522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План диспансеризации – 437236, факт 362021чел. выполнения плана – 82,8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«Д» осмотры 1 р. в 3 г. 244829 чел., по плану – 266975, (91,7%)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«Д» осмотры 1 р. </a:t>
            </a:r>
            <a:r>
              <a:rPr lang="ru-RU" sz="2800" b="1" dirty="0" smtClean="0">
                <a:solidFill>
                  <a:schemeClr val="bg1"/>
                </a:solidFill>
              </a:rPr>
              <a:t>в 2 </a:t>
            </a:r>
            <a:r>
              <a:rPr lang="ru-RU" sz="2800" b="1" dirty="0">
                <a:solidFill>
                  <a:schemeClr val="bg1"/>
                </a:solidFill>
              </a:rPr>
              <a:t>г. </a:t>
            </a:r>
            <a:r>
              <a:rPr lang="ru-RU" sz="2800" b="1" dirty="0" smtClean="0">
                <a:solidFill>
                  <a:schemeClr val="bg1"/>
                </a:solidFill>
              </a:rPr>
              <a:t>(с/к)  - 83464 чел., по плану - 109553 </a:t>
            </a:r>
            <a:r>
              <a:rPr lang="ru-RU" sz="2800" b="1" dirty="0">
                <a:solidFill>
                  <a:schemeClr val="bg1"/>
                </a:solidFill>
              </a:rPr>
              <a:t>чел., </a:t>
            </a:r>
            <a:r>
              <a:rPr lang="ru-RU" sz="2800" b="1" dirty="0" smtClean="0">
                <a:solidFill>
                  <a:schemeClr val="bg1"/>
                </a:solidFill>
              </a:rPr>
              <a:t>(76,2%)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«Д» осмотры 1 р. в 2 г. </a:t>
            </a:r>
            <a:r>
              <a:rPr lang="ru-RU" sz="2800" b="1" dirty="0" smtClean="0">
                <a:solidFill>
                  <a:schemeClr val="bg1"/>
                </a:solidFill>
              </a:rPr>
              <a:t>(м/г)  </a:t>
            </a:r>
            <a:r>
              <a:rPr lang="ru-RU" sz="2800" b="1" dirty="0">
                <a:solidFill>
                  <a:schemeClr val="bg1"/>
                </a:solidFill>
              </a:rPr>
              <a:t>- </a:t>
            </a:r>
            <a:r>
              <a:rPr lang="ru-RU" sz="2800" b="1" dirty="0" smtClean="0">
                <a:solidFill>
                  <a:schemeClr val="bg1"/>
                </a:solidFill>
              </a:rPr>
              <a:t>33728, чел</a:t>
            </a:r>
            <a:r>
              <a:rPr lang="ru-RU" sz="2800" b="1" dirty="0">
                <a:solidFill>
                  <a:schemeClr val="bg1"/>
                </a:solidFill>
              </a:rPr>
              <a:t>., по плану - 60708 </a:t>
            </a:r>
            <a:r>
              <a:rPr lang="ru-RU" sz="2800" b="1" dirty="0" smtClean="0">
                <a:solidFill>
                  <a:schemeClr val="bg1"/>
                </a:solidFill>
              </a:rPr>
              <a:t>чел</a:t>
            </a:r>
            <a:r>
              <a:rPr lang="ru-RU" sz="2800" b="1" dirty="0">
                <a:solidFill>
                  <a:schemeClr val="bg1"/>
                </a:solidFill>
              </a:rPr>
              <a:t>., </a:t>
            </a:r>
            <a:r>
              <a:rPr lang="ru-RU" sz="2800" b="1" dirty="0" smtClean="0">
                <a:solidFill>
                  <a:schemeClr val="bg1"/>
                </a:solidFill>
              </a:rPr>
              <a:t>(55,6%)</a:t>
            </a:r>
            <a:endParaRPr lang="ru-RU" sz="2800" b="1" dirty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Прошли «Д» 1 и 2 этап – 416609 чел. по данным ЛОФОМС счета выставлены за 321348 чел. – 73,0%.</a:t>
            </a:r>
          </a:p>
          <a:p>
            <a:endParaRPr lang="ru-RU" sz="3000" b="1" dirty="0">
              <a:solidFill>
                <a:schemeClr val="bg1"/>
              </a:solidFill>
            </a:endParaRPr>
          </a:p>
          <a:p>
            <a:endParaRPr lang="ru-RU" sz="3000" b="1" dirty="0" smtClean="0">
              <a:solidFill>
                <a:schemeClr val="bg1"/>
              </a:solidFill>
            </a:endParaRPr>
          </a:p>
          <a:p>
            <a:endParaRPr lang="ru-RU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10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576064"/>
          </a:xfrm>
          <a:solidFill>
            <a:srgbClr val="6699FF"/>
          </a:solidFill>
        </p:spPr>
        <p:txBody>
          <a:bodyPr/>
          <a:lstStyle/>
          <a:p>
            <a:r>
              <a:rPr lang="ru-RU" sz="2800" b="1" dirty="0" smtClean="0">
                <a:solidFill>
                  <a:srgbClr val="000066"/>
                </a:solidFill>
              </a:rPr>
              <a:t>ДВН осуществляется в соответствии с …</a:t>
            </a:r>
            <a:endParaRPr lang="ru-RU" sz="2800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  <a:hlinkClick r:id="rId2"/>
              </a:rPr>
              <a:t>Методическими рекомендациями «Организация </a:t>
            </a:r>
            <a:r>
              <a:rPr lang="ru-RU" sz="2400" b="1" dirty="0">
                <a:solidFill>
                  <a:schemeClr val="bg1"/>
                </a:solidFill>
                <a:hlinkClick r:id="rId2"/>
              </a:rPr>
              <a:t>проведения диспансеризации определенных групп взрослого </a:t>
            </a:r>
            <a:r>
              <a:rPr lang="ru-RU" sz="2400" b="1" dirty="0" smtClean="0">
                <a:solidFill>
                  <a:schemeClr val="bg1"/>
                </a:solidFill>
                <a:hlinkClick r:id="rId2"/>
              </a:rPr>
              <a:t>населения»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  <a:hlinkClick r:id="rId2"/>
              </a:rPr>
              <a:t>4 </a:t>
            </a:r>
            <a:r>
              <a:rPr lang="ru-RU" sz="2400" b="1" dirty="0">
                <a:solidFill>
                  <a:schemeClr val="bg1"/>
                </a:solidFill>
                <a:hlinkClick r:id="rId2"/>
              </a:rPr>
              <a:t>издание</a:t>
            </a:r>
            <a:endParaRPr lang="ru-RU" sz="2400" dirty="0">
              <a:solidFill>
                <a:schemeClr val="bg1"/>
              </a:solidFill>
            </a:endParaRPr>
          </a:p>
          <a:p>
            <a:pPr algn="just"/>
            <a:r>
              <a:rPr lang="ru-RU" sz="1800" dirty="0" smtClean="0"/>
              <a:t>Методические </a:t>
            </a:r>
            <a:r>
              <a:rPr lang="ru-RU" sz="1800" dirty="0"/>
              <a:t>рекомендации содержат описание организации проведения диспансеризации взрослого населения в медицинских организациях первичной медико-санитарной помощи в соответствии с приказом Минздрава России от 26 октября 2017 г. </a:t>
            </a:r>
            <a:r>
              <a:rPr lang="ru-RU" sz="1800" dirty="0" smtClean="0"/>
              <a:t>№ 869н </a:t>
            </a:r>
            <a:r>
              <a:rPr lang="ru-RU" sz="1800" dirty="0"/>
              <a:t>«Об утверждении порядка проведения диспансеризации определенных групп взрослого населения». Методические рекомендации предназначены для руководителей медицинских организаций, осуществляющих диспансеризацию определенных групп взрослого населения, а также врачебного и среднего медицинского персонала непосредственно участвующих в ее проведении.</a:t>
            </a:r>
          </a:p>
          <a:p>
            <a:pPr algn="just"/>
            <a:endParaRPr lang="ru-RU" sz="1800" dirty="0" smtClean="0"/>
          </a:p>
          <a:p>
            <a:r>
              <a:rPr lang="ru-RU" sz="1800" dirty="0" smtClean="0"/>
              <a:t>Авторы </a:t>
            </a:r>
            <a:r>
              <a:rPr lang="ru-RU" sz="1800" dirty="0"/>
              <a:t>методических рекомендаций: Бойцов С.А., </a:t>
            </a:r>
            <a:r>
              <a:rPr lang="ru-RU" sz="1800" dirty="0" err="1"/>
              <a:t>Драпкина</a:t>
            </a:r>
            <a:r>
              <a:rPr lang="ru-RU" sz="1800" dirty="0"/>
              <a:t> О.М., </a:t>
            </a:r>
            <a:r>
              <a:rPr lang="ru-RU" sz="1800" dirty="0" err="1"/>
              <a:t>Калиника</a:t>
            </a:r>
            <a:r>
              <a:rPr lang="ru-RU" sz="1800" dirty="0"/>
              <a:t> А.М., Ипатов П.В., </a:t>
            </a:r>
            <a:r>
              <a:rPr lang="ru-RU" sz="1800" dirty="0" err="1"/>
              <a:t>Вергазова</a:t>
            </a:r>
            <a:r>
              <a:rPr lang="ru-RU" sz="1800" dirty="0"/>
              <a:t> Э.К., </a:t>
            </a:r>
            <a:r>
              <a:rPr lang="ru-RU" sz="1800" dirty="0" err="1"/>
              <a:t>Гамбарян</a:t>
            </a:r>
            <a:r>
              <a:rPr lang="ru-RU" sz="1800" dirty="0"/>
              <a:t> М.Г., </a:t>
            </a:r>
            <a:r>
              <a:rPr lang="ru-RU" sz="1800" dirty="0" err="1"/>
              <a:t>Еганян</a:t>
            </a:r>
            <a:r>
              <a:rPr lang="ru-RU" sz="1800" dirty="0"/>
              <a:t> Р.А., </a:t>
            </a:r>
            <a:r>
              <a:rPr lang="ru-RU" sz="1800" dirty="0" err="1"/>
              <a:t>Карамнова</a:t>
            </a:r>
            <a:r>
              <a:rPr lang="ru-RU" sz="1800" dirty="0"/>
              <a:t> Н.С., Горный Б.Э, Егоров В.А., Соловьева С.Б., </a:t>
            </a:r>
            <a:r>
              <a:rPr lang="ru-RU" sz="1800" dirty="0" err="1"/>
              <a:t>Старинский</a:t>
            </a:r>
            <a:r>
              <a:rPr lang="ru-RU" sz="1800" dirty="0"/>
              <a:t> В.В., </a:t>
            </a:r>
            <a:r>
              <a:rPr lang="ru-RU" sz="1800" dirty="0" err="1"/>
              <a:t>Бунова</a:t>
            </a:r>
            <a:r>
              <a:rPr lang="ru-RU" sz="1800" dirty="0"/>
              <a:t> А.С., Ткачева О.Н., </a:t>
            </a:r>
            <a:r>
              <a:rPr lang="ru-RU" sz="1800" dirty="0" err="1"/>
              <a:t>Рунихина</a:t>
            </a:r>
            <a:r>
              <a:rPr lang="ru-RU" sz="1800" dirty="0"/>
              <a:t> Н.К., Котовская Ю.В., </a:t>
            </a:r>
            <a:r>
              <a:rPr lang="ru-RU" sz="1800" dirty="0" err="1"/>
              <a:t>Мхитарян</a:t>
            </a:r>
            <a:r>
              <a:rPr lang="ru-RU" sz="1800" dirty="0"/>
              <a:t> Э.А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30816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68630" cy="1008410"/>
          </a:xfrm>
          <a:solidFill>
            <a:srgbClr val="6699FF"/>
          </a:solidFill>
        </p:spPr>
        <p:txBody>
          <a:bodyPr/>
          <a:lstStyle/>
          <a:p>
            <a:r>
              <a:rPr lang="ru-RU" altLang="ru-RU" sz="2800" b="1" dirty="0" smtClean="0">
                <a:solidFill>
                  <a:srgbClr val="000099"/>
                </a:solidFill>
              </a:rPr>
              <a:t>Медицинские организации с высокими показателями выполнения планов ДВН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17170582"/>
              </p:ext>
            </p:extLst>
          </p:nvPr>
        </p:nvGraphicFramePr>
        <p:xfrm>
          <a:off x="323528" y="1484784"/>
          <a:ext cx="8568952" cy="5058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39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0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12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14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1449"/>
              </a:tblGrid>
              <a:tr h="64064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ЛПУ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план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Факт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выполнено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%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 счетам</a:t>
                      </a:r>
                      <a:endParaRPr lang="ru-R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8419"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ГБУЗ «Всеволожская КМБ »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50010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50017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100,0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98,0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00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ГБУЗ «</a:t>
                      </a:r>
                      <a:r>
                        <a:rPr lang="ru-RU" sz="2000" b="1" i="0" baseline="0" dirty="0" err="1" smtClean="0">
                          <a:solidFill>
                            <a:srgbClr val="000066"/>
                          </a:solidFill>
                        </a:rPr>
                        <a:t>Волховская</a:t>
                      </a:r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  МБ»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20716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19252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92,9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84,0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3161"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ГБУЗ «</a:t>
                      </a:r>
                      <a:r>
                        <a:rPr lang="ru-RU" sz="2000" b="1" i="0" baseline="0" dirty="0" err="1" smtClean="0">
                          <a:solidFill>
                            <a:srgbClr val="000066"/>
                          </a:solidFill>
                        </a:rPr>
                        <a:t>Вырицкая</a:t>
                      </a:r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  РБ"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2215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2108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95,2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91,0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3951"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ГБУЗ «Ломоносовская МБ»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16014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16192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101,1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97,0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5983"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ГБУЗ «</a:t>
                      </a:r>
                      <a:r>
                        <a:rPr lang="ru-RU" sz="2000" b="1" i="0" baseline="0" dirty="0" err="1" smtClean="0">
                          <a:solidFill>
                            <a:srgbClr val="000066"/>
                          </a:solidFill>
                        </a:rPr>
                        <a:t>Лужская</a:t>
                      </a:r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 МБ»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19129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19788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103,4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99,0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0084"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ГБУЗ «</a:t>
                      </a:r>
                      <a:r>
                        <a:rPr lang="ru-RU" sz="2000" b="1" i="0" baseline="0" dirty="0" err="1" smtClean="0">
                          <a:solidFill>
                            <a:srgbClr val="000066"/>
                          </a:solidFill>
                        </a:rPr>
                        <a:t>Сланцевская</a:t>
                      </a:r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 МБ»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11428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11488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100,5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102,0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0084"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ГБУЗ «Тихвинская МБ»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21734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22274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102,5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99,0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3161"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ГБУЗ «</a:t>
                      </a:r>
                      <a:r>
                        <a:rPr lang="ru-RU" sz="2000" b="1" i="0" baseline="0" dirty="0" err="1" smtClean="0">
                          <a:solidFill>
                            <a:srgbClr val="000066"/>
                          </a:solidFill>
                        </a:rPr>
                        <a:t>Кингисеппская</a:t>
                      </a:r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 МБ»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21900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21318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C00000"/>
                          </a:solidFill>
                        </a:rPr>
                        <a:t>97,3</a:t>
                      </a:r>
                      <a:endParaRPr lang="ru-RU" sz="2000" b="1" i="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C00000"/>
                          </a:solidFill>
                        </a:rPr>
                        <a:t>63,0</a:t>
                      </a:r>
                      <a:endParaRPr lang="ru-RU" sz="2000" b="1" i="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00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ГБУЗ «</a:t>
                      </a:r>
                      <a:r>
                        <a:rPr lang="ru-RU" sz="2000" b="1" i="0" baseline="0" dirty="0" err="1" smtClean="0">
                          <a:solidFill>
                            <a:srgbClr val="000066"/>
                          </a:solidFill>
                        </a:rPr>
                        <a:t>Киришская</a:t>
                      </a:r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 МБ»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437236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13517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C00000"/>
                          </a:solidFill>
                        </a:rPr>
                        <a:t>95,0</a:t>
                      </a:r>
                      <a:endParaRPr lang="ru-RU" sz="2000" b="1" i="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C00000"/>
                          </a:solidFill>
                        </a:rPr>
                        <a:t>50,0</a:t>
                      </a:r>
                      <a:endParaRPr lang="ru-RU" sz="2000" b="1" i="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00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ГБУЗ «</a:t>
                      </a:r>
                      <a:r>
                        <a:rPr lang="ru-RU" sz="2000" b="1" i="0" baseline="0" dirty="0" err="1" smtClean="0">
                          <a:solidFill>
                            <a:srgbClr val="000066"/>
                          </a:solidFill>
                        </a:rPr>
                        <a:t>Сертоловская</a:t>
                      </a:r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 ЦГБ»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9578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000066"/>
                          </a:solidFill>
                        </a:rPr>
                        <a:t>8959</a:t>
                      </a:r>
                      <a:endParaRPr lang="ru-RU" sz="2000" b="1" i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C00000"/>
                          </a:solidFill>
                        </a:rPr>
                        <a:t>93,5</a:t>
                      </a:r>
                      <a:endParaRPr lang="ru-RU" sz="2000" b="1" i="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i="0" baseline="0" dirty="0" smtClean="0">
                          <a:solidFill>
                            <a:srgbClr val="C00000"/>
                          </a:solidFill>
                        </a:rPr>
                        <a:t>33,0</a:t>
                      </a:r>
                      <a:endParaRPr lang="ru-RU" sz="2000" b="1" i="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37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rgbClr val="6699FF"/>
          </a:solidFill>
        </p:spPr>
        <p:txBody>
          <a:bodyPr/>
          <a:lstStyle/>
          <a:p>
            <a:r>
              <a:rPr lang="ru-RU" altLang="ru-RU" sz="2800" b="1" dirty="0" smtClean="0">
                <a:solidFill>
                  <a:srgbClr val="000099"/>
                </a:solidFill>
              </a:rPr>
              <a:t>Медицинские организации с низкими показателями выполнения плановых объемов ДВН</a:t>
            </a:r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392308"/>
              </p:ext>
            </p:extLst>
          </p:nvPr>
        </p:nvGraphicFramePr>
        <p:xfrm>
          <a:off x="467545" y="1700809"/>
          <a:ext cx="8280918" cy="4753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44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88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98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38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3886"/>
              </a:tblGrid>
              <a:tr h="70099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ЛПУ</a:t>
                      </a:r>
                      <a:endParaRPr lang="ru-RU" sz="2000" dirty="0"/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план</a:t>
                      </a:r>
                      <a:endParaRPr lang="ru-RU" sz="2000" dirty="0"/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факт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выполнено</a:t>
                      </a:r>
                      <a:endParaRPr lang="ru-RU" sz="2000" dirty="0"/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%</a:t>
                      </a:r>
                      <a:endParaRPr lang="ru-RU" sz="2000" dirty="0"/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 счетам</a:t>
                      </a:r>
                      <a:endParaRPr lang="ru-RU" sz="2000" dirty="0"/>
                    </a:p>
                  </a:txBody>
                  <a:tcPr marL="91447" marR="91447" marT="45699" marB="4569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521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ГБУЗ «</a:t>
                      </a:r>
                      <a:r>
                        <a:rPr lang="ru-RU" sz="2000" b="1" dirty="0" err="1" smtClean="0">
                          <a:solidFill>
                            <a:srgbClr val="000099"/>
                          </a:solidFill>
                        </a:rPr>
                        <a:t>Приозерская</a:t>
                      </a:r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 МБ»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14515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4544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31,3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27,0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733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ГБУЗ «Кировская МБ" 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24623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14132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57,4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57,0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099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ГБУЗ «</a:t>
                      </a:r>
                      <a:r>
                        <a:rPr lang="ru-RU" sz="2000" b="1" dirty="0" err="1" smtClean="0">
                          <a:solidFill>
                            <a:srgbClr val="000099"/>
                          </a:solidFill>
                        </a:rPr>
                        <a:t>Лодейнопольская</a:t>
                      </a:r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 МБ" 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7660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5887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76,9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68,0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733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ФГБУЗ МСЧ №38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16956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9898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58,4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55,0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733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ГБУЗ «Бокситогорская МБ"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10253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5323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51,9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45,0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733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ГБУЗ «</a:t>
                      </a:r>
                      <a:r>
                        <a:rPr lang="ru-RU" sz="2000" b="1" dirty="0" err="1" smtClean="0">
                          <a:solidFill>
                            <a:srgbClr val="000099"/>
                          </a:solidFill>
                        </a:rPr>
                        <a:t>Тосненская</a:t>
                      </a:r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 КМБ"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29510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21746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73,7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65,0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733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ГБУЗ «Выборгская МБ»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34800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26692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76,7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0099"/>
                          </a:solidFill>
                        </a:rPr>
                        <a:t>71,0</a:t>
                      </a:r>
                      <a:endParaRPr lang="ru-RU" sz="2000" b="1" dirty="0">
                        <a:solidFill>
                          <a:srgbClr val="000099"/>
                        </a:solidFill>
                      </a:endParaRPr>
                    </a:p>
                  </a:txBody>
                  <a:tcPr marL="91447" marR="91447" marT="45699" marB="4569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85584" cy="827584"/>
          </a:xfrm>
          <a:solidFill>
            <a:srgbClr val="6699FF"/>
          </a:solidFill>
        </p:spPr>
        <p:txBody>
          <a:bodyPr/>
          <a:lstStyle/>
          <a:p>
            <a:r>
              <a:rPr lang="ru-RU" sz="3200" b="1" dirty="0" smtClean="0">
                <a:solidFill>
                  <a:srgbClr val="000066"/>
                </a:solidFill>
              </a:rPr>
              <a:t>Заболевания, выявленные в 2018г.</a:t>
            </a:r>
            <a:endParaRPr lang="ru-RU" sz="3200" b="1" dirty="0">
              <a:solidFill>
                <a:srgbClr val="000066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68791047"/>
              </p:ext>
            </p:extLst>
          </p:nvPr>
        </p:nvGraphicFramePr>
        <p:xfrm>
          <a:off x="323528" y="1124744"/>
          <a:ext cx="8568950" cy="5288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6972"/>
                <a:gridCol w="777398"/>
                <a:gridCol w="771128"/>
                <a:gridCol w="771128"/>
                <a:gridCol w="771128"/>
                <a:gridCol w="705299"/>
                <a:gridCol w="705299"/>
                <a:gridCol w="705299"/>
                <a:gridCol w="705299"/>
              </a:tblGrid>
              <a:tr h="43204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Заболевания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Все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выявленные </a:t>
                      </a:r>
                      <a:r>
                        <a:rPr lang="ru-RU" sz="1400" b="1" u="none" strike="noStrike" dirty="0">
                          <a:effectLst/>
                        </a:rPr>
                        <a:t>заболевания (случаи)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Впервые выяленные заболевания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12 мес. 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12 мес. 2018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12 мес. 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12 мес. 2018 г.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Всего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Всего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</a:tr>
              <a:tr h="238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Туберкулез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97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0,05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0,04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0,03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0,02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</a:tr>
              <a:tr h="238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Новообразования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2954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1,38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3302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1,26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654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1,38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755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1,64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</a:tr>
              <a:tr h="238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Сахарный </a:t>
                      </a:r>
                      <a:r>
                        <a:rPr lang="ru-RU" sz="1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диабет – 6 место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7583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3,55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9266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3,52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1699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3,58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2159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4,69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</a:tr>
              <a:tr h="238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Ожирение – 5 место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9917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4,64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12756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4,85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2770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5,84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2622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5,69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</a:tr>
              <a:tr h="440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Болезни системы </a:t>
                      </a:r>
                      <a:r>
                        <a:rPr lang="ru-RU" sz="1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 кровообращения - 1 место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96824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45,28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127811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48,60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19462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41,06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21953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47,68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</a:tr>
              <a:tr h="4655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том числе : болезни, повышение АД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55506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25,96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71972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27,37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9488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20,02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10013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21,75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</a:tr>
              <a:tr h="238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ишемическая болезнь сердца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22585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10,56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31823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12,10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3691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7,79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3290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7,15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</a:tr>
              <a:tr h="238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цереброваскулярные болезни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11863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5,55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18909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7,19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1813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3,82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1233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2,68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</a:tr>
              <a:tr h="238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Болезни органов </a:t>
                      </a:r>
                      <a:r>
                        <a:rPr lang="ru-RU" sz="1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дыхания – 3 место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9989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4,67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13557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5,15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2378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5,02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3131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6,80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</a:tr>
              <a:tr h="238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Болезни органов </a:t>
                      </a:r>
                      <a:r>
                        <a:rPr lang="ru-RU" sz="1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пищеварения - 2 место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19270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9,01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21669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8,24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4287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9,04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3959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8,60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</a:tr>
              <a:tr h="4655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Гиперплазия предстательной железы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1302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0,61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1392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0,53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341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0,72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126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0,27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</a:tr>
              <a:tr h="4655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Доброкачественная дисплазия</a:t>
                      </a:r>
                      <a:br>
                        <a:rPr lang="ru-RU" sz="1400" b="1" u="none" strike="noStrike">
                          <a:effectLst/>
                        </a:rPr>
                      </a:br>
                      <a:r>
                        <a:rPr lang="ru-RU" sz="1400" b="1" u="none" strike="noStrike">
                          <a:effectLst/>
                        </a:rPr>
                        <a:t> молочной железы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1990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0,93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5302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2,02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781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1,65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1943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4,22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</a:tr>
              <a:tr h="238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Итого заболеваний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213838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100,00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262988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100,00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47401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46045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8" marR="9268" marT="926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047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92088"/>
          </a:xfrm>
          <a:solidFill>
            <a:srgbClr val="6699FF"/>
          </a:solidFill>
        </p:spPr>
        <p:txBody>
          <a:bodyPr/>
          <a:lstStyle/>
          <a:p>
            <a:r>
              <a:rPr lang="ru-RU" sz="2800" b="1" dirty="0" smtClean="0">
                <a:solidFill>
                  <a:srgbClr val="000066"/>
                </a:solidFill>
              </a:rPr>
              <a:t>Показатели взятия на диспансерный учет</a:t>
            </a:r>
            <a:endParaRPr lang="ru-RU" sz="2800" b="1" dirty="0">
              <a:solidFill>
                <a:srgbClr val="000066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25309660"/>
              </p:ext>
            </p:extLst>
          </p:nvPr>
        </p:nvGraphicFramePr>
        <p:xfrm>
          <a:off x="179513" y="836702"/>
          <a:ext cx="8784976" cy="5836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4736"/>
                <a:gridCol w="1370828"/>
                <a:gridCol w="919914"/>
                <a:gridCol w="928494"/>
                <a:gridCol w="999916"/>
                <a:gridCol w="928494"/>
                <a:gridCol w="1071339"/>
                <a:gridCol w="1050865"/>
                <a:gridCol w="1020390"/>
              </a:tblGrid>
              <a:tr h="792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№№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ЛПУ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Прошли ДВН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Выявлено заболеваний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(случаев)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Установлено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 диспансерное 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наблюдение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Сведения о впервые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выявленных</a:t>
                      </a:r>
                      <a:r>
                        <a:rPr lang="ru-RU" sz="1200" b="1" u="none" strike="noStrike" dirty="0">
                          <a:effectLst/>
                        </a:rPr>
                        <a:t/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заболеваниях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Установлено диспансерное наблюдение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Бокситогорск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5323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3360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3202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95,30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</a:rPr>
                        <a:t>126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</a:rPr>
                        <a:t>126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</a:rPr>
                        <a:t>100,00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Волосово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10092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4557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3670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80,54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301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268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89,04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Волхов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19252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16988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9748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57,38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1668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1157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69,36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Волховстрой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869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869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100,00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</a:rPr>
                        <a:t>51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</a:rPr>
                        <a:t>100,00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Выборг_РЖД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532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523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98,31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90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90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Выборг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26692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14104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7179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50,90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1593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1201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75,39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Приморск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179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Рощино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6363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5066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5066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100,00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733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733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Всеволожск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54504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54504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100,00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14569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14569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Токсово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14648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6704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1894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28,2</a:t>
                      </a:r>
                      <a:r>
                        <a:rPr lang="ru-RU" sz="1200" b="1" u="none" strike="noStrike" dirty="0">
                          <a:effectLst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1176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631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53,66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Сертолово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8959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3467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3467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100,00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154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154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Вырица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1349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310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22,98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</a:rPr>
                        <a:t>416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</a:rPr>
                        <a:t>192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46,15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Гатчина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41742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26915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11834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43,97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1335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541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40,52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Кингисепп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16788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12824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76,39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1744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1399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80,22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Кириши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17307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8871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6339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71,46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</a:rPr>
                        <a:t>993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</a:rPr>
                        <a:t>602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60,62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Кировск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14132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4633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1478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31,90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791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332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41,97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Лодейное поле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5887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6287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5205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82,79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1021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844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82,66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Луга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19788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10945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8786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80,27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8036</a:t>
                      </a:r>
                      <a:endParaRPr lang="ru-RU" sz="1200" b="1" i="0" u="none" strike="noStrike" dirty="0">
                        <a:solidFill>
                          <a:srgbClr val="000099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6820</a:t>
                      </a:r>
                      <a:endParaRPr lang="ru-RU" sz="1200" b="1" i="0" u="none" strike="noStrike" dirty="0">
                        <a:solidFill>
                          <a:srgbClr val="000099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84,87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Ломоносов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16192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23521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23294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99,03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3846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3846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Подпорожье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6135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8502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3576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42,06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617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483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78,28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Приозерск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44544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2851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2275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79,80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189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155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82,01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Тосно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21742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3665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3358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91,62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1964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1877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95,57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Тихвин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222874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12170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11828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97,19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2885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2857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99,03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Сланцы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11488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4441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2677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60,28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98,80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Сосновый Бор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9898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21717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solidFill>
                            <a:srgbClr val="C00000"/>
                          </a:solidFill>
                          <a:effectLst/>
                        </a:rPr>
                        <a:t>1641</a:t>
                      </a:r>
                      <a:endParaRPr lang="ru-RU" sz="12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  <a:tr h="19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Область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362021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262985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183906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69,93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46045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39010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84,72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112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57828</TotalTime>
  <Words>2166</Words>
  <Application>Microsoft Office PowerPoint</Application>
  <PresentationFormat>Экран (4:3)</PresentationFormat>
  <Paragraphs>1156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Демографические показатели Ленинградской области 2018гг.</vt:lpstr>
      <vt:lpstr>Структура профилактической службы</vt:lpstr>
      <vt:lpstr>Показатели выполнения плановых показателей в 2018г.</vt:lpstr>
      <vt:lpstr>ДВН осуществляется в соответствии с …</vt:lpstr>
      <vt:lpstr>Медицинские организации с высокими показателями выполнения планов ДВН</vt:lpstr>
      <vt:lpstr>Медицинские организации с низкими показателями выполнения плановых объемов ДВН</vt:lpstr>
      <vt:lpstr>Заболевания, выявленные в 2018г.</vt:lpstr>
      <vt:lpstr>Показатели взятия на диспансерный учет</vt:lpstr>
      <vt:lpstr>Риски выявления потребления алкоголя</vt:lpstr>
      <vt:lpstr>Риски выявления потребления наркотиков</vt:lpstr>
      <vt:lpstr>Направление на 2 этап диспансеризации </vt:lpstr>
      <vt:lpstr>Консультирование при проведении 2 этапа ДВН</vt:lpstr>
      <vt:lpstr>Продолжение таблицы</vt:lpstr>
      <vt:lpstr>Методическая помощь в проведении ДВН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golutvoas</dc:creator>
  <cp:lastModifiedBy>Ольга</cp:lastModifiedBy>
  <cp:revision>1505</cp:revision>
  <cp:lastPrinted>2018-11-19T11:19:40Z</cp:lastPrinted>
  <dcterms:created xsi:type="dcterms:W3CDTF">2012-06-07T07:15:41Z</dcterms:created>
  <dcterms:modified xsi:type="dcterms:W3CDTF">2019-02-19T08:31:02Z</dcterms:modified>
</cp:coreProperties>
</file>